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9"/>
  </p:notesMasterIdLst>
  <p:handoutMasterIdLst>
    <p:handoutMasterId r:id="rId40"/>
  </p:handoutMasterIdLst>
  <p:sldIdLst>
    <p:sldId id="485" r:id="rId2"/>
    <p:sldId id="399" r:id="rId3"/>
    <p:sldId id="482" r:id="rId4"/>
    <p:sldId id="483" r:id="rId5"/>
    <p:sldId id="578" r:id="rId6"/>
    <p:sldId id="406" r:id="rId7"/>
    <p:sldId id="543" r:id="rId8"/>
    <p:sldId id="557" r:id="rId9"/>
    <p:sldId id="460" r:id="rId10"/>
    <p:sldId id="488" r:id="rId11"/>
    <p:sldId id="544" r:id="rId12"/>
    <p:sldId id="558" r:id="rId13"/>
    <p:sldId id="559" r:id="rId14"/>
    <p:sldId id="560" r:id="rId15"/>
    <p:sldId id="545" r:id="rId16"/>
    <p:sldId id="561" r:id="rId17"/>
    <p:sldId id="562" r:id="rId18"/>
    <p:sldId id="546" r:id="rId19"/>
    <p:sldId id="567" r:id="rId20"/>
    <p:sldId id="563" r:id="rId21"/>
    <p:sldId id="575" r:id="rId22"/>
    <p:sldId id="576" r:id="rId23"/>
    <p:sldId id="535" r:id="rId24"/>
    <p:sldId id="579" r:id="rId25"/>
    <p:sldId id="580" r:id="rId26"/>
    <p:sldId id="577" r:id="rId27"/>
    <p:sldId id="504" r:id="rId28"/>
    <p:sldId id="568" r:id="rId29"/>
    <p:sldId id="547" r:id="rId30"/>
    <p:sldId id="569" r:id="rId31"/>
    <p:sldId id="570" r:id="rId32"/>
    <p:sldId id="571" r:id="rId33"/>
    <p:sldId id="572" r:id="rId34"/>
    <p:sldId id="573" r:id="rId35"/>
    <p:sldId id="574" r:id="rId36"/>
    <p:sldId id="548" r:id="rId37"/>
    <p:sldId id="549" r:id="rId38"/>
  </p:sldIdLst>
  <p:sldSz cx="10907713" cy="7775575"/>
  <p:notesSz cx="10018713" cy="6889750"/>
  <p:defaultTextStyle>
    <a:defPPr>
      <a:defRPr lang="ko-KR"/>
    </a:defPPr>
    <a:lvl1pPr marL="0" algn="l" defTabSz="1067384" rtl="0" eaLnBrk="1" latinLnBrk="1" hangingPunct="1">
      <a:defRPr sz="2149" kern="1200">
        <a:solidFill>
          <a:schemeClr val="tx1"/>
        </a:solidFill>
        <a:latin typeface="+mn-lt"/>
        <a:ea typeface="+mn-ea"/>
        <a:cs typeface="+mn-cs"/>
      </a:defRPr>
    </a:lvl1pPr>
    <a:lvl2pPr marL="533691" algn="l" defTabSz="1067384" rtl="0" eaLnBrk="1" latinLnBrk="1" hangingPunct="1">
      <a:defRPr sz="2149" kern="1200">
        <a:solidFill>
          <a:schemeClr val="tx1"/>
        </a:solidFill>
        <a:latin typeface="+mn-lt"/>
        <a:ea typeface="+mn-ea"/>
        <a:cs typeface="+mn-cs"/>
      </a:defRPr>
    </a:lvl2pPr>
    <a:lvl3pPr marL="1067384" algn="l" defTabSz="1067384" rtl="0" eaLnBrk="1" latinLnBrk="1" hangingPunct="1">
      <a:defRPr sz="2149" kern="1200">
        <a:solidFill>
          <a:schemeClr val="tx1"/>
        </a:solidFill>
        <a:latin typeface="+mn-lt"/>
        <a:ea typeface="+mn-ea"/>
        <a:cs typeface="+mn-cs"/>
      </a:defRPr>
    </a:lvl3pPr>
    <a:lvl4pPr marL="1601076" algn="l" defTabSz="1067384" rtl="0" eaLnBrk="1" latinLnBrk="1" hangingPunct="1">
      <a:defRPr sz="2149" kern="1200">
        <a:solidFill>
          <a:schemeClr val="tx1"/>
        </a:solidFill>
        <a:latin typeface="+mn-lt"/>
        <a:ea typeface="+mn-ea"/>
        <a:cs typeface="+mn-cs"/>
      </a:defRPr>
    </a:lvl4pPr>
    <a:lvl5pPr marL="2134768" algn="l" defTabSz="1067384" rtl="0" eaLnBrk="1" latinLnBrk="1" hangingPunct="1">
      <a:defRPr sz="2149" kern="1200">
        <a:solidFill>
          <a:schemeClr val="tx1"/>
        </a:solidFill>
        <a:latin typeface="+mn-lt"/>
        <a:ea typeface="+mn-ea"/>
        <a:cs typeface="+mn-cs"/>
      </a:defRPr>
    </a:lvl5pPr>
    <a:lvl6pPr marL="2668459" algn="l" defTabSz="1067384" rtl="0" eaLnBrk="1" latinLnBrk="1" hangingPunct="1">
      <a:defRPr sz="2149" kern="1200">
        <a:solidFill>
          <a:schemeClr val="tx1"/>
        </a:solidFill>
        <a:latin typeface="+mn-lt"/>
        <a:ea typeface="+mn-ea"/>
        <a:cs typeface="+mn-cs"/>
      </a:defRPr>
    </a:lvl6pPr>
    <a:lvl7pPr marL="3202151" algn="l" defTabSz="1067384" rtl="0" eaLnBrk="1" latinLnBrk="1" hangingPunct="1">
      <a:defRPr sz="2149" kern="1200">
        <a:solidFill>
          <a:schemeClr val="tx1"/>
        </a:solidFill>
        <a:latin typeface="+mn-lt"/>
        <a:ea typeface="+mn-ea"/>
        <a:cs typeface="+mn-cs"/>
      </a:defRPr>
    </a:lvl7pPr>
    <a:lvl8pPr marL="3735844" algn="l" defTabSz="1067384" rtl="0" eaLnBrk="1" latinLnBrk="1" hangingPunct="1">
      <a:defRPr sz="2149" kern="1200">
        <a:solidFill>
          <a:schemeClr val="tx1"/>
        </a:solidFill>
        <a:latin typeface="+mn-lt"/>
        <a:ea typeface="+mn-ea"/>
        <a:cs typeface="+mn-cs"/>
      </a:defRPr>
    </a:lvl8pPr>
    <a:lvl9pPr marL="4269536" algn="l" defTabSz="1067384" rtl="0" eaLnBrk="1" latinLnBrk="1" hangingPunct="1">
      <a:defRPr sz="21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635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pos="442" userDrawn="1">
          <p15:clr>
            <a:srgbClr val="A4A3A4"/>
          </p15:clr>
        </p15:guide>
        <p15:guide id="7" pos="6429" userDrawn="1">
          <p15:clr>
            <a:srgbClr val="A4A3A4"/>
          </p15:clr>
        </p15:guide>
        <p15:guide id="8" orient="horz" pos="4536" userDrawn="1">
          <p15:clr>
            <a:srgbClr val="A4A3A4"/>
          </p15:clr>
        </p15:guide>
        <p15:guide id="10" orient="horz" pos="4185" userDrawn="1">
          <p15:clr>
            <a:srgbClr val="A4A3A4"/>
          </p15:clr>
        </p15:guide>
        <p15:guide id="11" orient="horz" pos="42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9" userDrawn="1">
          <p15:clr>
            <a:srgbClr val="A4A3A4"/>
          </p15:clr>
        </p15:guide>
        <p15:guide id="2" pos="315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023"/>
    <a:srgbClr val="0C2340"/>
    <a:srgbClr val="E6E6E6"/>
    <a:srgbClr val="0C233F"/>
    <a:srgbClr val="2A5197"/>
    <a:srgbClr val="42659D"/>
    <a:srgbClr val="FF9900"/>
    <a:srgbClr val="02091A"/>
    <a:srgbClr val="9BBBE1"/>
    <a:srgbClr val="9CA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6481" autoAdjust="0"/>
  </p:normalViewPr>
  <p:slideViewPr>
    <p:cSldViewPr>
      <p:cViewPr varScale="1">
        <p:scale>
          <a:sx n="98" d="100"/>
          <a:sy n="98" d="100"/>
        </p:scale>
        <p:origin x="1230" y="90"/>
      </p:cViewPr>
      <p:guideLst>
        <p:guide orient="horz" pos="635"/>
        <p:guide orient="horz" pos="408"/>
        <p:guide pos="442"/>
        <p:guide pos="6429"/>
        <p:guide orient="horz" pos="4536"/>
        <p:guide orient="horz" pos="4185"/>
        <p:guide orient="horz" pos="42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7308"/>
    </p:cViewPr>
  </p:sorterViewPr>
  <p:notesViewPr>
    <p:cSldViewPr>
      <p:cViewPr varScale="1">
        <p:scale>
          <a:sx n="115" d="100"/>
          <a:sy n="115" d="100"/>
        </p:scale>
        <p:origin x="-2118" y="-96"/>
      </p:cViewPr>
      <p:guideLst>
        <p:guide orient="horz" pos="2169"/>
        <p:guide pos="315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41443" cy="344489"/>
          </a:xfrm>
          <a:prstGeom prst="rect">
            <a:avLst/>
          </a:prstGeom>
        </p:spPr>
        <p:txBody>
          <a:bodyPr vert="horz" lIns="93062" tIns="46532" rIns="93062" bIns="46532" rtlCol="0"/>
          <a:lstStyle>
            <a:lvl1pPr algn="l">
              <a:defRPr sz="1300"/>
            </a:lvl1pPr>
          </a:lstStyle>
          <a:p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4955" y="0"/>
            <a:ext cx="4341443" cy="344489"/>
          </a:xfrm>
          <a:prstGeom prst="rect">
            <a:avLst/>
          </a:prstGeom>
        </p:spPr>
        <p:txBody>
          <a:bodyPr vert="horz" lIns="93062" tIns="46532" rIns="93062" bIns="46532" rtlCol="0"/>
          <a:lstStyle>
            <a:lvl1pPr algn="r">
              <a:defRPr sz="1300"/>
            </a:lvl1pPr>
          </a:lstStyle>
          <a:p>
            <a:fld id="{DC2F950C-C452-443C-B589-1D2B0551A8BA}" type="datetimeFigureOut">
              <a:rPr lang="ko-KR" altLang="en-US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pPr/>
              <a:t>2020-09-13</a:t>
            </a:fld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3" y="6544066"/>
            <a:ext cx="4341443" cy="344489"/>
          </a:xfrm>
          <a:prstGeom prst="rect">
            <a:avLst/>
          </a:prstGeom>
        </p:spPr>
        <p:txBody>
          <a:bodyPr vert="horz" lIns="93062" tIns="46532" rIns="93062" bIns="46532" rtlCol="0" anchor="b"/>
          <a:lstStyle>
            <a:lvl1pPr algn="l">
              <a:defRPr sz="1300"/>
            </a:lvl1pPr>
          </a:lstStyle>
          <a:p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4955" y="6544066"/>
            <a:ext cx="4341443" cy="344489"/>
          </a:xfrm>
          <a:prstGeom prst="rect">
            <a:avLst/>
          </a:prstGeom>
        </p:spPr>
        <p:txBody>
          <a:bodyPr vert="horz" lIns="93062" tIns="46532" rIns="93062" bIns="46532" rtlCol="0" anchor="b"/>
          <a:lstStyle>
            <a:lvl1pPr algn="r">
              <a:defRPr sz="1300"/>
            </a:lvl1pPr>
          </a:lstStyle>
          <a:p>
            <a:fld id="{53425E5D-405D-4249-9E2B-4FF5DB89C9FE}" type="slidenum">
              <a:rPr lang="ko-KR" altLang="en-US" smtClean="0">
                <a:latin typeface="-윤고딕320" panose="02030504000101010101" pitchFamily="18" charset="-127"/>
                <a:ea typeface="-윤고딕320" panose="02030504000101010101" pitchFamily="18" charset="-127"/>
              </a:rPr>
              <a:pPr/>
              <a:t>‹#›</a:t>
            </a:fld>
            <a:endParaRPr lang="ko-KR" altLang="en-US" dirty="0">
              <a:latin typeface="-윤고딕320" panose="02030504000101010101" pitchFamily="18" charset="-127"/>
              <a:ea typeface="-윤고딕32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3759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41443" cy="344489"/>
          </a:xfrm>
          <a:prstGeom prst="rect">
            <a:avLst/>
          </a:prstGeom>
        </p:spPr>
        <p:txBody>
          <a:bodyPr vert="horz" lIns="93062" tIns="46532" rIns="93062" bIns="46532" rtlCol="0"/>
          <a:lstStyle>
            <a:lvl1pPr algn="l">
              <a:defRPr sz="13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4955" y="0"/>
            <a:ext cx="4341443" cy="344489"/>
          </a:xfrm>
          <a:prstGeom prst="rect">
            <a:avLst/>
          </a:prstGeom>
        </p:spPr>
        <p:txBody>
          <a:bodyPr vert="horz" lIns="93062" tIns="46532" rIns="93062" bIns="46532" rtlCol="0"/>
          <a:lstStyle>
            <a:lvl1pPr algn="r">
              <a:defRPr sz="13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fld id="{8736FE6E-9F1C-48B0-85BD-B48FF991C38D}" type="datetimeFigureOut">
              <a:rPr lang="ko-KR" altLang="en-US" smtClean="0"/>
              <a:pPr/>
              <a:t>2020-09-13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197225" y="515938"/>
            <a:ext cx="3624263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62" tIns="46532" rIns="93062" bIns="46532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872" y="3272632"/>
            <a:ext cx="8014970" cy="3100389"/>
          </a:xfrm>
          <a:prstGeom prst="rect">
            <a:avLst/>
          </a:prstGeom>
        </p:spPr>
        <p:txBody>
          <a:bodyPr vert="horz" lIns="93062" tIns="46532" rIns="93062" bIns="46532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6544066"/>
            <a:ext cx="4341443" cy="344489"/>
          </a:xfrm>
          <a:prstGeom prst="rect">
            <a:avLst/>
          </a:prstGeom>
        </p:spPr>
        <p:txBody>
          <a:bodyPr vert="horz" lIns="93062" tIns="46532" rIns="93062" bIns="46532" rtlCol="0" anchor="b"/>
          <a:lstStyle>
            <a:lvl1pPr algn="l">
              <a:defRPr sz="13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4955" y="6544066"/>
            <a:ext cx="4341443" cy="344489"/>
          </a:xfrm>
          <a:prstGeom prst="rect">
            <a:avLst/>
          </a:prstGeom>
        </p:spPr>
        <p:txBody>
          <a:bodyPr vert="horz" lIns="93062" tIns="46532" rIns="93062" bIns="46532" rtlCol="0" anchor="b"/>
          <a:lstStyle>
            <a:lvl1pPr algn="r">
              <a:defRPr sz="1300"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fld id="{D95CA7A8-8511-4B7E-A6A5-214A67E5609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267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91" rtl="0" eaLnBrk="1" latinLnBrk="1" hangingPunct="1">
      <a:defRPr sz="1228" kern="1200">
        <a:solidFill>
          <a:schemeClr val="tx1"/>
        </a:solidFill>
        <a:latin typeface="-윤고딕320" panose="02030504000101010101" pitchFamily="18" charset="-127"/>
        <a:ea typeface="-윤고딕320" panose="02030504000101010101" pitchFamily="18" charset="-127"/>
        <a:cs typeface="+mn-cs"/>
      </a:defRPr>
    </a:lvl1pPr>
    <a:lvl2pPr marL="457045" algn="l" defTabSz="914091" rtl="0" eaLnBrk="1" latinLnBrk="1" hangingPunct="1">
      <a:defRPr sz="1228" kern="1200">
        <a:solidFill>
          <a:schemeClr val="tx1"/>
        </a:solidFill>
        <a:latin typeface="-윤고딕320" panose="02030504000101010101" pitchFamily="18" charset="-127"/>
        <a:ea typeface="-윤고딕320" panose="02030504000101010101" pitchFamily="18" charset="-127"/>
        <a:cs typeface="+mn-cs"/>
      </a:defRPr>
    </a:lvl2pPr>
    <a:lvl3pPr marL="914091" algn="l" defTabSz="914091" rtl="0" eaLnBrk="1" latinLnBrk="1" hangingPunct="1">
      <a:defRPr sz="1228" kern="1200">
        <a:solidFill>
          <a:schemeClr val="tx1"/>
        </a:solidFill>
        <a:latin typeface="-윤고딕320" panose="02030504000101010101" pitchFamily="18" charset="-127"/>
        <a:ea typeface="-윤고딕320" panose="02030504000101010101" pitchFamily="18" charset="-127"/>
        <a:cs typeface="+mn-cs"/>
      </a:defRPr>
    </a:lvl3pPr>
    <a:lvl4pPr marL="1371137" algn="l" defTabSz="914091" rtl="0" eaLnBrk="1" latinLnBrk="1" hangingPunct="1">
      <a:defRPr sz="1228" kern="1200">
        <a:solidFill>
          <a:schemeClr val="tx1"/>
        </a:solidFill>
        <a:latin typeface="-윤고딕320" panose="02030504000101010101" pitchFamily="18" charset="-127"/>
        <a:ea typeface="-윤고딕320" panose="02030504000101010101" pitchFamily="18" charset="-127"/>
        <a:cs typeface="+mn-cs"/>
      </a:defRPr>
    </a:lvl4pPr>
    <a:lvl5pPr marL="1828181" algn="l" defTabSz="914091" rtl="0" eaLnBrk="1" latinLnBrk="1" hangingPunct="1">
      <a:defRPr sz="1228" kern="1200">
        <a:solidFill>
          <a:schemeClr val="tx1"/>
        </a:solidFill>
        <a:latin typeface="-윤고딕320" panose="02030504000101010101" pitchFamily="18" charset="-127"/>
        <a:ea typeface="-윤고딕320" panose="02030504000101010101" pitchFamily="18" charset="-127"/>
        <a:cs typeface="+mn-cs"/>
      </a:defRPr>
    </a:lvl5pPr>
    <a:lvl6pPr marL="2285228" algn="l" defTabSz="914091" rtl="0" eaLnBrk="1" latinLnBrk="1" hangingPunct="1">
      <a:defRPr sz="1228" kern="1200">
        <a:solidFill>
          <a:schemeClr val="tx1"/>
        </a:solidFill>
        <a:latin typeface="+mn-lt"/>
        <a:ea typeface="+mn-ea"/>
        <a:cs typeface="+mn-cs"/>
      </a:defRPr>
    </a:lvl6pPr>
    <a:lvl7pPr marL="2742272" algn="l" defTabSz="914091" rtl="0" eaLnBrk="1" latinLnBrk="1" hangingPunct="1">
      <a:defRPr sz="1228" kern="1200">
        <a:solidFill>
          <a:schemeClr val="tx1"/>
        </a:solidFill>
        <a:latin typeface="+mn-lt"/>
        <a:ea typeface="+mn-ea"/>
        <a:cs typeface="+mn-cs"/>
      </a:defRPr>
    </a:lvl7pPr>
    <a:lvl8pPr marL="3199318" algn="l" defTabSz="914091" rtl="0" eaLnBrk="1" latinLnBrk="1" hangingPunct="1">
      <a:defRPr sz="1228" kern="1200">
        <a:solidFill>
          <a:schemeClr val="tx1"/>
        </a:solidFill>
        <a:latin typeface="+mn-lt"/>
        <a:ea typeface="+mn-ea"/>
        <a:cs typeface="+mn-cs"/>
      </a:defRPr>
    </a:lvl8pPr>
    <a:lvl9pPr marL="3656363" algn="l" defTabSz="914091" rtl="0" eaLnBrk="1" latinLnBrk="1" hangingPunct="1">
      <a:defRPr sz="12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46" y="7299064"/>
            <a:ext cx="2037779" cy="2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38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 userDrawn="1"/>
        </p:nvSpPr>
        <p:spPr>
          <a:xfrm>
            <a:off x="0" y="-1"/>
            <a:ext cx="10907713" cy="1008000"/>
          </a:xfrm>
          <a:prstGeom prst="rect">
            <a:avLst/>
          </a:prstGeom>
          <a:solidFill>
            <a:srgbClr val="00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2" name="모서리가 둥근 직사각형 31"/>
          <p:cNvSpPr/>
          <p:nvPr userDrawn="1"/>
        </p:nvSpPr>
        <p:spPr>
          <a:xfrm>
            <a:off x="6556625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3" name="모서리가 둥근 직사각형 32"/>
          <p:cNvSpPr/>
          <p:nvPr userDrawn="1"/>
        </p:nvSpPr>
        <p:spPr>
          <a:xfrm>
            <a:off x="7146432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4" name="모서리가 둥근 직사각형 33"/>
          <p:cNvSpPr/>
          <p:nvPr userDrawn="1"/>
        </p:nvSpPr>
        <p:spPr>
          <a:xfrm>
            <a:off x="9680564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6" name="직사각형 35"/>
          <p:cNvSpPr/>
          <p:nvPr userDrawn="1"/>
        </p:nvSpPr>
        <p:spPr>
          <a:xfrm>
            <a:off x="6583235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공정계획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7170902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추진계획</a:t>
            </a:r>
          </a:p>
        </p:txBody>
      </p:sp>
      <p:sp>
        <p:nvSpPr>
          <p:cNvPr id="38" name="직사각형 37"/>
          <p:cNvSpPr/>
          <p:nvPr userDrawn="1"/>
        </p:nvSpPr>
        <p:spPr>
          <a:xfrm>
            <a:off x="9718911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추가제안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44" name="모서리가 둥근 직사각형 43"/>
          <p:cNvSpPr/>
          <p:nvPr userDrawn="1"/>
        </p:nvSpPr>
        <p:spPr>
          <a:xfrm>
            <a:off x="5960807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45" name="직사각형 44"/>
          <p:cNvSpPr/>
          <p:nvPr userDrawn="1"/>
        </p:nvSpPr>
        <p:spPr>
          <a:xfrm>
            <a:off x="5992724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현장조직</a:t>
            </a: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7737576" y="-85460"/>
            <a:ext cx="1872000" cy="635527"/>
          </a:xfrm>
          <a:prstGeom prst="roundRect">
            <a:avLst>
              <a:gd name="adj" fmla="val 106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7819983" y="231225"/>
            <a:ext cx="1707199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kumimoji="1" lang="en-US" altLang="ko-KR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04. </a:t>
            </a:r>
            <a:r>
              <a:rPr kumimoji="1" lang="ko-KR" altLang="en-US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공사 세부 </a:t>
            </a:r>
            <a:r>
              <a:rPr kumimoji="1" lang="ko-KR" altLang="en-US" sz="1400" b="0" kern="1200" spc="0" dirty="0" err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시공계획</a:t>
            </a:r>
            <a:endParaRPr kumimoji="1" lang="ko-KR" altLang="en-US" sz="1400" b="0" kern="1200" spc="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latin typeface="Rix고딕_Pro ExtraBold" panose="02020603020101020101" pitchFamily="18" charset="-127"/>
              <a:ea typeface="Rix고딕_Pro ExtraBold" panose="02020603020101020101" pitchFamily="18" charset="-127"/>
              <a:cs typeface="+mn-cs"/>
            </a:endParaRPr>
          </a:p>
        </p:txBody>
      </p:sp>
      <p:sp>
        <p:nvSpPr>
          <p:cNvPr id="2" name="이등변 삼각형 1"/>
          <p:cNvSpPr/>
          <p:nvPr userDrawn="1"/>
        </p:nvSpPr>
        <p:spPr>
          <a:xfrm rot="10800000">
            <a:off x="7819983" y="500749"/>
            <a:ext cx="288032" cy="14667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57" name="제목 개체 틀 1"/>
          <p:cNvSpPr txBox="1">
            <a:spLocks/>
          </p:cNvSpPr>
          <p:nvPr userDrawn="1"/>
        </p:nvSpPr>
        <p:spPr>
          <a:xfrm>
            <a:off x="708694" y="354743"/>
            <a:ext cx="6957894" cy="3932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042978" rtl="0" eaLnBrk="1" latinLnBrk="1" hangingPunct="1">
              <a:spcBef>
                <a:spcPct val="0"/>
              </a:spcBef>
              <a:buNone/>
              <a:defRPr lang="ko-KR" altLang="en-US" sz="2400" b="0" kern="1200" spc="-100" baseline="0" dirty="0">
                <a:solidFill>
                  <a:schemeClr val="bg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</a:lstStyle>
          <a:p>
            <a:endParaRPr lang="ko-KR" altLang="en-US" dirty="0"/>
          </a:p>
        </p:txBody>
      </p:sp>
      <p:pic>
        <p:nvPicPr>
          <p:cNvPr id="61" name="그림 6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4" y="7309101"/>
            <a:ext cx="993651" cy="132706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-22622" y="-648718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0603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0" y="7295506"/>
            <a:ext cx="2116807" cy="26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6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0" y="7295506"/>
            <a:ext cx="2116807" cy="265871"/>
          </a:xfrm>
          <a:prstGeom prst="rect">
            <a:avLst/>
          </a:prstGeom>
        </p:spPr>
      </p:pic>
      <p:sp>
        <p:nvSpPr>
          <p:cNvPr id="16" name="직사각형 15"/>
          <p:cNvSpPr/>
          <p:nvPr userDrawn="1"/>
        </p:nvSpPr>
        <p:spPr>
          <a:xfrm>
            <a:off x="0" y="-1"/>
            <a:ext cx="10907713" cy="828000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7" name="모서리가 둥근 직사각형 16"/>
          <p:cNvSpPr/>
          <p:nvPr userDrawn="1"/>
        </p:nvSpPr>
        <p:spPr>
          <a:xfrm>
            <a:off x="5957912" y="-204124"/>
            <a:ext cx="1872000" cy="635527"/>
          </a:xfrm>
          <a:prstGeom prst="roundRect">
            <a:avLst>
              <a:gd name="adj" fmla="val 10616"/>
            </a:avLst>
          </a:prstGeom>
          <a:solidFill>
            <a:srgbClr val="EE3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/>
          <p:cNvSpPr/>
          <p:nvPr userDrawn="1"/>
        </p:nvSpPr>
        <p:spPr>
          <a:xfrm>
            <a:off x="6064358" y="112561"/>
            <a:ext cx="1659109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kumimoji="1" lang="en-US" altLang="ko-KR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01. </a:t>
            </a:r>
            <a:r>
              <a:rPr kumimoji="1" lang="ko-KR" altLang="en-US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현장 조직구성계획</a:t>
            </a:r>
          </a:p>
        </p:txBody>
      </p:sp>
      <p:sp>
        <p:nvSpPr>
          <p:cNvPr id="19" name="모서리가 둥근 직사각형 18"/>
          <p:cNvSpPr/>
          <p:nvPr userDrawn="1"/>
        </p:nvSpPr>
        <p:spPr>
          <a:xfrm>
            <a:off x="7898453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0" name="모서리가 둥근 직사각형 19"/>
          <p:cNvSpPr/>
          <p:nvPr userDrawn="1"/>
        </p:nvSpPr>
        <p:spPr>
          <a:xfrm>
            <a:off x="8492490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1" name="모서리가 둥근 직사각형 20"/>
          <p:cNvSpPr/>
          <p:nvPr userDrawn="1"/>
        </p:nvSpPr>
        <p:spPr>
          <a:xfrm>
            <a:off x="9086527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2" name="모서리가 둥근 직사각형 21"/>
          <p:cNvSpPr/>
          <p:nvPr userDrawn="1"/>
        </p:nvSpPr>
        <p:spPr>
          <a:xfrm>
            <a:off x="9680564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/>
          <p:cNvSpPr/>
          <p:nvPr userDrawn="1"/>
        </p:nvSpPr>
        <p:spPr>
          <a:xfrm>
            <a:off x="7930370" y="7136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공정계획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8519100" y="7136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추진계획</a:t>
            </a:r>
          </a:p>
        </p:txBody>
      </p:sp>
      <p:sp>
        <p:nvSpPr>
          <p:cNvPr id="25" name="직사각형 24"/>
          <p:cNvSpPr/>
          <p:nvPr userDrawn="1"/>
        </p:nvSpPr>
        <p:spPr>
          <a:xfrm>
            <a:off x="9110997" y="7136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시공계획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6" name="직사각형 25"/>
          <p:cNvSpPr/>
          <p:nvPr userDrawn="1"/>
        </p:nvSpPr>
        <p:spPr>
          <a:xfrm>
            <a:off x="9718910" y="7136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추가제안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0" y="-648716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43" name="제목 개체 틀 1"/>
          <p:cNvSpPr>
            <a:spLocks noGrp="1"/>
          </p:cNvSpPr>
          <p:nvPr>
            <p:ph type="title"/>
          </p:nvPr>
        </p:nvSpPr>
        <p:spPr>
          <a:xfrm>
            <a:off x="708694" y="287387"/>
            <a:ext cx="6957894" cy="3932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lang="ko-KR" altLang="en-US" sz="2400" b="0" kern="1200" spc="-100" baseline="0" dirty="0">
                <a:solidFill>
                  <a:schemeClr val="bg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4589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0" y="7295506"/>
            <a:ext cx="2116807" cy="265871"/>
          </a:xfrm>
          <a:prstGeom prst="rect">
            <a:avLst/>
          </a:prstGeom>
        </p:spPr>
      </p:pic>
      <p:sp>
        <p:nvSpPr>
          <p:cNvPr id="28" name="직사각형 27"/>
          <p:cNvSpPr/>
          <p:nvPr userDrawn="1"/>
        </p:nvSpPr>
        <p:spPr>
          <a:xfrm>
            <a:off x="0" y="-1"/>
            <a:ext cx="10907713" cy="1008000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2" name="모서리가 둥근 직사각형 31"/>
          <p:cNvSpPr/>
          <p:nvPr userDrawn="1"/>
        </p:nvSpPr>
        <p:spPr>
          <a:xfrm>
            <a:off x="8492490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3" name="모서리가 둥근 직사각형 32"/>
          <p:cNvSpPr/>
          <p:nvPr userDrawn="1"/>
        </p:nvSpPr>
        <p:spPr>
          <a:xfrm>
            <a:off x="9086527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4" name="모서리가 둥근 직사각형 33"/>
          <p:cNvSpPr/>
          <p:nvPr userDrawn="1"/>
        </p:nvSpPr>
        <p:spPr>
          <a:xfrm>
            <a:off x="9680564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6" name="직사각형 35"/>
          <p:cNvSpPr/>
          <p:nvPr userDrawn="1"/>
        </p:nvSpPr>
        <p:spPr>
          <a:xfrm>
            <a:off x="8519099" y="56920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kern="12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  <a:cs typeface="+mn-cs"/>
              </a:rPr>
              <a:t>추진계획</a:t>
            </a:r>
          </a:p>
        </p:txBody>
      </p:sp>
      <p:sp>
        <p:nvSpPr>
          <p:cNvPr id="37" name="직사각형 36"/>
          <p:cNvSpPr/>
          <p:nvPr userDrawn="1"/>
        </p:nvSpPr>
        <p:spPr>
          <a:xfrm>
            <a:off x="9110996" y="56920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kern="12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  <a:cs typeface="+mn-cs"/>
              </a:rPr>
              <a:t>시공계획</a:t>
            </a:r>
            <a:endParaRPr lang="ko-KR" altLang="en-US" sz="1000" kern="12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  <a:cs typeface="+mn-cs"/>
            </a:endParaRPr>
          </a:p>
        </p:txBody>
      </p:sp>
      <p:sp>
        <p:nvSpPr>
          <p:cNvPr id="38" name="직사각형 37"/>
          <p:cNvSpPr/>
          <p:nvPr userDrawn="1"/>
        </p:nvSpPr>
        <p:spPr>
          <a:xfrm>
            <a:off x="9718909" y="56920"/>
            <a:ext cx="461666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kern="1200" noProof="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  <a:cs typeface="+mn-cs"/>
              </a:rPr>
              <a:t>추가제안</a:t>
            </a:r>
            <a:endParaRPr lang="ko-KR" altLang="en-US" sz="1000" kern="12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  <a:cs typeface="+mn-cs"/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0" y="-648716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42" name="모서리가 둥근 직사각형 41"/>
          <p:cNvSpPr/>
          <p:nvPr userDrawn="1"/>
        </p:nvSpPr>
        <p:spPr>
          <a:xfrm>
            <a:off x="6551949" y="-204124"/>
            <a:ext cx="1872000" cy="635527"/>
          </a:xfrm>
          <a:prstGeom prst="roundRect">
            <a:avLst>
              <a:gd name="adj" fmla="val 10616"/>
            </a:avLst>
          </a:prstGeom>
          <a:solidFill>
            <a:srgbClr val="EE3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43" name="직사각형 42"/>
          <p:cNvSpPr/>
          <p:nvPr userDrawn="1"/>
        </p:nvSpPr>
        <p:spPr>
          <a:xfrm>
            <a:off x="6925297" y="112561"/>
            <a:ext cx="1125308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kumimoji="1" lang="en-US" altLang="ko-KR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02. </a:t>
            </a:r>
            <a:r>
              <a:rPr kumimoji="1" lang="ko-KR" altLang="en-US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예정공정표</a:t>
            </a:r>
          </a:p>
        </p:txBody>
      </p:sp>
      <p:sp>
        <p:nvSpPr>
          <p:cNvPr id="44" name="모서리가 둥근 직사각형 43"/>
          <p:cNvSpPr/>
          <p:nvPr userDrawn="1"/>
        </p:nvSpPr>
        <p:spPr>
          <a:xfrm>
            <a:off x="5960807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45" name="직사각형 44"/>
          <p:cNvSpPr/>
          <p:nvPr userDrawn="1"/>
        </p:nvSpPr>
        <p:spPr>
          <a:xfrm>
            <a:off x="5992724" y="56920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kern="12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  <a:cs typeface="+mn-cs"/>
              </a:rPr>
              <a:t>현장조직</a:t>
            </a:r>
          </a:p>
        </p:txBody>
      </p:sp>
      <p:sp>
        <p:nvSpPr>
          <p:cNvPr id="46" name="직사각형 45"/>
          <p:cNvSpPr/>
          <p:nvPr userDrawn="1"/>
        </p:nvSpPr>
        <p:spPr>
          <a:xfrm>
            <a:off x="-22622" y="-648718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9" name="제목 개체 틀 1"/>
          <p:cNvSpPr>
            <a:spLocks noGrp="1"/>
          </p:cNvSpPr>
          <p:nvPr>
            <p:ph type="title"/>
          </p:nvPr>
        </p:nvSpPr>
        <p:spPr>
          <a:xfrm>
            <a:off x="708694" y="414338"/>
            <a:ext cx="6957894" cy="3932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lang="ko-KR" altLang="en-US" sz="2400" b="0" kern="1200" spc="-100" baseline="0" dirty="0">
                <a:solidFill>
                  <a:schemeClr val="bg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99658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0" y="7295506"/>
            <a:ext cx="2116807" cy="265871"/>
          </a:xfrm>
          <a:prstGeom prst="rect">
            <a:avLst/>
          </a:prstGeom>
        </p:spPr>
      </p:pic>
      <p:sp>
        <p:nvSpPr>
          <p:cNvPr id="28" name="직사각형 27"/>
          <p:cNvSpPr/>
          <p:nvPr userDrawn="1"/>
        </p:nvSpPr>
        <p:spPr>
          <a:xfrm>
            <a:off x="0" y="-1"/>
            <a:ext cx="10907713" cy="1008000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2" name="모서리가 둥근 직사각형 31"/>
          <p:cNvSpPr/>
          <p:nvPr userDrawn="1"/>
        </p:nvSpPr>
        <p:spPr>
          <a:xfrm>
            <a:off x="6556625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3" name="모서리가 둥근 직사각형 32"/>
          <p:cNvSpPr/>
          <p:nvPr userDrawn="1"/>
        </p:nvSpPr>
        <p:spPr>
          <a:xfrm>
            <a:off x="9086527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4" name="모서리가 둥근 직사각형 33"/>
          <p:cNvSpPr/>
          <p:nvPr userDrawn="1"/>
        </p:nvSpPr>
        <p:spPr>
          <a:xfrm>
            <a:off x="9680564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6" name="직사각형 35"/>
          <p:cNvSpPr/>
          <p:nvPr userDrawn="1"/>
        </p:nvSpPr>
        <p:spPr>
          <a:xfrm>
            <a:off x="6583235" y="56920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공정계획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9110997" y="56920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시공계획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8" name="직사각형 37"/>
          <p:cNvSpPr/>
          <p:nvPr userDrawn="1"/>
        </p:nvSpPr>
        <p:spPr>
          <a:xfrm>
            <a:off x="9718910" y="56920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추가제안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0" y="-648716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44" name="모서리가 둥근 직사각형 43"/>
          <p:cNvSpPr/>
          <p:nvPr userDrawn="1"/>
        </p:nvSpPr>
        <p:spPr>
          <a:xfrm>
            <a:off x="5960807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45" name="직사각형 44"/>
          <p:cNvSpPr/>
          <p:nvPr userDrawn="1"/>
        </p:nvSpPr>
        <p:spPr>
          <a:xfrm>
            <a:off x="5992723" y="56920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현장조직</a:t>
            </a:r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7144007" y="-204124"/>
            <a:ext cx="1872000" cy="635527"/>
          </a:xfrm>
          <a:prstGeom prst="roundRect">
            <a:avLst>
              <a:gd name="adj" fmla="val 10616"/>
            </a:avLst>
          </a:prstGeom>
          <a:solidFill>
            <a:srgbClr val="EE3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7250456" y="112561"/>
            <a:ext cx="1659109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kumimoji="1" lang="en-US" altLang="ko-KR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03. </a:t>
            </a:r>
            <a:r>
              <a:rPr kumimoji="1" lang="ko-KR" altLang="en-US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공사착공 추진계획</a:t>
            </a:r>
          </a:p>
        </p:txBody>
      </p:sp>
      <p:sp>
        <p:nvSpPr>
          <p:cNvPr id="46" name="직사각형 45"/>
          <p:cNvSpPr/>
          <p:nvPr userDrawn="1"/>
        </p:nvSpPr>
        <p:spPr>
          <a:xfrm>
            <a:off x="-22622" y="-648718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0" name="제목 개체 틀 1"/>
          <p:cNvSpPr>
            <a:spLocks noGrp="1"/>
          </p:cNvSpPr>
          <p:nvPr>
            <p:ph type="title"/>
          </p:nvPr>
        </p:nvSpPr>
        <p:spPr>
          <a:xfrm>
            <a:off x="708694" y="414338"/>
            <a:ext cx="6957894" cy="3932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lang="ko-KR" altLang="en-US" sz="2400" b="0" kern="1200" spc="-100" baseline="0" dirty="0">
                <a:solidFill>
                  <a:schemeClr val="bg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8011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0" y="7295506"/>
            <a:ext cx="2116807" cy="265871"/>
          </a:xfrm>
          <a:prstGeom prst="rect">
            <a:avLst/>
          </a:prstGeom>
        </p:spPr>
      </p:pic>
      <p:sp>
        <p:nvSpPr>
          <p:cNvPr id="28" name="직사각형 27"/>
          <p:cNvSpPr/>
          <p:nvPr userDrawn="1"/>
        </p:nvSpPr>
        <p:spPr>
          <a:xfrm>
            <a:off x="0" y="-1"/>
            <a:ext cx="10907713" cy="1008000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2" name="모서리가 둥근 직사각형 31"/>
          <p:cNvSpPr/>
          <p:nvPr userDrawn="1"/>
        </p:nvSpPr>
        <p:spPr>
          <a:xfrm>
            <a:off x="6556625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3" name="모서리가 둥근 직사각형 32"/>
          <p:cNvSpPr/>
          <p:nvPr userDrawn="1"/>
        </p:nvSpPr>
        <p:spPr>
          <a:xfrm>
            <a:off x="7146432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4" name="모서리가 둥근 직사각형 33"/>
          <p:cNvSpPr/>
          <p:nvPr userDrawn="1"/>
        </p:nvSpPr>
        <p:spPr>
          <a:xfrm>
            <a:off x="9680564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6" name="직사각형 35"/>
          <p:cNvSpPr/>
          <p:nvPr userDrawn="1"/>
        </p:nvSpPr>
        <p:spPr>
          <a:xfrm>
            <a:off x="6583235" y="56919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공정계획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7170902" y="56919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추진계획</a:t>
            </a:r>
          </a:p>
        </p:txBody>
      </p:sp>
      <p:sp>
        <p:nvSpPr>
          <p:cNvPr id="38" name="직사각형 37"/>
          <p:cNvSpPr/>
          <p:nvPr userDrawn="1"/>
        </p:nvSpPr>
        <p:spPr>
          <a:xfrm>
            <a:off x="9718911" y="56919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추가제안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0" y="-648716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44" name="모서리가 둥근 직사각형 43"/>
          <p:cNvSpPr/>
          <p:nvPr userDrawn="1"/>
        </p:nvSpPr>
        <p:spPr>
          <a:xfrm>
            <a:off x="5960807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45" name="직사각형 44"/>
          <p:cNvSpPr/>
          <p:nvPr userDrawn="1"/>
        </p:nvSpPr>
        <p:spPr>
          <a:xfrm>
            <a:off x="5992724" y="56919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현장조직</a:t>
            </a: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7737576" y="-204124"/>
            <a:ext cx="1872000" cy="635527"/>
          </a:xfrm>
          <a:prstGeom prst="roundRect">
            <a:avLst>
              <a:gd name="adj" fmla="val 10616"/>
            </a:avLst>
          </a:prstGeom>
          <a:solidFill>
            <a:srgbClr val="EE3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7819983" y="112561"/>
            <a:ext cx="1707199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kumimoji="1" lang="en-US" altLang="ko-KR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04. </a:t>
            </a:r>
            <a:r>
              <a:rPr kumimoji="1" lang="ko-KR" altLang="en-US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공사 세부 </a:t>
            </a:r>
            <a:r>
              <a:rPr kumimoji="1" lang="ko-KR" altLang="en-US" sz="1400" b="0" kern="1200" spc="0" dirty="0" err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시공계획</a:t>
            </a:r>
            <a:endParaRPr kumimoji="1" lang="ko-KR" altLang="en-US" sz="1400" b="0" kern="1200" spc="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ix고딕_Pro ExtraBold" panose="02020603020101020101" pitchFamily="18" charset="-127"/>
              <a:ea typeface="Rix고딕_Pro ExtraBold" panose="02020603020101020101" pitchFamily="18" charset="-127"/>
              <a:cs typeface="+mn-cs"/>
            </a:endParaRPr>
          </a:p>
        </p:txBody>
      </p:sp>
      <p:sp>
        <p:nvSpPr>
          <p:cNvPr id="46" name="직사각형 45"/>
          <p:cNvSpPr/>
          <p:nvPr userDrawn="1"/>
        </p:nvSpPr>
        <p:spPr>
          <a:xfrm>
            <a:off x="-22622" y="-648718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" name="이등변 삼각형 1"/>
          <p:cNvSpPr/>
          <p:nvPr userDrawn="1"/>
        </p:nvSpPr>
        <p:spPr>
          <a:xfrm rot="10800000">
            <a:off x="7819983" y="382085"/>
            <a:ext cx="288032" cy="146678"/>
          </a:xfrm>
          <a:prstGeom prst="triangle">
            <a:avLst/>
          </a:prstGeom>
          <a:solidFill>
            <a:srgbClr val="EE3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41" name="제목 개체 틀 1"/>
          <p:cNvSpPr>
            <a:spLocks noGrp="1"/>
          </p:cNvSpPr>
          <p:nvPr>
            <p:ph type="title"/>
          </p:nvPr>
        </p:nvSpPr>
        <p:spPr>
          <a:xfrm>
            <a:off x="708694" y="414338"/>
            <a:ext cx="6957894" cy="3932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lang="ko-KR" altLang="en-US" sz="2400" b="0" kern="1200" spc="-100" baseline="0" dirty="0">
                <a:solidFill>
                  <a:schemeClr val="bg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57720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0" y="7295506"/>
            <a:ext cx="2116807" cy="265871"/>
          </a:xfrm>
          <a:prstGeom prst="rect">
            <a:avLst/>
          </a:prstGeom>
        </p:spPr>
      </p:pic>
      <p:sp>
        <p:nvSpPr>
          <p:cNvPr id="28" name="직사각형 27"/>
          <p:cNvSpPr/>
          <p:nvPr userDrawn="1"/>
        </p:nvSpPr>
        <p:spPr>
          <a:xfrm>
            <a:off x="0" y="-1"/>
            <a:ext cx="10907713" cy="1008000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2" name="모서리가 둥근 직사각형 31"/>
          <p:cNvSpPr/>
          <p:nvPr userDrawn="1"/>
        </p:nvSpPr>
        <p:spPr>
          <a:xfrm>
            <a:off x="6556625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3" name="모서리가 둥근 직사각형 32"/>
          <p:cNvSpPr/>
          <p:nvPr userDrawn="1"/>
        </p:nvSpPr>
        <p:spPr>
          <a:xfrm>
            <a:off x="7146432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4" name="모서리가 둥근 직사각형 33"/>
          <p:cNvSpPr/>
          <p:nvPr userDrawn="1"/>
        </p:nvSpPr>
        <p:spPr>
          <a:xfrm>
            <a:off x="7736689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6" name="직사각형 35"/>
          <p:cNvSpPr/>
          <p:nvPr userDrawn="1"/>
        </p:nvSpPr>
        <p:spPr>
          <a:xfrm>
            <a:off x="6583235" y="56919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공정계획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7170902" y="56919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추진계획</a:t>
            </a:r>
          </a:p>
        </p:txBody>
      </p:sp>
      <p:sp>
        <p:nvSpPr>
          <p:cNvPr id="38" name="직사각형 37"/>
          <p:cNvSpPr/>
          <p:nvPr userDrawn="1"/>
        </p:nvSpPr>
        <p:spPr>
          <a:xfrm>
            <a:off x="7775035" y="56919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시공계획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0" y="-648716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44" name="모서리가 둥근 직사각형 43"/>
          <p:cNvSpPr/>
          <p:nvPr userDrawn="1"/>
        </p:nvSpPr>
        <p:spPr>
          <a:xfrm>
            <a:off x="5960807" y="-204123"/>
            <a:ext cx="525496" cy="501304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45" name="직사각형 44"/>
          <p:cNvSpPr/>
          <p:nvPr userDrawn="1"/>
        </p:nvSpPr>
        <p:spPr>
          <a:xfrm>
            <a:off x="5992723" y="56919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현장조직</a:t>
            </a:r>
          </a:p>
        </p:txBody>
      </p:sp>
      <p:sp>
        <p:nvSpPr>
          <p:cNvPr id="16" name="모서리가 둥근 직사각형 15"/>
          <p:cNvSpPr/>
          <p:nvPr userDrawn="1"/>
        </p:nvSpPr>
        <p:spPr>
          <a:xfrm>
            <a:off x="8334060" y="-204124"/>
            <a:ext cx="1872000" cy="635527"/>
          </a:xfrm>
          <a:prstGeom prst="roundRect">
            <a:avLst>
              <a:gd name="adj" fmla="val 10616"/>
            </a:avLst>
          </a:prstGeom>
          <a:solidFill>
            <a:srgbClr val="EE3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17" name="직사각형 16"/>
          <p:cNvSpPr/>
          <p:nvPr userDrawn="1"/>
        </p:nvSpPr>
        <p:spPr>
          <a:xfrm>
            <a:off x="8626462" y="112561"/>
            <a:ext cx="1287212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kumimoji="1" lang="en-US" altLang="ko-KR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05. </a:t>
            </a:r>
            <a:r>
              <a:rPr kumimoji="1" lang="ko-KR" altLang="en-US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추가제안사항</a:t>
            </a:r>
          </a:p>
        </p:txBody>
      </p:sp>
      <p:sp>
        <p:nvSpPr>
          <p:cNvPr id="46" name="직사각형 45"/>
          <p:cNvSpPr/>
          <p:nvPr userDrawn="1"/>
        </p:nvSpPr>
        <p:spPr>
          <a:xfrm>
            <a:off x="-22622" y="-648718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1" name="제목 개체 틀 1"/>
          <p:cNvSpPr>
            <a:spLocks noGrp="1"/>
          </p:cNvSpPr>
          <p:nvPr>
            <p:ph type="title"/>
          </p:nvPr>
        </p:nvSpPr>
        <p:spPr>
          <a:xfrm>
            <a:off x="708694" y="414338"/>
            <a:ext cx="6957894" cy="3932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lang="ko-KR" altLang="en-US" sz="2400" b="0" kern="1200" spc="-100" baseline="0" dirty="0">
                <a:solidFill>
                  <a:schemeClr val="bg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517277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 userDrawn="1"/>
        </p:nvSpPr>
        <p:spPr>
          <a:xfrm>
            <a:off x="0" y="-1"/>
            <a:ext cx="10907713" cy="1008000"/>
          </a:xfrm>
          <a:prstGeom prst="rect">
            <a:avLst/>
          </a:prstGeom>
          <a:solidFill>
            <a:srgbClr val="00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2" name="모서리가 둥근 직사각형 31"/>
          <p:cNvSpPr/>
          <p:nvPr userDrawn="1"/>
        </p:nvSpPr>
        <p:spPr>
          <a:xfrm>
            <a:off x="6556625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3" name="모서리가 둥근 직사각형 32"/>
          <p:cNvSpPr/>
          <p:nvPr userDrawn="1"/>
        </p:nvSpPr>
        <p:spPr>
          <a:xfrm>
            <a:off x="7146432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4" name="모서리가 둥근 직사각형 33"/>
          <p:cNvSpPr/>
          <p:nvPr userDrawn="1"/>
        </p:nvSpPr>
        <p:spPr>
          <a:xfrm>
            <a:off x="9680564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6" name="직사각형 35"/>
          <p:cNvSpPr/>
          <p:nvPr userDrawn="1"/>
        </p:nvSpPr>
        <p:spPr>
          <a:xfrm>
            <a:off x="6583235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공정계획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7170902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추진계획</a:t>
            </a:r>
          </a:p>
        </p:txBody>
      </p:sp>
      <p:sp>
        <p:nvSpPr>
          <p:cNvPr id="38" name="직사각형 37"/>
          <p:cNvSpPr/>
          <p:nvPr userDrawn="1"/>
        </p:nvSpPr>
        <p:spPr>
          <a:xfrm>
            <a:off x="9718911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추가제안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44" name="모서리가 둥근 직사각형 43"/>
          <p:cNvSpPr/>
          <p:nvPr userDrawn="1"/>
        </p:nvSpPr>
        <p:spPr>
          <a:xfrm>
            <a:off x="5960807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45" name="직사각형 44"/>
          <p:cNvSpPr/>
          <p:nvPr userDrawn="1"/>
        </p:nvSpPr>
        <p:spPr>
          <a:xfrm>
            <a:off x="5992724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현장조직</a:t>
            </a: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7737576" y="-85460"/>
            <a:ext cx="1872000" cy="635527"/>
          </a:xfrm>
          <a:prstGeom prst="roundRect">
            <a:avLst>
              <a:gd name="adj" fmla="val 106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7819983" y="231225"/>
            <a:ext cx="1707199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kumimoji="1" lang="en-US" altLang="ko-KR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04. </a:t>
            </a:r>
            <a:r>
              <a:rPr kumimoji="1" lang="ko-KR" altLang="en-US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공사 세부 </a:t>
            </a:r>
            <a:r>
              <a:rPr kumimoji="1" lang="ko-KR" altLang="en-US" sz="1400" b="0" kern="1200" spc="0" dirty="0" err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시공계획</a:t>
            </a:r>
            <a:endParaRPr kumimoji="1" lang="ko-KR" altLang="en-US" sz="1400" b="0" kern="1200" spc="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latin typeface="Rix고딕_Pro ExtraBold" panose="02020603020101020101" pitchFamily="18" charset="-127"/>
              <a:ea typeface="Rix고딕_Pro ExtraBold" panose="02020603020101020101" pitchFamily="18" charset="-127"/>
              <a:cs typeface="+mn-cs"/>
            </a:endParaRPr>
          </a:p>
        </p:txBody>
      </p:sp>
      <p:sp>
        <p:nvSpPr>
          <p:cNvPr id="2" name="이등변 삼각형 1"/>
          <p:cNvSpPr/>
          <p:nvPr userDrawn="1"/>
        </p:nvSpPr>
        <p:spPr>
          <a:xfrm rot="10800000">
            <a:off x="7819983" y="500749"/>
            <a:ext cx="288032" cy="14667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57" name="제목 개체 틀 1"/>
          <p:cNvSpPr txBox="1">
            <a:spLocks/>
          </p:cNvSpPr>
          <p:nvPr userDrawn="1"/>
        </p:nvSpPr>
        <p:spPr>
          <a:xfrm>
            <a:off x="708694" y="354743"/>
            <a:ext cx="6957894" cy="3932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042978" rtl="0" eaLnBrk="1" latinLnBrk="1" hangingPunct="1">
              <a:spcBef>
                <a:spcPct val="0"/>
              </a:spcBef>
              <a:buNone/>
              <a:defRPr lang="ko-KR" altLang="en-US" sz="2400" b="0" kern="1200" spc="-100" baseline="0" dirty="0">
                <a:solidFill>
                  <a:schemeClr val="bg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</a:lstStyle>
          <a:p>
            <a:endParaRPr lang="ko-KR" altLang="en-US" dirty="0"/>
          </a:p>
        </p:txBody>
      </p:sp>
      <p:pic>
        <p:nvPicPr>
          <p:cNvPr id="61" name="그림 6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4" y="7309101"/>
            <a:ext cx="993651" cy="132706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-22622" y="-648718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1984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 userDrawn="1"/>
        </p:nvSpPr>
        <p:spPr>
          <a:xfrm>
            <a:off x="0" y="-1"/>
            <a:ext cx="10907713" cy="1008000"/>
          </a:xfrm>
          <a:prstGeom prst="rect">
            <a:avLst/>
          </a:prstGeom>
          <a:solidFill>
            <a:srgbClr val="003D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2" name="모서리가 둥근 직사각형 31"/>
          <p:cNvSpPr/>
          <p:nvPr userDrawn="1"/>
        </p:nvSpPr>
        <p:spPr>
          <a:xfrm>
            <a:off x="6556625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3" name="모서리가 둥근 직사각형 32"/>
          <p:cNvSpPr/>
          <p:nvPr userDrawn="1"/>
        </p:nvSpPr>
        <p:spPr>
          <a:xfrm>
            <a:off x="7146432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4" name="모서리가 둥근 직사각형 33"/>
          <p:cNvSpPr/>
          <p:nvPr userDrawn="1"/>
        </p:nvSpPr>
        <p:spPr>
          <a:xfrm>
            <a:off x="9680564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36" name="직사각형 35"/>
          <p:cNvSpPr/>
          <p:nvPr userDrawn="1"/>
        </p:nvSpPr>
        <p:spPr>
          <a:xfrm>
            <a:off x="6583235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공정계획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7" name="직사각형 36"/>
          <p:cNvSpPr/>
          <p:nvPr userDrawn="1"/>
        </p:nvSpPr>
        <p:spPr>
          <a:xfrm>
            <a:off x="7170902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추진계획</a:t>
            </a:r>
          </a:p>
        </p:txBody>
      </p:sp>
      <p:sp>
        <p:nvSpPr>
          <p:cNvPr id="38" name="직사각형 37"/>
          <p:cNvSpPr/>
          <p:nvPr userDrawn="1"/>
        </p:nvSpPr>
        <p:spPr>
          <a:xfrm>
            <a:off x="9718911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추가제안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44" name="모서리가 둥근 직사각형 43"/>
          <p:cNvSpPr/>
          <p:nvPr userDrawn="1"/>
        </p:nvSpPr>
        <p:spPr>
          <a:xfrm>
            <a:off x="5960807" y="-85459"/>
            <a:ext cx="525496" cy="468000"/>
          </a:xfrm>
          <a:prstGeom prst="roundRect">
            <a:avLst>
              <a:gd name="adj" fmla="val 1061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45" name="직사각형 44"/>
          <p:cNvSpPr/>
          <p:nvPr userDrawn="1"/>
        </p:nvSpPr>
        <p:spPr>
          <a:xfrm>
            <a:off x="5992724" y="175583"/>
            <a:ext cx="46166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현장조직</a:t>
            </a:r>
          </a:p>
        </p:txBody>
      </p:sp>
      <p:sp>
        <p:nvSpPr>
          <p:cNvPr id="18" name="모서리가 둥근 직사각형 17"/>
          <p:cNvSpPr/>
          <p:nvPr userDrawn="1"/>
        </p:nvSpPr>
        <p:spPr>
          <a:xfrm>
            <a:off x="7737576" y="-85460"/>
            <a:ext cx="1872000" cy="635527"/>
          </a:xfrm>
          <a:prstGeom prst="roundRect">
            <a:avLst>
              <a:gd name="adj" fmla="val 10616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 userDrawn="1"/>
        </p:nvSpPr>
        <p:spPr>
          <a:xfrm>
            <a:off x="7819983" y="231225"/>
            <a:ext cx="1707199" cy="21544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/>
            <a:r>
              <a:rPr kumimoji="1" lang="en-US" altLang="ko-KR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04. </a:t>
            </a:r>
            <a:r>
              <a:rPr kumimoji="1" lang="ko-KR" altLang="en-US" sz="1400" b="0" kern="1200" spc="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공사 세부 </a:t>
            </a:r>
            <a:r>
              <a:rPr kumimoji="1" lang="ko-KR" altLang="en-US" sz="1400" b="0" kern="1200" spc="0" dirty="0" err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rPr>
              <a:t>시공계획</a:t>
            </a:r>
            <a:endParaRPr kumimoji="1" lang="ko-KR" altLang="en-US" sz="1400" b="0" kern="1200" spc="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effectLst/>
              <a:latin typeface="Rix고딕_Pro ExtraBold" panose="02020603020101020101" pitchFamily="18" charset="-127"/>
              <a:ea typeface="Rix고딕_Pro ExtraBold" panose="02020603020101020101" pitchFamily="18" charset="-127"/>
              <a:cs typeface="+mn-cs"/>
            </a:endParaRPr>
          </a:p>
        </p:txBody>
      </p:sp>
      <p:sp>
        <p:nvSpPr>
          <p:cNvPr id="2" name="이등변 삼각형 1"/>
          <p:cNvSpPr/>
          <p:nvPr userDrawn="1"/>
        </p:nvSpPr>
        <p:spPr>
          <a:xfrm rot="10800000">
            <a:off x="7819983" y="500749"/>
            <a:ext cx="288032" cy="14667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200" dirty="0">
              <a:latin typeface="+mn-ea"/>
            </a:endParaRPr>
          </a:p>
        </p:txBody>
      </p:sp>
      <p:sp>
        <p:nvSpPr>
          <p:cNvPr id="57" name="제목 개체 틀 1"/>
          <p:cNvSpPr txBox="1">
            <a:spLocks/>
          </p:cNvSpPr>
          <p:nvPr userDrawn="1"/>
        </p:nvSpPr>
        <p:spPr>
          <a:xfrm>
            <a:off x="708694" y="354743"/>
            <a:ext cx="6957894" cy="39324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1042978" rtl="0" eaLnBrk="1" latinLnBrk="1" hangingPunct="1">
              <a:spcBef>
                <a:spcPct val="0"/>
              </a:spcBef>
              <a:buNone/>
              <a:defRPr lang="ko-KR" altLang="en-US" sz="2400" b="0" kern="1200" spc="-100" baseline="0" dirty="0">
                <a:solidFill>
                  <a:schemeClr val="bg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</a:lstStyle>
          <a:p>
            <a:endParaRPr lang="ko-KR" altLang="en-US" dirty="0"/>
          </a:p>
        </p:txBody>
      </p:sp>
      <p:pic>
        <p:nvPicPr>
          <p:cNvPr id="61" name="그림 6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4" y="7309101"/>
            <a:ext cx="993651" cy="132706"/>
          </a:xfrm>
          <a:prstGeom prst="rect">
            <a:avLst/>
          </a:prstGeom>
        </p:spPr>
      </p:pic>
      <p:sp>
        <p:nvSpPr>
          <p:cNvPr id="46" name="직사각형 45"/>
          <p:cNvSpPr/>
          <p:nvPr userDrawn="1"/>
        </p:nvSpPr>
        <p:spPr>
          <a:xfrm>
            <a:off x="-22622" y="-648718"/>
            <a:ext cx="10907713" cy="648716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639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288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9" r:id="rId2"/>
    <p:sldLayoutId id="2147483688" r:id="rId3"/>
    <p:sldLayoutId id="2147483678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</p:sldLayoutIdLst>
  <p:txStyles>
    <p:titleStyle>
      <a:lvl1pPr algn="ctr" defTabSz="1042978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17" indent="-391117" algn="l" defTabSz="1042978" rtl="0" eaLnBrk="1" latinLnBrk="1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20" indent="-325930" algn="l" defTabSz="1042978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722" indent="-260745" algn="l" defTabSz="1042978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212" indent="-260745" algn="l" defTabSz="1042978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701" indent="-260745" algn="l" defTabSz="1042978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190" indent="-260745" algn="l" defTabSz="1042978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679" indent="-260745" algn="l" defTabSz="1042978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167" indent="-260745" algn="l" defTabSz="1042978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656" indent="-260745" algn="l" defTabSz="1042978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2978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88" algn="l" defTabSz="1042978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978" algn="l" defTabSz="1042978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467" algn="l" defTabSz="1042978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957" algn="l" defTabSz="1042978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445" algn="l" defTabSz="1042978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934" algn="l" defTabSz="1042978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424" algn="l" defTabSz="1042978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913" algn="l" defTabSz="1042978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828" userDrawn="1">
          <p15:clr>
            <a:srgbClr val="F26B43"/>
          </p15:clr>
        </p15:guide>
        <p15:guide id="2" pos="58" userDrawn="1">
          <p15:clr>
            <a:srgbClr val="F26B43"/>
          </p15:clr>
        </p15:guide>
        <p15:guide id="3" pos="6813" userDrawn="1">
          <p15:clr>
            <a:srgbClr val="F26B43"/>
          </p15:clr>
        </p15:guide>
        <p15:guide id="4" orient="horz" pos="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eg"/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12" Type="http://schemas.openxmlformats.org/officeDocument/2006/relationships/image" Target="../media/image53.jpeg"/><Relationship Id="rId2" Type="http://schemas.openxmlformats.org/officeDocument/2006/relationships/image" Target="../media/image43.jpg"/><Relationship Id="rId16" Type="http://schemas.openxmlformats.org/officeDocument/2006/relationships/image" Target="../media/image5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jpeg"/><Relationship Id="rId10" Type="http://schemas.openxmlformats.org/officeDocument/2006/relationships/image" Target="../media/image51.png"/><Relationship Id="rId4" Type="http://schemas.openxmlformats.org/officeDocument/2006/relationships/image" Target="../media/image45.JPG"/><Relationship Id="rId9" Type="http://schemas.openxmlformats.org/officeDocument/2006/relationships/image" Target="../media/image50.png"/><Relationship Id="rId14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5.jpe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3.png"/><Relationship Id="rId7" Type="http://schemas.openxmlformats.org/officeDocument/2006/relationships/image" Target="../media/image86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38.png"/><Relationship Id="rId9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4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jpeg"/><Relationship Id="rId9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3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18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7.jpeg"/><Relationship Id="rId5" Type="http://schemas.openxmlformats.org/officeDocument/2006/relationships/image" Target="../media/image116.emf"/><Relationship Id="rId4" Type="http://schemas.openxmlformats.org/officeDocument/2006/relationships/image" Target="../media/image11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jpe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jpeg"/><Relationship Id="rId7" Type="http://schemas.openxmlformats.org/officeDocument/2006/relationships/image" Target="../media/image129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jp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1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5.jpeg"/><Relationship Id="rId4" Type="http://schemas.openxmlformats.org/officeDocument/2006/relationships/image" Target="../media/image11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EFD8D8BB-F818-4469-A1EF-EC737BC2D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" y="-1"/>
            <a:ext cx="10901648" cy="777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85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07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00881" y="6737213"/>
            <a:ext cx="9505950" cy="468000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물류센터 경험자 중심의 최정예 조직구성 및 </a:t>
            </a:r>
            <a:r>
              <a:rPr lang="en-US" altLang="ko-KR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00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년 이상 최상의 인력배치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최적의 </a:t>
            </a:r>
            <a:r>
              <a:rPr lang="ko-KR" altLang="en-US" dirty="0" err="1"/>
              <a:t>공사조직</a:t>
            </a:r>
            <a:r>
              <a:rPr lang="ko-KR" altLang="en-US" dirty="0"/>
              <a:t> 구성</a:t>
            </a:r>
          </a:p>
        </p:txBody>
      </p:sp>
      <p:grpSp>
        <p:nvGrpSpPr>
          <p:cNvPr id="261" name="그룹 260"/>
          <p:cNvGrpSpPr/>
          <p:nvPr/>
        </p:nvGrpSpPr>
        <p:grpSpPr>
          <a:xfrm>
            <a:off x="700881" y="3001248"/>
            <a:ext cx="9517199" cy="743017"/>
            <a:chOff x="700881" y="3417826"/>
            <a:chExt cx="9517199" cy="743017"/>
          </a:xfrm>
        </p:grpSpPr>
        <p:sp>
          <p:nvSpPr>
            <p:cNvPr id="106" name="모서리가 둥근 직사각형 185"/>
            <p:cNvSpPr/>
            <p:nvPr/>
          </p:nvSpPr>
          <p:spPr>
            <a:xfrm>
              <a:off x="700881" y="3802110"/>
              <a:ext cx="1218756" cy="3587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44A6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건축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(5</a:t>
              </a:r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명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</a:t>
              </a:r>
            </a:p>
          </p:txBody>
        </p:sp>
        <p:sp>
          <p:nvSpPr>
            <p:cNvPr id="112" name="모서리가 둥근 직사각형 185"/>
            <p:cNvSpPr/>
            <p:nvPr/>
          </p:nvSpPr>
          <p:spPr>
            <a:xfrm>
              <a:off x="2081756" y="3802110"/>
              <a:ext cx="1218756" cy="3587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44A6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토목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(1</a:t>
              </a:r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명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</a:t>
              </a:r>
            </a:p>
          </p:txBody>
        </p:sp>
        <p:sp>
          <p:nvSpPr>
            <p:cNvPr id="114" name="모서리가 둥근 직사각형 185"/>
            <p:cNvSpPr/>
            <p:nvPr/>
          </p:nvSpPr>
          <p:spPr>
            <a:xfrm>
              <a:off x="3462629" y="3802110"/>
              <a:ext cx="1218756" cy="3587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44A6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기계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(2</a:t>
              </a:r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명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</a:t>
              </a:r>
            </a:p>
          </p:txBody>
        </p:sp>
        <p:sp>
          <p:nvSpPr>
            <p:cNvPr id="117" name="모서리가 둥근 직사각형 185"/>
            <p:cNvSpPr/>
            <p:nvPr/>
          </p:nvSpPr>
          <p:spPr>
            <a:xfrm>
              <a:off x="4843504" y="3802110"/>
              <a:ext cx="1218756" cy="3587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44A6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전기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(1</a:t>
              </a:r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명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</a:t>
              </a:r>
            </a:p>
          </p:txBody>
        </p:sp>
        <p:sp>
          <p:nvSpPr>
            <p:cNvPr id="119" name="모서리가 둥근 직사각형 185"/>
            <p:cNvSpPr/>
            <p:nvPr/>
          </p:nvSpPr>
          <p:spPr>
            <a:xfrm>
              <a:off x="6224378" y="3802110"/>
              <a:ext cx="1218756" cy="3587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44A6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설계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(1</a:t>
              </a:r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명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</a:t>
              </a:r>
            </a:p>
          </p:txBody>
        </p:sp>
        <p:sp>
          <p:nvSpPr>
            <p:cNvPr id="121" name="모서리가 둥근 직사각형 185"/>
            <p:cNvSpPr/>
            <p:nvPr/>
          </p:nvSpPr>
          <p:spPr>
            <a:xfrm>
              <a:off x="7605252" y="3802110"/>
              <a:ext cx="1218756" cy="3587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44A6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관리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(1</a:t>
              </a:r>
              <a:r>
                <a:rPr lang="ko-KR" altLang="en-US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명</a:t>
              </a:r>
              <a:r>
                <a:rPr lang="en-US" altLang="ko-KR" sz="140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</a:t>
              </a:r>
            </a:p>
          </p:txBody>
        </p:sp>
        <p:sp>
          <p:nvSpPr>
            <p:cNvPr id="123" name="모서리가 둥근 직사각형 185"/>
            <p:cNvSpPr/>
            <p:nvPr/>
          </p:nvSpPr>
          <p:spPr>
            <a:xfrm>
              <a:off x="8986126" y="3802110"/>
              <a:ext cx="1218756" cy="3587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44A6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spc="-7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품질</a:t>
              </a:r>
              <a:r>
                <a:rPr lang="en-US" altLang="ko-KR" sz="1400" spc="-7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/</a:t>
              </a:r>
              <a:r>
                <a:rPr lang="ko-KR" altLang="en-US" sz="1400" spc="-7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안전</a:t>
              </a:r>
              <a:r>
                <a:rPr lang="en-US" altLang="ko-KR" sz="1400" spc="-7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(4</a:t>
              </a:r>
              <a:r>
                <a:rPr lang="ko-KR" altLang="en-US" sz="1400" spc="-7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명</a:t>
              </a:r>
              <a:r>
                <a:rPr lang="en-US" altLang="ko-KR" sz="1400" spc="-7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</a:t>
              </a:r>
            </a:p>
          </p:txBody>
        </p:sp>
        <p:grpSp>
          <p:nvGrpSpPr>
            <p:cNvPr id="252" name="그룹 251"/>
            <p:cNvGrpSpPr/>
            <p:nvPr/>
          </p:nvGrpSpPr>
          <p:grpSpPr>
            <a:xfrm>
              <a:off x="717744" y="3417826"/>
              <a:ext cx="1109918" cy="384284"/>
              <a:chOff x="717744" y="3569453"/>
              <a:chExt cx="1109918" cy="384284"/>
            </a:xfrm>
          </p:grpSpPr>
          <p:grpSp>
            <p:nvGrpSpPr>
              <p:cNvPr id="243" name="그룹 242"/>
              <p:cNvGrpSpPr/>
              <p:nvPr/>
            </p:nvGrpSpPr>
            <p:grpSpPr>
              <a:xfrm>
                <a:off x="934721" y="3569453"/>
                <a:ext cx="675964" cy="293461"/>
                <a:chOff x="871402" y="3254590"/>
                <a:chExt cx="835480" cy="362713"/>
              </a:xfrm>
            </p:grpSpPr>
            <p:pic>
              <p:nvPicPr>
                <p:cNvPr id="7" name="그림 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1402" y="3254590"/>
                  <a:ext cx="362713" cy="362713"/>
                </a:xfrm>
                <a:prstGeom prst="rect">
                  <a:avLst/>
                </a:prstGeom>
              </p:spPr>
            </p:pic>
            <p:pic>
              <p:nvPicPr>
                <p:cNvPr id="154" name="그림 153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4169" y="3254590"/>
                  <a:ext cx="362713" cy="362713"/>
                </a:xfrm>
                <a:prstGeom prst="rect">
                  <a:avLst/>
                </a:prstGeom>
              </p:spPr>
            </p:pic>
          </p:grpSp>
          <p:grpSp>
            <p:nvGrpSpPr>
              <p:cNvPr id="246" name="그룹 245"/>
              <p:cNvGrpSpPr/>
              <p:nvPr/>
            </p:nvGrpSpPr>
            <p:grpSpPr>
              <a:xfrm>
                <a:off x="717744" y="3660276"/>
                <a:ext cx="1109918" cy="293461"/>
                <a:chOff x="717744" y="3660276"/>
                <a:chExt cx="1109918" cy="293461"/>
              </a:xfrm>
            </p:grpSpPr>
            <p:pic>
              <p:nvPicPr>
                <p:cNvPr id="155" name="그림 15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7744" y="3660276"/>
                  <a:ext cx="293461" cy="293461"/>
                </a:xfrm>
                <a:prstGeom prst="rect">
                  <a:avLst/>
                </a:prstGeom>
              </p:spPr>
            </p:pic>
            <p:pic>
              <p:nvPicPr>
                <p:cNvPr id="156" name="그림 155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5973" y="3660276"/>
                  <a:ext cx="293461" cy="293461"/>
                </a:xfrm>
                <a:prstGeom prst="rect">
                  <a:avLst/>
                </a:prstGeom>
              </p:spPr>
            </p:pic>
            <p:pic>
              <p:nvPicPr>
                <p:cNvPr id="157" name="그림 156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34201" y="3660276"/>
                  <a:ext cx="293461" cy="29346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58" name="그림 15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404" y="3498918"/>
              <a:ext cx="293461" cy="293461"/>
            </a:xfrm>
            <a:prstGeom prst="rect">
              <a:avLst/>
            </a:prstGeom>
          </p:spPr>
        </p:pic>
        <p:grpSp>
          <p:nvGrpSpPr>
            <p:cNvPr id="240" name="그룹 239"/>
            <p:cNvGrpSpPr/>
            <p:nvPr/>
          </p:nvGrpSpPr>
          <p:grpSpPr>
            <a:xfrm>
              <a:off x="3764356" y="3505473"/>
              <a:ext cx="615303" cy="293461"/>
              <a:chOff x="3693998" y="3834719"/>
              <a:chExt cx="760505" cy="362713"/>
            </a:xfrm>
          </p:grpSpPr>
          <p:pic>
            <p:nvPicPr>
              <p:cNvPr id="159" name="그림 15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3998" y="3834719"/>
                <a:ext cx="362713" cy="362713"/>
              </a:xfrm>
              <a:prstGeom prst="rect">
                <a:avLst/>
              </a:prstGeom>
            </p:spPr>
          </p:pic>
          <p:pic>
            <p:nvPicPr>
              <p:cNvPr id="160" name="그림 15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91790" y="3834719"/>
                <a:ext cx="362713" cy="362713"/>
              </a:xfrm>
              <a:prstGeom prst="rect">
                <a:avLst/>
              </a:prstGeom>
            </p:spPr>
          </p:pic>
        </p:grpSp>
        <p:pic>
          <p:nvPicPr>
            <p:cNvPr id="161" name="그림 16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6152" y="3498918"/>
              <a:ext cx="293461" cy="293461"/>
            </a:xfrm>
            <a:prstGeom prst="rect">
              <a:avLst/>
            </a:prstGeom>
          </p:spPr>
        </p:pic>
        <p:pic>
          <p:nvPicPr>
            <p:cNvPr id="162" name="그림 16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026" y="3498918"/>
              <a:ext cx="293461" cy="293461"/>
            </a:xfrm>
            <a:prstGeom prst="rect">
              <a:avLst/>
            </a:prstGeom>
          </p:spPr>
        </p:pic>
        <p:pic>
          <p:nvPicPr>
            <p:cNvPr id="163" name="그림 1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900" y="3498918"/>
              <a:ext cx="293461" cy="293461"/>
            </a:xfrm>
            <a:prstGeom prst="rect">
              <a:avLst/>
            </a:prstGeom>
          </p:spPr>
        </p:pic>
        <p:grpSp>
          <p:nvGrpSpPr>
            <p:cNvPr id="245" name="그룹 244"/>
            <p:cNvGrpSpPr/>
            <p:nvPr/>
          </p:nvGrpSpPr>
          <p:grpSpPr>
            <a:xfrm>
              <a:off x="8959581" y="3505973"/>
              <a:ext cx="1258499" cy="295584"/>
              <a:chOff x="8959581" y="3587847"/>
              <a:chExt cx="1555484" cy="365337"/>
            </a:xfrm>
          </p:grpSpPr>
          <p:grpSp>
            <p:nvGrpSpPr>
              <p:cNvPr id="241" name="그룹 240"/>
              <p:cNvGrpSpPr/>
              <p:nvPr/>
            </p:nvGrpSpPr>
            <p:grpSpPr>
              <a:xfrm>
                <a:off x="9754560" y="3587847"/>
                <a:ext cx="760505" cy="362713"/>
                <a:chOff x="9217012" y="3262193"/>
                <a:chExt cx="760505" cy="362713"/>
              </a:xfrm>
            </p:grpSpPr>
            <p:pic>
              <p:nvPicPr>
                <p:cNvPr id="168" name="그림 167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17012" y="3262193"/>
                  <a:ext cx="362713" cy="362713"/>
                </a:xfrm>
                <a:prstGeom prst="rect">
                  <a:avLst/>
                </a:prstGeom>
              </p:spPr>
            </p:pic>
            <p:pic>
              <p:nvPicPr>
                <p:cNvPr id="169" name="그림 168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614804" y="3262193"/>
                  <a:ext cx="362713" cy="362713"/>
                </a:xfrm>
                <a:prstGeom prst="rect">
                  <a:avLst/>
                </a:prstGeom>
              </p:spPr>
            </p:pic>
          </p:grpSp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9581" y="3590471"/>
                <a:ext cx="362713" cy="362713"/>
              </a:xfrm>
              <a:prstGeom prst="rect">
                <a:avLst/>
              </a:prstGeom>
            </p:spPr>
          </p:pic>
          <p:pic>
            <p:nvPicPr>
              <p:cNvPr id="171" name="그림 17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7373" y="3590471"/>
                <a:ext cx="362713" cy="362713"/>
              </a:xfrm>
              <a:prstGeom prst="rect">
                <a:avLst/>
              </a:prstGeom>
            </p:spPr>
          </p:pic>
        </p:grpSp>
      </p:grpSp>
      <p:grpSp>
        <p:nvGrpSpPr>
          <p:cNvPr id="262" name="그룹 261"/>
          <p:cNvGrpSpPr/>
          <p:nvPr/>
        </p:nvGrpSpPr>
        <p:grpSpPr>
          <a:xfrm>
            <a:off x="1289050" y="1029618"/>
            <a:ext cx="8293100" cy="2029475"/>
            <a:chOff x="1289050" y="1029618"/>
            <a:chExt cx="8293100" cy="2406375"/>
          </a:xfrm>
        </p:grpSpPr>
        <p:sp>
          <p:nvSpPr>
            <p:cNvPr id="94" name="Line 6"/>
            <p:cNvSpPr>
              <a:spLocks noChangeShapeType="1"/>
            </p:cNvSpPr>
            <p:nvPr/>
          </p:nvSpPr>
          <p:spPr bwMode="auto">
            <a:xfrm rot="5400000">
              <a:off x="5807835" y="441285"/>
              <a:ext cx="0" cy="397775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42978" latinLnBrk="0"/>
              <a:endParaRPr lang="ko-KR" altLang="en-US" sz="2100" kern="0">
                <a:solidFill>
                  <a:prstClr val="black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95" name="Line 6"/>
            <p:cNvSpPr>
              <a:spLocks noChangeShapeType="1"/>
            </p:cNvSpPr>
            <p:nvPr/>
          </p:nvSpPr>
          <p:spPr bwMode="auto">
            <a:xfrm>
              <a:off x="5452880" y="1651840"/>
              <a:ext cx="0" cy="1784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42978" latinLnBrk="0"/>
              <a:endParaRPr lang="ko-KR" altLang="en-US" sz="2100" kern="0">
                <a:solidFill>
                  <a:prstClr val="black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5672840" y="2094018"/>
              <a:ext cx="1361783" cy="3154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 defTabSz="1042978" latinLnBrk="0">
                <a:buClr>
                  <a:prstClr val="white"/>
                </a:buClr>
                <a:buSzPct val="80000"/>
              </a:pPr>
              <a:r>
                <a:rPr lang="ko-KR" altLang="en-US" sz="1400" kern="0" dirty="0">
                  <a:ln>
                    <a:solidFill>
                      <a:srgbClr val="EA8D1C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기술지원 컨설팅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3895887" y="2115734"/>
              <a:ext cx="1167577" cy="31543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defTabSz="1042978" latinLnBrk="0">
                <a:buClr>
                  <a:prstClr val="white"/>
                </a:buClr>
                <a:buSzPct val="80000"/>
              </a:pPr>
              <a:r>
                <a:rPr lang="ko-KR" altLang="en-US" sz="1400" kern="0" dirty="0">
                  <a:ln>
                    <a:solidFill>
                      <a:srgbClr val="EA8D1C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전담 현장지원</a:t>
              </a: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1310258" y="1552934"/>
              <a:ext cx="2508697" cy="139946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384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lt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1310258" y="1564471"/>
              <a:ext cx="2508697" cy="358733"/>
            </a:xfrm>
            <a:prstGeom prst="rect">
              <a:avLst/>
            </a:prstGeom>
            <a:solidFill>
              <a:srgbClr val="2384C6"/>
            </a:solidFill>
            <a:ln>
              <a:solidFill>
                <a:srgbClr val="2384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2195918" y="1591185"/>
              <a:ext cx="737381" cy="30530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defTabSz="1038462"/>
              <a:r>
                <a:rPr lang="ko-KR" altLang="en-US" sz="1600" dirty="0" err="1">
                  <a:solidFill>
                    <a:prstClr val="white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본사조직</a:t>
              </a:r>
              <a:endParaRPr lang="ko-KR" altLang="en-US" sz="1600" dirty="0">
                <a:solidFill>
                  <a:prstClr val="white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4739055" y="1029618"/>
              <a:ext cx="1432099" cy="76298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3D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grpSp>
          <p:nvGrpSpPr>
            <p:cNvPr id="102" name="그룹 101"/>
            <p:cNvGrpSpPr/>
            <p:nvPr/>
          </p:nvGrpSpPr>
          <p:grpSpPr>
            <a:xfrm>
              <a:off x="4739055" y="1039545"/>
              <a:ext cx="1432099" cy="694577"/>
              <a:chOff x="6036674" y="1827566"/>
              <a:chExt cx="1779939" cy="648225"/>
            </a:xfrm>
          </p:grpSpPr>
          <p:grpSp>
            <p:nvGrpSpPr>
              <p:cNvPr id="143" name="그룹 142"/>
              <p:cNvGrpSpPr/>
              <p:nvPr/>
            </p:nvGrpSpPr>
            <p:grpSpPr>
              <a:xfrm>
                <a:off x="6036674" y="1827566"/>
                <a:ext cx="1779939" cy="334793"/>
                <a:chOff x="657876" y="1900593"/>
                <a:chExt cx="3152124" cy="534285"/>
              </a:xfrm>
            </p:grpSpPr>
            <p:sp>
              <p:nvSpPr>
                <p:cNvPr id="145" name="직사각형 144"/>
                <p:cNvSpPr/>
                <p:nvPr/>
              </p:nvSpPr>
              <p:spPr>
                <a:xfrm>
                  <a:off x="657876" y="1900593"/>
                  <a:ext cx="3152124" cy="534285"/>
                </a:xfrm>
                <a:prstGeom prst="rect">
                  <a:avLst/>
                </a:prstGeom>
                <a:solidFill>
                  <a:srgbClr val="003D69"/>
                </a:solidFill>
                <a:ln>
                  <a:solidFill>
                    <a:srgbClr val="003D6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Rix고딕_Pro Bold" panose="02020603020101020101" pitchFamily="18" charset="-127"/>
                    <a:ea typeface="Rix고딕_Pro Bold" panose="02020603020101020101" pitchFamily="18" charset="-127"/>
                  </a:endParaRPr>
                </a:p>
              </p:txBody>
            </p:sp>
            <p:sp>
              <p:nvSpPr>
                <p:cNvPr id="146" name="직사각형 145"/>
                <p:cNvSpPr/>
                <p:nvPr/>
              </p:nvSpPr>
              <p:spPr>
                <a:xfrm>
                  <a:off x="1087244" y="1947706"/>
                  <a:ext cx="2293392" cy="412553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 defTabSz="1038462"/>
                  <a:r>
                    <a:rPr lang="ko-KR" altLang="en-US" sz="1800" dirty="0" err="1">
                      <a:solidFill>
                        <a:prstClr val="white"/>
                      </a:solidFill>
                      <a:latin typeface="Rix고딕_Pro ExtraBold" panose="02020603020101020101" pitchFamily="18" charset="-127"/>
                      <a:ea typeface="Rix고딕_Pro ExtraBold" panose="02020603020101020101" pitchFamily="18" charset="-127"/>
                    </a:rPr>
                    <a:t>현장대리인</a:t>
                  </a:r>
                  <a:endParaRPr lang="ko-KR" altLang="en-US" sz="1800" dirty="0">
                    <a:solidFill>
                      <a:prstClr val="white"/>
                    </a:solidFill>
                    <a:latin typeface="Rix고딕_Pro ExtraBold" panose="02020603020101020101" pitchFamily="18" charset="-127"/>
                    <a:ea typeface="Rix고딕_Pro ExtraBold" panose="02020603020101020101" pitchFamily="18" charset="-127"/>
                  </a:endParaRPr>
                </a:p>
              </p:txBody>
            </p:sp>
          </p:grpSp>
          <p:sp>
            <p:nvSpPr>
              <p:cNvPr id="144" name="직사각형 143"/>
              <p:cNvSpPr/>
              <p:nvPr/>
            </p:nvSpPr>
            <p:spPr>
              <a:xfrm>
                <a:off x="6240054" y="2222551"/>
                <a:ext cx="1373178" cy="25324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rIns="0" rtlCol="0" anchor="ctr"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lvl="0" algn="ctr" defTabSz="1042978" latinLnBrk="0">
                  <a:defRPr/>
                </a:pPr>
                <a:r>
                  <a:rPr lang="ko-KR" altLang="en-US" sz="1600" kern="0" dirty="0">
                    <a:solidFill>
                      <a:prstClr val="black"/>
                    </a:solidFill>
                    <a:latin typeface="Rix고딕_Pro Heavy" panose="02020603020101020101" pitchFamily="18" charset="-127"/>
                    <a:ea typeface="Rix고딕_Pro Heavy" panose="02020603020101020101" pitchFamily="18" charset="-127"/>
                  </a:rPr>
                  <a:t>김 대 림 소장</a:t>
                </a:r>
              </a:p>
            </p:txBody>
          </p:sp>
        </p:grpSp>
        <p:grpSp>
          <p:nvGrpSpPr>
            <p:cNvPr id="128" name="그룹 127"/>
            <p:cNvGrpSpPr/>
            <p:nvPr/>
          </p:nvGrpSpPr>
          <p:grpSpPr>
            <a:xfrm>
              <a:off x="1361977" y="2011009"/>
              <a:ext cx="2405260" cy="872547"/>
              <a:chOff x="1411130" y="2720616"/>
              <a:chExt cx="3151305" cy="700505"/>
            </a:xfrm>
          </p:grpSpPr>
          <p:sp>
            <p:nvSpPr>
              <p:cNvPr id="138" name="직사각형 137"/>
              <p:cNvSpPr/>
              <p:nvPr/>
            </p:nvSpPr>
            <p:spPr>
              <a:xfrm>
                <a:off x="1411130" y="2720616"/>
                <a:ext cx="1011269" cy="441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건축사업팀</a:t>
                </a:r>
                <a:endParaRPr kumimoji="0" lang="en-US" altLang="ko-KR" sz="12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건축기술팀</a:t>
                </a:r>
                <a:endParaRPr kumimoji="0" lang="en-US" altLang="ko-KR" sz="12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>
                <a:off x="2481148" y="2720616"/>
                <a:ext cx="1011269" cy="4416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건축공사팀</a:t>
                </a:r>
                <a:endParaRPr kumimoji="0" lang="en-US" altLang="ko-KR" sz="12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안전보건팀</a:t>
                </a:r>
                <a:endParaRPr kumimoji="0" lang="en-US" altLang="ko-KR" sz="12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3547586" y="2720617"/>
                <a:ext cx="1014849" cy="7005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경영기획팀</a:t>
                </a:r>
                <a:endParaRPr kumimoji="0" lang="en-US" altLang="ko-KR" sz="12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회계팀</a:t>
                </a:r>
                <a:endParaRPr kumimoji="0" lang="en-US" altLang="ko-KR" sz="12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200" b="0" i="0" u="none" strike="noStrike" kern="0" cap="none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경영정보팀</a:t>
                </a:r>
                <a:endParaRPr kumimoji="0" lang="en-US" altLang="ko-KR" sz="1200" b="0" i="0" u="none" strike="noStrike" kern="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1412655" y="3205121"/>
                <a:ext cx="1011269" cy="21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 defTabSz="1042978" latinLnBrk="0"/>
                <a:r>
                  <a:rPr lang="ko-KR" altLang="en-US" sz="1200" kern="0" dirty="0" err="1">
                    <a:solidFill>
                      <a:prstClr val="black"/>
                    </a:solidFill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건축설계팀</a:t>
                </a:r>
                <a:endParaRPr lang="en-US" altLang="ko-KR" sz="1200" kern="0" dirty="0"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>
                <a:off x="2481148" y="3205121"/>
                <a:ext cx="1011269" cy="2160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 defTabSz="1042978" latinLnBrk="0"/>
                <a:r>
                  <a:rPr lang="ko-KR" altLang="en-US" sz="1200" kern="0" dirty="0" err="1">
                    <a:solidFill>
                      <a:prstClr val="black"/>
                    </a:solidFill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외주조달팀</a:t>
                </a:r>
                <a:endParaRPr lang="en-US" altLang="ko-KR" sz="1200" kern="0" dirty="0"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7091254" y="1552934"/>
              <a:ext cx="2179025" cy="1399460"/>
              <a:chOff x="7091255" y="1689999"/>
              <a:chExt cx="1513434" cy="1440254"/>
            </a:xfrm>
          </p:grpSpPr>
          <p:sp>
            <p:nvSpPr>
              <p:cNvPr id="130" name="직사각형 129"/>
              <p:cNvSpPr/>
              <p:nvPr/>
            </p:nvSpPr>
            <p:spPr>
              <a:xfrm>
                <a:off x="7091255" y="1689999"/>
                <a:ext cx="1513434" cy="144025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2384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grpSp>
            <p:nvGrpSpPr>
              <p:cNvPr id="131" name="그룹 130"/>
              <p:cNvGrpSpPr/>
              <p:nvPr/>
            </p:nvGrpSpPr>
            <p:grpSpPr>
              <a:xfrm>
                <a:off x="7091255" y="1701872"/>
                <a:ext cx="1513434" cy="1358828"/>
                <a:chOff x="7091255" y="1701872"/>
                <a:chExt cx="1513434" cy="1358828"/>
              </a:xfrm>
            </p:grpSpPr>
            <p:sp>
              <p:nvSpPr>
                <p:cNvPr id="132" name="직사각형 131"/>
                <p:cNvSpPr/>
                <p:nvPr/>
              </p:nvSpPr>
              <p:spPr>
                <a:xfrm>
                  <a:off x="7091255" y="1701872"/>
                  <a:ext cx="1513434" cy="369189"/>
                </a:xfrm>
                <a:prstGeom prst="rect">
                  <a:avLst/>
                </a:prstGeom>
                <a:solidFill>
                  <a:srgbClr val="2384C6"/>
                </a:solidFill>
                <a:ln>
                  <a:solidFill>
                    <a:srgbClr val="2384C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>
                    <a:latin typeface="Rix고딕_Pro Bold" panose="02020603020101020101" pitchFamily="18" charset="-127"/>
                    <a:ea typeface="Rix고딕_Pro Bold" panose="02020603020101020101" pitchFamily="18" charset="-127"/>
                  </a:endParaRP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7316899" y="1729365"/>
                  <a:ext cx="1062146" cy="314206"/>
                </a:xfrm>
                <a:prstGeom prst="rect">
                  <a:avLst/>
                </a:prstGeom>
              </p:spPr>
              <p:txBody>
                <a:bodyPr wrap="none" lIns="0" tIns="0" rIns="0" bIns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 defTabSz="1038462"/>
                  <a:r>
                    <a:rPr lang="ko-KR" altLang="en-US" sz="1600" dirty="0">
                      <a:solidFill>
                        <a:prstClr val="white"/>
                      </a:solidFill>
                      <a:latin typeface="Rix고딕_Pro Bold" panose="02020603020101020101" pitchFamily="18" charset="-127"/>
                      <a:ea typeface="Rix고딕_Pro Bold" panose="02020603020101020101" pitchFamily="18" charset="-127"/>
                    </a:rPr>
                    <a:t>전문분야 컨설턴트</a:t>
                  </a:r>
                </a:p>
              </p:txBody>
            </p:sp>
            <p:grpSp>
              <p:nvGrpSpPr>
                <p:cNvPr id="134" name="그룹 133"/>
                <p:cNvGrpSpPr/>
                <p:nvPr/>
              </p:nvGrpSpPr>
              <p:grpSpPr>
                <a:xfrm>
                  <a:off x="7146487" y="2161424"/>
                  <a:ext cx="1402970" cy="899276"/>
                  <a:chOff x="8989835" y="2673331"/>
                  <a:chExt cx="1838132" cy="748800"/>
                </a:xfrm>
              </p:grpSpPr>
              <p:sp>
                <p:nvSpPr>
                  <p:cNvPr id="135" name="직사각형 134"/>
                  <p:cNvSpPr/>
                  <p:nvPr/>
                </p:nvSpPr>
                <p:spPr>
                  <a:xfrm>
                    <a:off x="8992023" y="2673331"/>
                    <a:ext cx="892487" cy="3517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lIns="0" tIns="0" rIns="0" bIns="0" rtlCol="0" anchor="ctr" anchorCtr="0"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1270" h="1270"/>
                    </a:sp3d>
                  </a:bodyPr>
                  <a:lstStyle/>
                  <a:p>
                    <a:pPr algn="ctr" defTabSz="1042978" latinLnBrk="0"/>
                    <a:r>
                      <a:rPr lang="en-US" altLang="ko-KR" sz="1200" kern="0" dirty="0">
                        <a:solidFill>
                          <a:prstClr val="black"/>
                        </a:solidFill>
                        <a:latin typeface="Rix고딕_Pro Bold" panose="02020603020101020101" pitchFamily="18" charset="-127"/>
                        <a:ea typeface="Rix고딕_Pro Bold" panose="02020603020101020101" pitchFamily="18" charset="-127"/>
                      </a:rPr>
                      <a:t>PC</a:t>
                    </a:r>
                  </a:p>
                </p:txBody>
              </p:sp>
              <p:sp>
                <p:nvSpPr>
                  <p:cNvPr id="136" name="직사각형 135"/>
                  <p:cNvSpPr/>
                  <p:nvPr/>
                </p:nvSpPr>
                <p:spPr>
                  <a:xfrm>
                    <a:off x="9935480" y="2673331"/>
                    <a:ext cx="892487" cy="3517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lIns="0" tIns="0" rIns="0" bIns="0" rtlCol="0" anchor="ctr" anchorCtr="0"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1270" h="1270"/>
                    </a:sp3d>
                  </a:bodyPr>
                  <a:lstStyle/>
                  <a:p>
                    <a:pPr algn="ctr" defTabSz="1042978" latinLnBrk="0"/>
                    <a:r>
                      <a:rPr lang="ko-KR" altLang="en-US" sz="1200" kern="0" dirty="0" err="1">
                        <a:solidFill>
                          <a:prstClr val="black"/>
                        </a:solidFill>
                        <a:latin typeface="Rix고딕_Pro Bold" panose="02020603020101020101" pitchFamily="18" charset="-127"/>
                        <a:ea typeface="Rix고딕_Pro Bold" panose="02020603020101020101" pitchFamily="18" charset="-127"/>
                      </a:rPr>
                      <a:t>초평탄</a:t>
                    </a:r>
                    <a:endParaRPr lang="en-US" altLang="ko-KR" sz="1200" kern="0" dirty="0">
                      <a:solidFill>
                        <a:prstClr val="black"/>
                      </a:solidFill>
                      <a:latin typeface="Rix고딕_Pro Bold" panose="02020603020101020101" pitchFamily="18" charset="-127"/>
                      <a:ea typeface="Rix고딕_Pro Bold" panose="02020603020101020101" pitchFamily="18" charset="-127"/>
                    </a:endParaRPr>
                  </a:p>
                </p:txBody>
              </p:sp>
              <p:sp>
                <p:nvSpPr>
                  <p:cNvPr id="137" name="직사각형 136"/>
                  <p:cNvSpPr/>
                  <p:nvPr/>
                </p:nvSpPr>
                <p:spPr>
                  <a:xfrm>
                    <a:off x="8989835" y="3070419"/>
                    <a:ext cx="1838132" cy="351712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square" lIns="0" tIns="0" rIns="0" bIns="0" rtlCol="0" anchor="ctr" anchorCtr="0"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1270" h="1270"/>
                    </a:sp3d>
                  </a:bodyPr>
                  <a:lstStyle/>
                  <a:p>
                    <a:pPr algn="ctr" defTabSz="1042978" latinLnBrk="0"/>
                    <a:r>
                      <a:rPr lang="ko-KR" altLang="en-US" sz="1200" kern="0" dirty="0" err="1">
                        <a:solidFill>
                          <a:prstClr val="black"/>
                        </a:solidFill>
                        <a:latin typeface="Rix고딕_Pro Bold" panose="02020603020101020101" pitchFamily="18" charset="-127"/>
                        <a:ea typeface="Rix고딕_Pro Bold" panose="02020603020101020101" pitchFamily="18" charset="-127"/>
                      </a:rPr>
                      <a:t>각종인증</a:t>
                    </a:r>
                    <a:endParaRPr lang="en-US" altLang="ko-KR" sz="1200" kern="0" dirty="0">
                      <a:solidFill>
                        <a:prstClr val="black"/>
                      </a:solidFill>
                      <a:latin typeface="Rix고딕_Pro Bold" panose="02020603020101020101" pitchFamily="18" charset="-127"/>
                      <a:ea typeface="Rix고딕_Pro Bold" panose="02020603020101020101" pitchFamily="18" charset="-127"/>
                    </a:endParaRPr>
                  </a:p>
                </p:txBody>
              </p:sp>
            </p:grpSp>
          </p:grpSp>
        </p:grpSp>
        <p:sp>
          <p:nvSpPr>
            <p:cNvPr id="251" name="자유형 250"/>
            <p:cNvSpPr/>
            <p:nvPr/>
          </p:nvSpPr>
          <p:spPr>
            <a:xfrm>
              <a:off x="1289050" y="3174999"/>
              <a:ext cx="8293100" cy="253769"/>
            </a:xfrm>
            <a:custGeom>
              <a:avLst/>
              <a:gdLst>
                <a:gd name="connsiteX0" fmla="*/ 0 w 8293100"/>
                <a:gd name="connsiteY0" fmla="*/ 127000 h 247650"/>
                <a:gd name="connsiteX1" fmla="*/ 0 w 8293100"/>
                <a:gd name="connsiteY1" fmla="*/ 0 h 247650"/>
                <a:gd name="connsiteX2" fmla="*/ 8293100 w 8293100"/>
                <a:gd name="connsiteY2" fmla="*/ 0 h 247650"/>
                <a:gd name="connsiteX3" fmla="*/ 8293100 w 8293100"/>
                <a:gd name="connsiteY3" fmla="*/ 247650 h 247650"/>
                <a:gd name="connsiteX0" fmla="*/ 0 w 8293100"/>
                <a:gd name="connsiteY0" fmla="*/ 127000 h 127000"/>
                <a:gd name="connsiteX1" fmla="*/ 0 w 8293100"/>
                <a:gd name="connsiteY1" fmla="*/ 0 h 127000"/>
                <a:gd name="connsiteX2" fmla="*/ 8293100 w 8293100"/>
                <a:gd name="connsiteY2" fmla="*/ 0 h 127000"/>
                <a:gd name="connsiteX3" fmla="*/ 8293100 w 8293100"/>
                <a:gd name="connsiteY3" fmla="*/ 114179 h 127000"/>
                <a:gd name="connsiteX0" fmla="*/ 0 w 8293100"/>
                <a:gd name="connsiteY0" fmla="*/ 127000 h 127000"/>
                <a:gd name="connsiteX1" fmla="*/ 0 w 8293100"/>
                <a:gd name="connsiteY1" fmla="*/ 0 h 127000"/>
                <a:gd name="connsiteX2" fmla="*/ 8293100 w 8293100"/>
                <a:gd name="connsiteY2" fmla="*/ 0 h 127000"/>
                <a:gd name="connsiteX3" fmla="*/ 8293100 w 8293100"/>
                <a:gd name="connsiteY3" fmla="*/ 122520 h 12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93100" h="127000">
                  <a:moveTo>
                    <a:pt x="0" y="127000"/>
                  </a:moveTo>
                  <a:lnTo>
                    <a:pt x="0" y="0"/>
                  </a:lnTo>
                  <a:lnTo>
                    <a:pt x="8293100" y="0"/>
                  </a:lnTo>
                  <a:lnTo>
                    <a:pt x="8293100" y="122520"/>
                  </a:ln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042978" latinLnBrk="0"/>
              <a:endParaRPr lang="ko-KR" altLang="en-US" sz="1200" kern="0">
                <a:solidFill>
                  <a:prstClr val="black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grpSp>
          <p:nvGrpSpPr>
            <p:cNvPr id="256" name="그룹 255"/>
            <p:cNvGrpSpPr/>
            <p:nvPr/>
          </p:nvGrpSpPr>
          <p:grpSpPr>
            <a:xfrm>
              <a:off x="2691132" y="3181350"/>
              <a:ext cx="5518842" cy="254643"/>
              <a:chOff x="2691132" y="3149996"/>
              <a:chExt cx="5518842" cy="285998"/>
            </a:xfrm>
          </p:grpSpPr>
          <p:sp>
            <p:nvSpPr>
              <p:cNvPr id="92" name="Line 6"/>
              <p:cNvSpPr>
                <a:spLocks noChangeShapeType="1"/>
              </p:cNvSpPr>
              <p:nvPr/>
            </p:nvSpPr>
            <p:spPr bwMode="auto">
              <a:xfrm>
                <a:off x="4072007" y="3149996"/>
                <a:ext cx="0" cy="28599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42978" latinLnBrk="0"/>
                <a:endParaRPr lang="ko-KR" altLang="en-US" sz="1200" kern="0"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sp>
            <p:nvSpPr>
              <p:cNvPr id="253" name="Line 6"/>
              <p:cNvSpPr>
                <a:spLocks noChangeShapeType="1"/>
              </p:cNvSpPr>
              <p:nvPr/>
            </p:nvSpPr>
            <p:spPr bwMode="auto">
              <a:xfrm>
                <a:off x="2691132" y="3149996"/>
                <a:ext cx="0" cy="28599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42978" latinLnBrk="0"/>
                <a:endParaRPr lang="ko-KR" altLang="en-US" sz="1200" kern="0"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sp>
            <p:nvSpPr>
              <p:cNvPr id="254" name="Line 6"/>
              <p:cNvSpPr>
                <a:spLocks noChangeShapeType="1"/>
              </p:cNvSpPr>
              <p:nvPr/>
            </p:nvSpPr>
            <p:spPr bwMode="auto">
              <a:xfrm>
                <a:off x="6824299" y="3149996"/>
                <a:ext cx="0" cy="28599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42978" latinLnBrk="0"/>
                <a:endParaRPr lang="ko-KR" altLang="en-US" sz="1200" kern="0"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sp>
            <p:nvSpPr>
              <p:cNvPr id="255" name="Line 6"/>
              <p:cNvSpPr>
                <a:spLocks noChangeShapeType="1"/>
              </p:cNvSpPr>
              <p:nvPr/>
            </p:nvSpPr>
            <p:spPr bwMode="auto">
              <a:xfrm>
                <a:off x="8209974" y="3149996"/>
                <a:ext cx="0" cy="28599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042978" latinLnBrk="0"/>
                <a:endParaRPr lang="ko-KR" altLang="en-US" sz="1200" kern="0"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</p:grpSp>
      </p:grpSp>
      <p:graphicFrame>
        <p:nvGraphicFramePr>
          <p:cNvPr id="263" name="표 2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777606"/>
              </p:ext>
            </p:extLst>
          </p:nvPr>
        </p:nvGraphicFramePr>
        <p:xfrm>
          <a:off x="2286002" y="3833535"/>
          <a:ext cx="7925950" cy="534665"/>
        </p:xfrm>
        <a:graphic>
          <a:graphicData uri="http://schemas.openxmlformats.org/drawingml/2006/table">
            <a:tbl>
              <a:tblPr firstRow="1" bandRow="1"/>
              <a:tblGrid>
                <a:gridCol w="792595">
                  <a:extLst>
                    <a:ext uri="{9D8B030D-6E8A-4147-A177-3AD203B41FA5}">
                      <a16:colId xmlns:a16="http://schemas.microsoft.com/office/drawing/2014/main" val="777769008"/>
                    </a:ext>
                  </a:extLst>
                </a:gridCol>
                <a:gridCol w="792595">
                  <a:extLst>
                    <a:ext uri="{9D8B030D-6E8A-4147-A177-3AD203B41FA5}">
                      <a16:colId xmlns:a16="http://schemas.microsoft.com/office/drawing/2014/main" val="1202542948"/>
                    </a:ext>
                  </a:extLst>
                </a:gridCol>
                <a:gridCol w="792595">
                  <a:extLst>
                    <a:ext uri="{9D8B030D-6E8A-4147-A177-3AD203B41FA5}">
                      <a16:colId xmlns:a16="http://schemas.microsoft.com/office/drawing/2014/main" val="2164607430"/>
                    </a:ext>
                  </a:extLst>
                </a:gridCol>
                <a:gridCol w="792595">
                  <a:extLst>
                    <a:ext uri="{9D8B030D-6E8A-4147-A177-3AD203B41FA5}">
                      <a16:colId xmlns:a16="http://schemas.microsoft.com/office/drawing/2014/main" val="596063867"/>
                    </a:ext>
                  </a:extLst>
                </a:gridCol>
                <a:gridCol w="792595">
                  <a:extLst>
                    <a:ext uri="{9D8B030D-6E8A-4147-A177-3AD203B41FA5}">
                      <a16:colId xmlns:a16="http://schemas.microsoft.com/office/drawing/2014/main" val="3170495757"/>
                    </a:ext>
                  </a:extLst>
                </a:gridCol>
                <a:gridCol w="792595">
                  <a:extLst>
                    <a:ext uri="{9D8B030D-6E8A-4147-A177-3AD203B41FA5}">
                      <a16:colId xmlns:a16="http://schemas.microsoft.com/office/drawing/2014/main" val="3033942115"/>
                    </a:ext>
                  </a:extLst>
                </a:gridCol>
                <a:gridCol w="792595">
                  <a:extLst>
                    <a:ext uri="{9D8B030D-6E8A-4147-A177-3AD203B41FA5}">
                      <a16:colId xmlns:a16="http://schemas.microsoft.com/office/drawing/2014/main" val="3697931128"/>
                    </a:ext>
                  </a:extLst>
                </a:gridCol>
                <a:gridCol w="792595">
                  <a:extLst>
                    <a:ext uri="{9D8B030D-6E8A-4147-A177-3AD203B41FA5}">
                      <a16:colId xmlns:a16="http://schemas.microsoft.com/office/drawing/2014/main" val="1339846719"/>
                    </a:ext>
                  </a:extLst>
                </a:gridCol>
                <a:gridCol w="792595">
                  <a:extLst>
                    <a:ext uri="{9D8B030D-6E8A-4147-A177-3AD203B41FA5}">
                      <a16:colId xmlns:a16="http://schemas.microsoft.com/office/drawing/2014/main" val="3268790823"/>
                    </a:ext>
                  </a:extLst>
                </a:gridCol>
                <a:gridCol w="792595">
                  <a:extLst>
                    <a:ext uri="{9D8B030D-6E8A-4147-A177-3AD203B41FA5}">
                      <a16:colId xmlns:a16="http://schemas.microsoft.com/office/drawing/2014/main" val="3860842028"/>
                    </a:ext>
                  </a:extLst>
                </a:gridCol>
              </a:tblGrid>
              <a:tr h="315784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9DD3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소장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9DD3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건축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9DD3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토목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9DD3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기계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9DD3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전기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9DD3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설계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9DD3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관리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9DD3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품질</a:t>
                      </a:r>
                      <a:r>
                        <a:rPr lang="en-US" altLang="ko-KR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/</a:t>
                      </a:r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안전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9DD3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9D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27845"/>
                  </a:ext>
                </a:extLst>
              </a:tr>
              <a:tr h="218881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인원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고딕_Pro Bold" panose="02020603020101020101" pitchFamily="18" charset="-127"/>
                        <a:ea typeface="Rix고딕_Pro Bold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5</a:t>
                      </a:r>
                      <a:endParaRPr lang="ko-KR" altLang="en-US" sz="1200" b="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고딕_Pro Bold" panose="02020603020101020101" pitchFamily="18" charset="-127"/>
                        <a:ea typeface="Rix고딕_Pro Bold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고딕_Pro Bold" panose="02020603020101020101" pitchFamily="18" charset="-127"/>
                        <a:ea typeface="Rix고딕_Pro Bold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2</a:t>
                      </a:r>
                      <a:endParaRPr lang="ko-KR" altLang="en-US" sz="1200" b="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고딕_Pro Bold" panose="02020603020101020101" pitchFamily="18" charset="-127"/>
                        <a:ea typeface="Rix고딕_Pro Bold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고딕_Pro Bold" panose="02020603020101020101" pitchFamily="18" charset="-127"/>
                        <a:ea typeface="Rix고딕_Pro Bold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고딕_Pro Bold" panose="02020603020101020101" pitchFamily="18" charset="-127"/>
                        <a:ea typeface="Rix고딕_Pro Bold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1</a:t>
                      </a:r>
                      <a:endParaRPr lang="ko-KR" altLang="en-US" sz="1200" b="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고딕_Pro Bold" panose="02020603020101020101" pitchFamily="18" charset="-127"/>
                        <a:ea typeface="Rix고딕_Pro Bold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4</a:t>
                      </a:r>
                      <a:endParaRPr lang="ko-KR" altLang="en-US" sz="1200" b="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고딕_Pro Bold" panose="02020603020101020101" pitchFamily="18" charset="-127"/>
                        <a:ea typeface="Rix고딕_Pro Bold" panose="020206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tx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16</a:t>
                      </a:r>
                      <a:r>
                        <a:rPr lang="ko-KR" altLang="en-US" sz="1200" b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고딕_Pro Bold" panose="02020603020101020101" pitchFamily="18" charset="-127"/>
                          <a:ea typeface="Rix고딕_Pro Bold" panose="02020603020101020101" pitchFamily="18" charset="-127"/>
                        </a:rPr>
                        <a:t>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563707"/>
                  </a:ext>
                </a:extLst>
              </a:tr>
            </a:tbl>
          </a:graphicData>
        </a:graphic>
      </p:graphicFrame>
      <p:grpSp>
        <p:nvGrpSpPr>
          <p:cNvPr id="273" name="그룹 272"/>
          <p:cNvGrpSpPr/>
          <p:nvPr/>
        </p:nvGrpSpPr>
        <p:grpSpPr>
          <a:xfrm>
            <a:off x="735485" y="3849187"/>
            <a:ext cx="1429368" cy="515655"/>
            <a:chOff x="735485" y="3849187"/>
            <a:chExt cx="1429368" cy="515655"/>
          </a:xfrm>
        </p:grpSpPr>
        <p:sp>
          <p:nvSpPr>
            <p:cNvPr id="269" name="직사각형 268"/>
            <p:cNvSpPr/>
            <p:nvPr/>
          </p:nvSpPr>
          <p:spPr>
            <a:xfrm>
              <a:off x="781088" y="3913116"/>
              <a:ext cx="1338163" cy="38779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42978">
                <a:lnSpc>
                  <a:spcPct val="90000"/>
                </a:lnSpc>
                <a:buClr>
                  <a:prstClr val="white"/>
                </a:buClr>
                <a:buSzPct val="80000"/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기술인력</a:t>
              </a:r>
              <a:br>
                <a:rPr lang="en-US" altLang="ko-KR" sz="1400" dirty="0">
                  <a:solidFill>
                    <a:prstClr val="black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</a:br>
              <a:r>
                <a:rPr lang="ko-KR" altLang="en-US" sz="1400" dirty="0">
                  <a:solidFill>
                    <a:prstClr val="black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투입 집계표</a:t>
              </a:r>
            </a:p>
          </p:txBody>
        </p:sp>
        <p:grpSp>
          <p:nvGrpSpPr>
            <p:cNvPr id="270" name="그룹 269"/>
            <p:cNvGrpSpPr/>
            <p:nvPr/>
          </p:nvGrpSpPr>
          <p:grpSpPr>
            <a:xfrm>
              <a:off x="735485" y="3849187"/>
              <a:ext cx="1429368" cy="515655"/>
              <a:chOff x="2516278" y="4895548"/>
              <a:chExt cx="1297670" cy="709058"/>
            </a:xfrm>
          </p:grpSpPr>
          <p:sp>
            <p:nvSpPr>
              <p:cNvPr id="271" name="왼쪽 대괄호 270"/>
              <p:cNvSpPr/>
              <p:nvPr/>
            </p:nvSpPr>
            <p:spPr>
              <a:xfrm>
                <a:off x="2516278" y="4895548"/>
                <a:ext cx="153105" cy="70905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548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272" name="왼쪽 대괄호 271"/>
              <p:cNvSpPr/>
              <p:nvPr/>
            </p:nvSpPr>
            <p:spPr>
              <a:xfrm flipH="1">
                <a:off x="3660843" y="4895548"/>
                <a:ext cx="153105" cy="709058"/>
              </a:xfrm>
              <a:prstGeom prst="leftBracket">
                <a:avLst>
                  <a:gd name="adj" fmla="val 0"/>
                </a:avLst>
              </a:prstGeom>
              <a:ln w="38100">
                <a:solidFill>
                  <a:srgbClr val="5488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sp>
        <p:nvSpPr>
          <p:cNvPr id="289" name="직사각형 288"/>
          <p:cNvSpPr/>
          <p:nvPr/>
        </p:nvSpPr>
        <p:spPr>
          <a:xfrm>
            <a:off x="-2052419" y="5628484"/>
            <a:ext cx="1360236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10000"/>
              </a:lnSpc>
              <a:spcAft>
                <a:spcPts val="200"/>
              </a:spcAft>
              <a:buClr>
                <a:srgbClr val="292929"/>
              </a:buClr>
              <a:buSzPct val="80000"/>
            </a:pPr>
            <a:r>
              <a:rPr lang="ko-KR" altLang="en-US" sz="1200" kern="0" dirty="0" err="1">
                <a:ln>
                  <a:solidFill>
                    <a:srgbClr val="2384C6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특급기술자</a:t>
            </a:r>
            <a:endParaRPr lang="en-US" altLang="ko-KR" sz="1200" kern="0" dirty="0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F006C38C-791F-4069-86F0-EF92229A8F13}"/>
              </a:ext>
            </a:extLst>
          </p:cNvPr>
          <p:cNvSpPr txBox="1"/>
          <p:nvPr/>
        </p:nvSpPr>
        <p:spPr>
          <a:xfrm>
            <a:off x="-1997979" y="5155634"/>
            <a:ext cx="129362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총 경력 </a:t>
            </a:r>
            <a:r>
              <a:rPr kumimoji="0" lang="en-US" altLang="ko-KR" sz="28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00</a:t>
            </a: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</a:t>
            </a:r>
            <a:endParaRPr kumimoji="0" lang="en-US" altLang="ko-KR" sz="1600" b="0" i="0" u="none" strike="noStrike" kern="0" cap="none" normalizeH="0" baseline="0" noProof="0" dirty="0">
              <a:ln>
                <a:solidFill>
                  <a:srgbClr val="2384C6">
                    <a:alpha val="0"/>
                  </a:srgbClr>
                </a:solidFill>
              </a:ln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24" name="그룹 323"/>
          <p:cNvGrpSpPr/>
          <p:nvPr/>
        </p:nvGrpSpPr>
        <p:grpSpPr>
          <a:xfrm>
            <a:off x="538762" y="4432129"/>
            <a:ext cx="9673190" cy="2433665"/>
            <a:chOff x="517693" y="4488285"/>
            <a:chExt cx="11091421" cy="2790476"/>
          </a:xfrm>
        </p:grpSpPr>
        <p:pic>
          <p:nvPicPr>
            <p:cNvPr id="274" name="Picture 285" descr="악세사리"/>
            <p:cNvPicPr preferRelativeResize="0">
              <a:picLocks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 rot="16200000" flipH="1" flipV="1">
              <a:off x="-756411" y="5762390"/>
              <a:ext cx="2733287" cy="18507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275" name="Picture 285" descr="악세사리"/>
            <p:cNvPicPr preferRelativeResize="0">
              <a:picLocks noChangeArrowheads="1"/>
            </p:cNvPicPr>
            <p:nvPr/>
          </p:nvPicPr>
          <p:blipFill>
            <a:blip r:embed="rId3" cstate="print">
              <a:grayscl/>
            </a:blip>
            <a:srcRect/>
            <a:stretch>
              <a:fillRect/>
            </a:stretch>
          </p:blipFill>
          <p:spPr bwMode="auto">
            <a:xfrm rot="5400000" flipV="1">
              <a:off x="3273003" y="5696207"/>
              <a:ext cx="2600923" cy="18507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cxnSp>
          <p:nvCxnSpPr>
            <p:cNvPr id="276" name="직선 연결선 275"/>
            <p:cNvCxnSpPr>
              <a:stCxn id="278" idx="0"/>
            </p:cNvCxnSpPr>
            <p:nvPr/>
          </p:nvCxnSpPr>
          <p:spPr>
            <a:xfrm flipH="1">
              <a:off x="840792" y="4521697"/>
              <a:ext cx="3506824" cy="0"/>
            </a:xfrm>
            <a:prstGeom prst="line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원호 277"/>
            <p:cNvSpPr/>
            <p:nvPr/>
          </p:nvSpPr>
          <p:spPr>
            <a:xfrm>
              <a:off x="4216818" y="4521697"/>
              <a:ext cx="261596" cy="285211"/>
            </a:xfrm>
            <a:prstGeom prst="arc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28305" latinLnBrk="0"/>
              <a:endParaRPr lang="ko-KR" altLang="en-US" sz="1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9" name="원호 278"/>
            <p:cNvSpPr/>
            <p:nvPr/>
          </p:nvSpPr>
          <p:spPr>
            <a:xfrm rot="10800000">
              <a:off x="4478414" y="6754831"/>
              <a:ext cx="246435" cy="268680"/>
            </a:xfrm>
            <a:prstGeom prst="arc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28305" latinLnBrk="0"/>
              <a:endParaRPr lang="ko-KR" altLang="en-US" sz="1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280" name="직선 연결선 279"/>
            <p:cNvCxnSpPr/>
            <p:nvPr/>
          </p:nvCxnSpPr>
          <p:spPr>
            <a:xfrm flipH="1">
              <a:off x="4595865" y="7023973"/>
              <a:ext cx="7013249" cy="0"/>
            </a:xfrm>
            <a:prstGeom prst="line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직선 연결선 276"/>
            <p:cNvCxnSpPr/>
            <p:nvPr/>
          </p:nvCxnSpPr>
          <p:spPr>
            <a:xfrm flipV="1">
              <a:off x="4478414" y="4658423"/>
              <a:ext cx="0" cy="2239857"/>
            </a:xfrm>
            <a:prstGeom prst="line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/>
            <p:cNvCxnSpPr/>
            <p:nvPr/>
          </p:nvCxnSpPr>
          <p:spPr>
            <a:xfrm flipV="1">
              <a:off x="709992" y="4640390"/>
              <a:ext cx="0" cy="2638371"/>
            </a:xfrm>
            <a:prstGeom prst="line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원호 281"/>
            <p:cNvSpPr/>
            <p:nvPr/>
          </p:nvSpPr>
          <p:spPr>
            <a:xfrm flipH="1">
              <a:off x="709992" y="4521697"/>
              <a:ext cx="261596" cy="285211"/>
            </a:xfrm>
            <a:prstGeom prst="arc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28305" latinLnBrk="0"/>
              <a:endParaRPr lang="ko-KR" altLang="en-US" sz="1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83" name="그룹 282"/>
            <p:cNvGrpSpPr/>
            <p:nvPr/>
          </p:nvGrpSpPr>
          <p:grpSpPr>
            <a:xfrm>
              <a:off x="2466743" y="4884961"/>
              <a:ext cx="1640410" cy="625619"/>
              <a:chOff x="2372762" y="2405812"/>
              <a:chExt cx="1640410" cy="625619"/>
            </a:xfrm>
          </p:grpSpPr>
          <p:grpSp>
            <p:nvGrpSpPr>
              <p:cNvPr id="284" name="그룹 283"/>
              <p:cNvGrpSpPr/>
              <p:nvPr/>
            </p:nvGrpSpPr>
            <p:grpSpPr>
              <a:xfrm>
                <a:off x="2372762" y="2418712"/>
                <a:ext cx="1640410" cy="612719"/>
                <a:chOff x="1503814" y="2043540"/>
                <a:chExt cx="1640410" cy="612719"/>
              </a:xfrm>
            </p:grpSpPr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ADFC83D2-9D50-4BC6-8C49-E15811CD7930}"/>
                    </a:ext>
                  </a:extLst>
                </p:cNvPr>
                <p:cNvSpPr txBox="1"/>
                <p:nvPr/>
              </p:nvSpPr>
              <p:spPr>
                <a:xfrm>
                  <a:off x="1612683" y="2410038"/>
                  <a:ext cx="1531541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 defTabSz="1018560" fontAlgn="base" latinLnBrk="0">
                    <a:spcBef>
                      <a:spcPct val="0"/>
                    </a:spcBef>
                    <a:spcAft>
                      <a:spcPts val="200"/>
                    </a:spcAft>
                  </a:pP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8CDA"/>
                      </a:solidFill>
                      <a:latin typeface="Rix모던고딕 EB" panose="02020603020101020101" pitchFamily="18" charset="-127"/>
                      <a:ea typeface="Rix모던고딕 EB" panose="02020603020101020101" pitchFamily="18" charset="-127"/>
                    </a:rPr>
                    <a:t>P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CFD5DF"/>
                      </a:solidFill>
                      <a:latin typeface="Rix모던고딕 EB" panose="02020603020101020101" pitchFamily="18" charset="-127"/>
                      <a:ea typeface="Rix모던고딕 EB" panose="02020603020101020101" pitchFamily="18" charset="-127"/>
                    </a:rPr>
                    <a:t>roject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6FB9BF"/>
                      </a:solidFill>
                      <a:latin typeface="Rix모던고딕 EB" panose="02020603020101020101" pitchFamily="18" charset="-127"/>
                      <a:ea typeface="Rix모던고딕 EB" panose="02020603020101020101" pitchFamily="18" charset="-127"/>
                    </a:rPr>
                    <a:t> 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8CDA"/>
                      </a:solidFill>
                      <a:latin typeface="Rix모던고딕 EB" panose="02020603020101020101" pitchFamily="18" charset="-127"/>
                      <a:ea typeface="Rix모던고딕 EB" panose="02020603020101020101" pitchFamily="18" charset="-127"/>
                    </a:rPr>
                    <a:t>M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CFD5DF"/>
                      </a:solidFill>
                      <a:latin typeface="Rix모던고딕 EB" panose="02020603020101020101" pitchFamily="18" charset="-127"/>
                      <a:ea typeface="Rix모던고딕 EB" panose="02020603020101020101" pitchFamily="18" charset="-127"/>
                    </a:rPr>
                    <a:t>anager</a:t>
                  </a:r>
                </a:p>
              </p:txBody>
            </p:sp>
            <p:cxnSp>
              <p:nvCxnSpPr>
                <p:cNvPr id="287" name="직선 연결선 286"/>
                <p:cNvCxnSpPr/>
                <p:nvPr/>
              </p:nvCxnSpPr>
              <p:spPr>
                <a:xfrm>
                  <a:off x="1503814" y="2043540"/>
                  <a:ext cx="0" cy="583783"/>
                </a:xfrm>
                <a:prstGeom prst="line">
                  <a:avLst/>
                </a:prstGeom>
                <a:ln w="15875">
                  <a:solidFill>
                    <a:srgbClr val="008CD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5" name="직사각형 284"/>
              <p:cNvSpPr/>
              <p:nvPr/>
            </p:nvSpPr>
            <p:spPr>
              <a:xfrm>
                <a:off x="2489540" y="2405812"/>
                <a:ext cx="1259694" cy="317611"/>
              </a:xfrm>
              <a:prstGeom prst="rect">
                <a:avLst/>
              </a:prstGeom>
              <a:noFill/>
              <a:ln w="15875" cap="flat" cmpd="sng" algn="ctr">
                <a:noFill/>
                <a:prstDash val="solid"/>
              </a:ln>
              <a:effectLst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marL="0" lvl="1" fontAlgn="base" latinLnBrk="0">
                  <a:spcAft>
                    <a:spcPct val="0"/>
                  </a:spcAft>
                  <a:buClr>
                    <a:srgbClr val="C00000"/>
                  </a:buClr>
                  <a:buSzPct val="100000"/>
                  <a:defRPr/>
                </a:pPr>
                <a:r>
                  <a:rPr lang="ko-KR" altLang="en-US" sz="18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92929"/>
                    </a:solidFill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공사 책임자</a:t>
                </a:r>
              </a:p>
            </p:txBody>
          </p:sp>
        </p:grpSp>
        <p:pic>
          <p:nvPicPr>
            <p:cNvPr id="288" name="그림 28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572" y="4543601"/>
              <a:ext cx="981458" cy="1164131"/>
            </a:xfrm>
            <a:prstGeom prst="rect">
              <a:avLst/>
            </a:prstGeom>
          </p:spPr>
        </p:pic>
        <p:sp>
          <p:nvSpPr>
            <p:cNvPr id="291" name="직사각형 290"/>
            <p:cNvSpPr/>
            <p:nvPr/>
          </p:nvSpPr>
          <p:spPr>
            <a:xfrm>
              <a:off x="826372" y="5781765"/>
              <a:ext cx="3555026" cy="360000"/>
            </a:xfrm>
            <a:prstGeom prst="rect">
              <a:avLst/>
            </a:prstGeom>
            <a:solidFill>
              <a:srgbClr val="2384C6"/>
            </a:solidFill>
            <a:ln>
              <a:solidFill>
                <a:srgbClr val="2384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94" name="직사각형 293"/>
            <p:cNvSpPr/>
            <p:nvPr/>
          </p:nvSpPr>
          <p:spPr>
            <a:xfrm>
              <a:off x="1802539" y="5820605"/>
              <a:ext cx="1602692" cy="282321"/>
            </a:xfrm>
            <a:prstGeom prst="rect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lvl="1" algn="ctr" fontAlgn="base" latinLnBrk="0">
                <a:spcAft>
                  <a:spcPct val="0"/>
                </a:spcAft>
                <a:buClr>
                  <a:srgbClr val="C00000"/>
                </a:buClr>
                <a:buSzPct val="100000"/>
                <a:defRPr/>
              </a:pPr>
              <a:r>
                <a:rPr lang="ko-KR" altLang="en-US" sz="16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김 책 임 차장</a:t>
              </a:r>
            </a:p>
          </p:txBody>
        </p:sp>
        <p:grpSp>
          <p:nvGrpSpPr>
            <p:cNvPr id="322" name="그룹 321"/>
            <p:cNvGrpSpPr/>
            <p:nvPr/>
          </p:nvGrpSpPr>
          <p:grpSpPr>
            <a:xfrm>
              <a:off x="826334" y="6198829"/>
              <a:ext cx="3574838" cy="799545"/>
              <a:chOff x="825219" y="10388925"/>
              <a:chExt cx="3574838" cy="799545"/>
            </a:xfrm>
          </p:grpSpPr>
          <p:sp>
            <p:nvSpPr>
              <p:cNvPr id="292" name="직사각형 291"/>
              <p:cNvSpPr/>
              <p:nvPr/>
            </p:nvSpPr>
            <p:spPr>
              <a:xfrm>
                <a:off x="825219" y="10388925"/>
                <a:ext cx="3574838" cy="799545"/>
              </a:xfrm>
              <a:prstGeom prst="rect">
                <a:avLst/>
              </a:prstGeom>
              <a:solidFill>
                <a:srgbClr val="D0ECFC">
                  <a:alpha val="75000"/>
                </a:srgbClr>
              </a:solidFill>
              <a:ln w="9525">
                <a:noFill/>
              </a:ln>
              <a:effectLst/>
              <a:sp3d>
                <a:bevelT w="635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09595" latinLnBrk="0"/>
                <a:endParaRPr kumimoji="1" lang="ko-KR" altLang="en-US" sz="11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grpSp>
            <p:nvGrpSpPr>
              <p:cNvPr id="318" name="그룹 317"/>
              <p:cNvGrpSpPr/>
              <p:nvPr/>
            </p:nvGrpSpPr>
            <p:grpSpPr>
              <a:xfrm>
                <a:off x="1046428" y="10451316"/>
                <a:ext cx="3126558" cy="561114"/>
                <a:chOff x="1046428" y="11282065"/>
                <a:chExt cx="3126558" cy="561114"/>
              </a:xfrm>
            </p:grpSpPr>
            <p:sp>
              <p:nvSpPr>
                <p:cNvPr id="293" name="Rectangle 12"/>
                <p:cNvSpPr>
                  <a:spLocks noChangeArrowheads="1"/>
                </p:cNvSpPr>
                <p:nvPr/>
              </p:nvSpPr>
              <p:spPr bwMode="auto">
                <a:xfrm>
                  <a:off x="1275208" y="11282065"/>
                  <a:ext cx="2897778" cy="5611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>
                  <a:spAutoFit/>
                </a:bodyPr>
                <a:lstStyle>
                  <a:lvl1pPr marL="96838" indent="-96838" defTabSz="1084263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1pPr>
                  <a:lvl2pPr marL="742950" indent="-285750" defTabSz="1084263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2pPr>
                  <a:lvl3pPr marL="1143000" indent="-228600" defTabSz="1084263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3pPr>
                  <a:lvl4pPr marL="1600200" indent="-228600" defTabSz="1084263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4pPr>
                  <a:lvl5pPr marL="2057400" indent="-228600" defTabSz="1084263"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5pPr>
                  <a:lvl6pPr marL="2514600" indent="-228600" defTabSz="1084263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6pPr>
                  <a:lvl7pPr marL="2971800" indent="-228600" defTabSz="1084263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7pPr>
                  <a:lvl8pPr marL="3429000" indent="-228600" defTabSz="1084263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8pPr>
                  <a:lvl9pPr marL="3886200" indent="-228600" defTabSz="1084263" fontAlgn="base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charset="-127"/>
                      <a:ea typeface="굴림" charset="-127"/>
                    </a:defRPr>
                  </a:lvl9pPr>
                </a:lstStyle>
                <a:p>
                  <a:pPr marL="0" indent="0" latinLnBrk="0">
                    <a:lnSpc>
                      <a:spcPct val="110000"/>
                    </a:lnSpc>
                    <a:spcAft>
                      <a:spcPts val="200"/>
                    </a:spcAft>
                    <a:buClr>
                      <a:srgbClr val="292929"/>
                    </a:buClr>
                    <a:buSzPct val="80000"/>
                  </a:pP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92929"/>
                      </a:solidFill>
                      <a:latin typeface="Rix고딕_Pro SemiBold" panose="02020603020101020101" pitchFamily="18" charset="-127"/>
                      <a:ea typeface="Rix고딕_Pro SemiBold" panose="02020603020101020101" pitchFamily="18" charset="-127"/>
                      <a:cs typeface="Rix정고딕 L" pitchFamily="18" charset="-127"/>
                    </a:rPr>
                    <a:t>0000 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92929"/>
                      </a:solidFill>
                      <a:latin typeface="Rix고딕_Pro SemiBold" panose="02020603020101020101" pitchFamily="18" charset="-127"/>
                      <a:ea typeface="Rix고딕_Pro SemiBold" panose="02020603020101020101" pitchFamily="18" charset="-127"/>
                      <a:cs typeface="Rix정고딕 L" pitchFamily="18" charset="-127"/>
                    </a:rPr>
                    <a:t>현장</a:t>
                  </a:r>
                  <a:endPara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92929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  <a:cs typeface="Rix정고딕 L" pitchFamily="18" charset="-127"/>
                  </a:endParaRPr>
                </a:p>
                <a:p>
                  <a:pPr marL="0" indent="0" latinLnBrk="0">
                    <a:lnSpc>
                      <a:spcPct val="110000"/>
                    </a:lnSpc>
                    <a:spcAft>
                      <a:spcPts val="200"/>
                    </a:spcAft>
                    <a:buClr>
                      <a:srgbClr val="292929"/>
                    </a:buClr>
                    <a:buSzPct val="80000"/>
                  </a:pP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92929"/>
                      </a:solidFill>
                      <a:latin typeface="Rix고딕_Pro SemiBold" panose="02020603020101020101" pitchFamily="18" charset="-127"/>
                      <a:ea typeface="Rix고딕_Pro SemiBold" panose="02020603020101020101" pitchFamily="18" charset="-127"/>
                      <a:cs typeface="Rix정고딕 L" pitchFamily="18" charset="-127"/>
                    </a:rPr>
                    <a:t>0000 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292929"/>
                      </a:solidFill>
                      <a:latin typeface="Rix고딕_Pro SemiBold" panose="02020603020101020101" pitchFamily="18" charset="-127"/>
                      <a:ea typeface="Rix고딕_Pro SemiBold" panose="02020603020101020101" pitchFamily="18" charset="-127"/>
                      <a:cs typeface="Rix정고딕 L" pitchFamily="18" charset="-127"/>
                    </a:rPr>
                    <a:t>현장</a:t>
                  </a:r>
                  <a:endPara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292929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  <a:cs typeface="Rix정고딕 L" pitchFamily="18" charset="-127"/>
                  </a:endParaRPr>
                </a:p>
              </p:txBody>
            </p:sp>
            <p:grpSp>
              <p:nvGrpSpPr>
                <p:cNvPr id="295" name="그룹 294"/>
                <p:cNvGrpSpPr/>
                <p:nvPr/>
              </p:nvGrpSpPr>
              <p:grpSpPr>
                <a:xfrm>
                  <a:off x="1046428" y="11327729"/>
                  <a:ext cx="146988" cy="146986"/>
                  <a:chOff x="729689" y="2360687"/>
                  <a:chExt cx="142596" cy="142595"/>
                </a:xfrm>
              </p:grpSpPr>
              <p:sp>
                <p:nvSpPr>
                  <p:cNvPr id="296" name="Freeform 365"/>
                  <p:cNvSpPr>
                    <a:spLocks/>
                  </p:cNvSpPr>
                  <p:nvPr/>
                </p:nvSpPr>
                <p:spPr bwMode="auto">
                  <a:xfrm>
                    <a:off x="751949" y="2360687"/>
                    <a:ext cx="120336" cy="113742"/>
                  </a:xfrm>
                  <a:custGeom>
                    <a:avLst/>
                    <a:gdLst>
                      <a:gd name="T0" fmla="*/ 25 w 72"/>
                      <a:gd name="T1" fmla="*/ 68 h 68"/>
                      <a:gd name="T2" fmla="*/ 2 w 72"/>
                      <a:gd name="T3" fmla="*/ 41 h 68"/>
                      <a:gd name="T4" fmla="*/ 3 w 72"/>
                      <a:gd name="T5" fmla="*/ 32 h 68"/>
                      <a:gd name="T6" fmla="*/ 13 w 72"/>
                      <a:gd name="T7" fmla="*/ 33 h 68"/>
                      <a:gd name="T8" fmla="*/ 24 w 72"/>
                      <a:gd name="T9" fmla="*/ 47 h 68"/>
                      <a:gd name="T10" fmla="*/ 59 w 72"/>
                      <a:gd name="T11" fmla="*/ 3 h 68"/>
                      <a:gd name="T12" fmla="*/ 68 w 72"/>
                      <a:gd name="T13" fmla="*/ 2 h 68"/>
                      <a:gd name="T14" fmla="*/ 70 w 72"/>
                      <a:gd name="T15" fmla="*/ 11 h 68"/>
                      <a:gd name="T16" fmla="*/ 25 w 72"/>
                      <a:gd name="T17" fmla="*/ 68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2" h="68">
                        <a:moveTo>
                          <a:pt x="25" y="68"/>
                        </a:moveTo>
                        <a:cubicBezTo>
                          <a:pt x="2" y="41"/>
                          <a:pt x="2" y="41"/>
                          <a:pt x="2" y="41"/>
                        </a:cubicBezTo>
                        <a:cubicBezTo>
                          <a:pt x="0" y="38"/>
                          <a:pt x="0" y="34"/>
                          <a:pt x="3" y="32"/>
                        </a:cubicBezTo>
                        <a:cubicBezTo>
                          <a:pt x="6" y="30"/>
                          <a:pt x="11" y="31"/>
                          <a:pt x="13" y="33"/>
                        </a:cubicBezTo>
                        <a:cubicBezTo>
                          <a:pt x="24" y="47"/>
                          <a:pt x="24" y="47"/>
                          <a:pt x="24" y="47"/>
                        </a:cubicBezTo>
                        <a:cubicBezTo>
                          <a:pt x="59" y="3"/>
                          <a:pt x="59" y="3"/>
                          <a:pt x="59" y="3"/>
                        </a:cubicBezTo>
                        <a:cubicBezTo>
                          <a:pt x="61" y="0"/>
                          <a:pt x="65" y="0"/>
                          <a:pt x="68" y="2"/>
                        </a:cubicBezTo>
                        <a:cubicBezTo>
                          <a:pt x="71" y="4"/>
                          <a:pt x="72" y="8"/>
                          <a:pt x="70" y="11"/>
                        </a:cubicBezTo>
                        <a:cubicBezTo>
                          <a:pt x="25" y="68"/>
                          <a:pt x="25" y="68"/>
                          <a:pt x="25" y="68"/>
                        </a:cubicBezTo>
                        <a:close/>
                      </a:path>
                    </a:pathLst>
                  </a:custGeom>
                  <a:solidFill>
                    <a:srgbClr val="4E566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latinLnBrk="0"/>
                    <a:endParaRPr lang="ko-KR" altLang="en-US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  <p:sp>
                <p:nvSpPr>
                  <p:cNvPr id="297" name="Freeform 367"/>
                  <p:cNvSpPr>
                    <a:spLocks noEditPoints="1"/>
                  </p:cNvSpPr>
                  <p:nvPr/>
                </p:nvSpPr>
                <p:spPr bwMode="auto">
                  <a:xfrm>
                    <a:off x="729689" y="2378824"/>
                    <a:ext cx="124457" cy="124458"/>
                  </a:xfrm>
                  <a:custGeom>
                    <a:avLst/>
                    <a:gdLst>
                      <a:gd name="T0" fmla="*/ 139 w 151"/>
                      <a:gd name="T1" fmla="*/ 10 h 151"/>
                      <a:gd name="T2" fmla="*/ 139 w 151"/>
                      <a:gd name="T3" fmla="*/ 138 h 151"/>
                      <a:gd name="T4" fmla="*/ 10 w 151"/>
                      <a:gd name="T5" fmla="*/ 138 h 151"/>
                      <a:gd name="T6" fmla="*/ 10 w 151"/>
                      <a:gd name="T7" fmla="*/ 10 h 151"/>
                      <a:gd name="T8" fmla="*/ 139 w 151"/>
                      <a:gd name="T9" fmla="*/ 10 h 151"/>
                      <a:gd name="T10" fmla="*/ 151 w 151"/>
                      <a:gd name="T11" fmla="*/ 0 h 151"/>
                      <a:gd name="T12" fmla="*/ 0 w 151"/>
                      <a:gd name="T13" fmla="*/ 0 h 151"/>
                      <a:gd name="T14" fmla="*/ 0 w 151"/>
                      <a:gd name="T15" fmla="*/ 151 h 151"/>
                      <a:gd name="T16" fmla="*/ 151 w 151"/>
                      <a:gd name="T17" fmla="*/ 151 h 151"/>
                      <a:gd name="T18" fmla="*/ 151 w 151"/>
                      <a:gd name="T19" fmla="*/ 0 h 151"/>
                      <a:gd name="T20" fmla="*/ 151 w 151"/>
                      <a:gd name="T21" fmla="*/ 0 h 1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1" h="151">
                        <a:moveTo>
                          <a:pt x="139" y="10"/>
                        </a:moveTo>
                        <a:lnTo>
                          <a:pt x="139" y="138"/>
                        </a:lnTo>
                        <a:lnTo>
                          <a:pt x="10" y="138"/>
                        </a:lnTo>
                        <a:lnTo>
                          <a:pt x="10" y="10"/>
                        </a:lnTo>
                        <a:lnTo>
                          <a:pt x="139" y="10"/>
                        </a:lnTo>
                        <a:moveTo>
                          <a:pt x="151" y="0"/>
                        </a:moveTo>
                        <a:lnTo>
                          <a:pt x="0" y="0"/>
                        </a:lnTo>
                        <a:lnTo>
                          <a:pt x="0" y="151"/>
                        </a:lnTo>
                        <a:lnTo>
                          <a:pt x="151" y="151"/>
                        </a:lnTo>
                        <a:lnTo>
                          <a:pt x="151" y="0"/>
                        </a:lnTo>
                        <a:lnTo>
                          <a:pt x="151" y="0"/>
                        </a:lnTo>
                      </a:path>
                    </a:pathLst>
                  </a:custGeom>
                  <a:solidFill>
                    <a:srgbClr val="4E5669">
                      <a:alpha val="60000"/>
                    </a:srgb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latinLnBrk="0"/>
                    <a:endParaRPr lang="ko-KR" altLang="en-US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나눔스퀘어 Bold" panose="020B0600000101010101" pitchFamily="50" charset="-127"/>
                      <a:ea typeface="나눔스퀘어 Bold" panose="020B0600000101010101" pitchFamily="50" charset="-127"/>
                    </a:endParaRPr>
                  </a:p>
                </p:txBody>
              </p:sp>
            </p:grpSp>
          </p:grpSp>
        </p:grpSp>
      </p:grpSp>
      <p:grpSp>
        <p:nvGrpSpPr>
          <p:cNvPr id="304" name="그룹 303"/>
          <p:cNvGrpSpPr/>
          <p:nvPr/>
        </p:nvGrpSpPr>
        <p:grpSpPr>
          <a:xfrm>
            <a:off x="-3418161" y="5371079"/>
            <a:ext cx="973869" cy="883951"/>
            <a:chOff x="3228426" y="4380167"/>
            <a:chExt cx="973869" cy="883951"/>
          </a:xfrm>
        </p:grpSpPr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CD685875-CAD7-4EDE-9777-019662D47852}"/>
                </a:ext>
              </a:extLst>
            </p:cNvPr>
            <p:cNvSpPr txBox="1"/>
            <p:nvPr/>
          </p:nvSpPr>
          <p:spPr>
            <a:xfrm>
              <a:off x="3311405" y="4440898"/>
              <a:ext cx="807913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총 </a:t>
              </a:r>
              <a:r>
                <a:rPr kumimoji="0" lang="en-US" altLang="ko-KR" sz="2800" b="0" i="0" u="none" strike="noStrike" kern="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00</a:t>
              </a:r>
              <a:r>
                <a:rPr kumimoji="0" lang="ko-KR" altLang="en-US" sz="1600" b="0" i="0" u="none" strike="noStrike" kern="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건</a:t>
              </a:r>
              <a:endParaRPr kumimoji="0" lang="en-US" altLang="ko-KR" sz="16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사업수행</a:t>
              </a:r>
              <a:endParaRPr kumimoji="0" lang="en-US" altLang="ko-KR" sz="16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306" name="그룹 305"/>
            <p:cNvGrpSpPr/>
            <p:nvPr/>
          </p:nvGrpSpPr>
          <p:grpSpPr>
            <a:xfrm rot="5400000">
              <a:off x="3273385" y="4335208"/>
              <a:ext cx="883951" cy="973869"/>
              <a:chOff x="4297552" y="4895548"/>
              <a:chExt cx="917974" cy="709058"/>
            </a:xfrm>
          </p:grpSpPr>
          <p:sp>
            <p:nvSpPr>
              <p:cNvPr id="307" name="왼쪽 대괄호 306"/>
              <p:cNvSpPr/>
              <p:nvPr/>
            </p:nvSpPr>
            <p:spPr>
              <a:xfrm>
                <a:off x="4297552" y="4895548"/>
                <a:ext cx="168416" cy="709058"/>
              </a:xfrm>
              <a:prstGeom prst="leftBracket">
                <a:avLst>
                  <a:gd name="adj" fmla="val 0"/>
                </a:avLst>
              </a:prstGeom>
              <a:ln w="76200">
                <a:solidFill>
                  <a:srgbClr val="57B7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308" name="왼쪽 대괄호 307"/>
              <p:cNvSpPr/>
              <p:nvPr/>
            </p:nvSpPr>
            <p:spPr>
              <a:xfrm flipH="1">
                <a:off x="5047110" y="4895548"/>
                <a:ext cx="168416" cy="709058"/>
              </a:xfrm>
              <a:prstGeom prst="leftBracket">
                <a:avLst>
                  <a:gd name="adj" fmla="val 0"/>
                </a:avLst>
              </a:prstGeom>
              <a:ln w="76200">
                <a:solidFill>
                  <a:srgbClr val="57B7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sp>
        <p:nvSpPr>
          <p:cNvPr id="329" name="Freeform 365"/>
          <p:cNvSpPr>
            <a:spLocks/>
          </p:cNvSpPr>
          <p:nvPr/>
        </p:nvSpPr>
        <p:spPr bwMode="auto">
          <a:xfrm>
            <a:off x="1020874" y="6291466"/>
            <a:ext cx="108181" cy="102254"/>
          </a:xfrm>
          <a:custGeom>
            <a:avLst/>
            <a:gdLst>
              <a:gd name="T0" fmla="*/ 25 w 72"/>
              <a:gd name="T1" fmla="*/ 68 h 68"/>
              <a:gd name="T2" fmla="*/ 2 w 72"/>
              <a:gd name="T3" fmla="*/ 41 h 68"/>
              <a:gd name="T4" fmla="*/ 3 w 72"/>
              <a:gd name="T5" fmla="*/ 32 h 68"/>
              <a:gd name="T6" fmla="*/ 13 w 72"/>
              <a:gd name="T7" fmla="*/ 33 h 68"/>
              <a:gd name="T8" fmla="*/ 24 w 72"/>
              <a:gd name="T9" fmla="*/ 47 h 68"/>
              <a:gd name="T10" fmla="*/ 59 w 72"/>
              <a:gd name="T11" fmla="*/ 3 h 68"/>
              <a:gd name="T12" fmla="*/ 68 w 72"/>
              <a:gd name="T13" fmla="*/ 2 h 68"/>
              <a:gd name="T14" fmla="*/ 70 w 72"/>
              <a:gd name="T15" fmla="*/ 11 h 68"/>
              <a:gd name="T16" fmla="*/ 25 w 72"/>
              <a:gd name="T1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" h="68">
                <a:moveTo>
                  <a:pt x="25" y="68"/>
                </a:moveTo>
                <a:cubicBezTo>
                  <a:pt x="2" y="41"/>
                  <a:pt x="2" y="41"/>
                  <a:pt x="2" y="41"/>
                </a:cubicBezTo>
                <a:cubicBezTo>
                  <a:pt x="0" y="38"/>
                  <a:pt x="0" y="34"/>
                  <a:pt x="3" y="32"/>
                </a:cubicBezTo>
                <a:cubicBezTo>
                  <a:pt x="6" y="30"/>
                  <a:pt x="11" y="31"/>
                  <a:pt x="13" y="33"/>
                </a:cubicBezTo>
                <a:cubicBezTo>
                  <a:pt x="24" y="47"/>
                  <a:pt x="24" y="47"/>
                  <a:pt x="24" y="47"/>
                </a:cubicBezTo>
                <a:cubicBezTo>
                  <a:pt x="59" y="3"/>
                  <a:pt x="59" y="3"/>
                  <a:pt x="59" y="3"/>
                </a:cubicBezTo>
                <a:cubicBezTo>
                  <a:pt x="61" y="0"/>
                  <a:pt x="65" y="0"/>
                  <a:pt x="68" y="2"/>
                </a:cubicBezTo>
                <a:cubicBezTo>
                  <a:pt x="71" y="4"/>
                  <a:pt x="72" y="8"/>
                  <a:pt x="70" y="11"/>
                </a:cubicBezTo>
                <a:cubicBezTo>
                  <a:pt x="25" y="68"/>
                  <a:pt x="25" y="68"/>
                  <a:pt x="25" y="68"/>
                </a:cubicBezTo>
                <a:close/>
              </a:path>
            </a:pathLst>
          </a:custGeom>
          <a:solidFill>
            <a:srgbClr val="4E566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0" name="Freeform 367"/>
          <p:cNvSpPr>
            <a:spLocks noEditPoints="1"/>
          </p:cNvSpPr>
          <p:nvPr/>
        </p:nvSpPr>
        <p:spPr bwMode="auto">
          <a:xfrm>
            <a:off x="1000862" y="6307771"/>
            <a:ext cx="111886" cy="111886"/>
          </a:xfrm>
          <a:custGeom>
            <a:avLst/>
            <a:gdLst>
              <a:gd name="T0" fmla="*/ 139 w 151"/>
              <a:gd name="T1" fmla="*/ 10 h 151"/>
              <a:gd name="T2" fmla="*/ 139 w 151"/>
              <a:gd name="T3" fmla="*/ 138 h 151"/>
              <a:gd name="T4" fmla="*/ 10 w 151"/>
              <a:gd name="T5" fmla="*/ 138 h 151"/>
              <a:gd name="T6" fmla="*/ 10 w 151"/>
              <a:gd name="T7" fmla="*/ 10 h 151"/>
              <a:gd name="T8" fmla="*/ 139 w 151"/>
              <a:gd name="T9" fmla="*/ 10 h 151"/>
              <a:gd name="T10" fmla="*/ 151 w 151"/>
              <a:gd name="T11" fmla="*/ 0 h 151"/>
              <a:gd name="T12" fmla="*/ 0 w 151"/>
              <a:gd name="T13" fmla="*/ 0 h 151"/>
              <a:gd name="T14" fmla="*/ 0 w 151"/>
              <a:gd name="T15" fmla="*/ 151 h 151"/>
              <a:gd name="T16" fmla="*/ 151 w 151"/>
              <a:gd name="T17" fmla="*/ 151 h 151"/>
              <a:gd name="T18" fmla="*/ 151 w 151"/>
              <a:gd name="T19" fmla="*/ 0 h 151"/>
              <a:gd name="T20" fmla="*/ 151 w 151"/>
              <a:gd name="T21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1" h="151">
                <a:moveTo>
                  <a:pt x="139" y="10"/>
                </a:moveTo>
                <a:lnTo>
                  <a:pt x="139" y="138"/>
                </a:lnTo>
                <a:lnTo>
                  <a:pt x="10" y="138"/>
                </a:lnTo>
                <a:lnTo>
                  <a:pt x="10" y="10"/>
                </a:lnTo>
                <a:lnTo>
                  <a:pt x="139" y="10"/>
                </a:lnTo>
                <a:moveTo>
                  <a:pt x="151" y="0"/>
                </a:moveTo>
                <a:lnTo>
                  <a:pt x="0" y="0"/>
                </a:lnTo>
                <a:lnTo>
                  <a:pt x="0" y="151"/>
                </a:lnTo>
                <a:lnTo>
                  <a:pt x="151" y="151"/>
                </a:lnTo>
                <a:lnTo>
                  <a:pt x="151" y="0"/>
                </a:lnTo>
                <a:lnTo>
                  <a:pt x="151" y="0"/>
                </a:lnTo>
              </a:path>
            </a:pathLst>
          </a:custGeom>
          <a:solidFill>
            <a:srgbClr val="4E5669">
              <a:alpha val="6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atinLnBrk="0"/>
            <a:endParaRPr lang="ko-KR" altLang="en-US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9" name="TextBox 338">
            <a:extLst>
              <a:ext uri="{FF2B5EF4-FFF2-40B4-BE49-F238E27FC236}">
                <a16:creationId xmlns:a16="http://schemas.microsoft.com/office/drawing/2014/main" id="{F006C38C-791F-4069-86F0-EF92229A8F13}"/>
              </a:ext>
            </a:extLst>
          </p:cNvPr>
          <p:cNvSpPr txBox="1"/>
          <p:nvPr/>
        </p:nvSpPr>
        <p:spPr>
          <a:xfrm>
            <a:off x="11237542" y="5181294"/>
            <a:ext cx="93615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총 경력 </a:t>
            </a:r>
            <a:r>
              <a:rPr kumimoji="0" lang="en-US" altLang="ko-KR" sz="20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00</a:t>
            </a:r>
            <a:r>
              <a:rPr kumimoji="0" lang="ko-KR" altLang="en-US" sz="12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년</a:t>
            </a:r>
            <a:endParaRPr kumimoji="0" lang="en-US" altLang="ko-KR" sz="1200" b="0" i="0" u="none" strike="noStrike" kern="0" cap="none" normalizeH="0" baseline="0" noProof="0" dirty="0">
              <a:ln>
                <a:solidFill>
                  <a:srgbClr val="2384C6">
                    <a:alpha val="0"/>
                  </a:srgbClr>
                </a:solidFill>
              </a:ln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99" name="그룹 398"/>
          <p:cNvGrpSpPr/>
          <p:nvPr/>
        </p:nvGrpSpPr>
        <p:grpSpPr>
          <a:xfrm>
            <a:off x="7203979" y="4499584"/>
            <a:ext cx="1440000" cy="2067337"/>
            <a:chOff x="7172666" y="4499584"/>
            <a:chExt cx="1440000" cy="2067337"/>
          </a:xfrm>
        </p:grpSpPr>
        <p:grpSp>
          <p:nvGrpSpPr>
            <p:cNvPr id="378" name="그룹 377"/>
            <p:cNvGrpSpPr/>
            <p:nvPr/>
          </p:nvGrpSpPr>
          <p:grpSpPr>
            <a:xfrm>
              <a:off x="7172666" y="4499584"/>
              <a:ext cx="1440000" cy="2067337"/>
              <a:chOff x="4104723" y="4461005"/>
              <a:chExt cx="1440000" cy="2067337"/>
            </a:xfrm>
          </p:grpSpPr>
          <p:grpSp>
            <p:nvGrpSpPr>
              <p:cNvPr id="379" name="그룹 378"/>
              <p:cNvGrpSpPr/>
              <p:nvPr/>
            </p:nvGrpSpPr>
            <p:grpSpPr>
              <a:xfrm>
                <a:off x="4104723" y="4461005"/>
                <a:ext cx="1440000" cy="2067337"/>
                <a:chOff x="4152815" y="4461005"/>
                <a:chExt cx="1440000" cy="2067337"/>
              </a:xfrm>
            </p:grpSpPr>
            <p:grpSp>
              <p:nvGrpSpPr>
                <p:cNvPr id="381" name="그룹 380"/>
                <p:cNvGrpSpPr/>
                <p:nvPr/>
              </p:nvGrpSpPr>
              <p:grpSpPr>
                <a:xfrm>
                  <a:off x="4152815" y="4461005"/>
                  <a:ext cx="1440000" cy="2067337"/>
                  <a:chOff x="4113681" y="4461005"/>
                  <a:chExt cx="1440000" cy="2067337"/>
                </a:xfrm>
              </p:grpSpPr>
              <p:sp>
                <p:nvSpPr>
                  <p:cNvPr id="383" name="직사각형 382"/>
                  <p:cNvSpPr/>
                  <p:nvPr/>
                </p:nvSpPr>
                <p:spPr>
                  <a:xfrm>
                    <a:off x="4113681" y="4728342"/>
                    <a:ext cx="1440000" cy="1800000"/>
                  </a:xfrm>
                  <a:prstGeom prst="rect">
                    <a:avLst/>
                  </a:prstGeom>
                  <a:solidFill>
                    <a:srgbClr val="EDF0F3"/>
                  </a:solidFill>
                  <a:ln w="31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100672" tIns="51536" rIns="100672" bIns="50337" anchor="ctr"/>
                  <a:lstStyle/>
                  <a:p>
                    <a:pPr defTabSz="1087946" latinLnBrk="0"/>
                    <a:endParaRPr lang="ko-KR" altLang="en-US" sz="2149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sp>
                <p:nvSpPr>
                  <p:cNvPr id="384" name="직사각형 383"/>
                  <p:cNvSpPr/>
                  <p:nvPr/>
                </p:nvSpPr>
                <p:spPr>
                  <a:xfrm>
                    <a:off x="4113681" y="4461005"/>
                    <a:ext cx="1440000" cy="270000"/>
                  </a:xfrm>
                  <a:prstGeom prst="rect">
                    <a:avLst/>
                  </a:prstGeom>
                  <a:solidFill>
                    <a:srgbClr val="718297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pPr algn="ctr" defTabSz="1087946" latinLnBrk="0"/>
                    <a:endParaRPr lang="ko-KR" altLang="en-US" sz="1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382" name="직사각형 381"/>
                <p:cNvSpPr/>
                <p:nvPr/>
              </p:nvSpPr>
              <p:spPr>
                <a:xfrm>
                  <a:off x="4242815" y="4488283"/>
                  <a:ext cx="1260000" cy="215444"/>
                </a:xfrm>
                <a:prstGeom prst="rect">
                  <a:avLst/>
                </a:prstGeom>
                <a:noFill/>
                <a:ln w="15875" cap="flat" cmpd="sng" algn="ctr">
                  <a:noFill/>
                  <a:prstDash val="solid"/>
                </a:ln>
                <a:effectLst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marL="0" lvl="1" algn="ctr" fontAlgn="base" latinLnBrk="0">
                    <a:spcAft>
                      <a:spcPct val="0"/>
                    </a:spcAft>
                    <a:buClr>
                      <a:srgbClr val="C00000"/>
                    </a:buClr>
                    <a:buSzPct val="100000"/>
                    <a:defRPr/>
                  </a:pPr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Rix고딕_Pro ExtraBold" panose="02020603020101020101" pitchFamily="18" charset="-127"/>
                      <a:ea typeface="Rix고딕_Pro ExtraBold" panose="02020603020101020101" pitchFamily="18" charset="-127"/>
                    </a:rPr>
                    <a:t>기계 책임자</a:t>
                  </a:r>
                </a:p>
              </p:txBody>
            </p:sp>
          </p:grpSp>
          <p:cxnSp>
            <p:nvCxnSpPr>
              <p:cNvPr id="380" name="직선 연결선 379"/>
              <p:cNvCxnSpPr/>
              <p:nvPr/>
            </p:nvCxnSpPr>
            <p:spPr>
              <a:xfrm flipH="1">
                <a:off x="4140868" y="6058539"/>
                <a:ext cx="1367710" cy="0"/>
              </a:xfrm>
              <a:prstGeom prst="line">
                <a:avLst/>
              </a:prstGeom>
              <a:ln>
                <a:solidFill>
                  <a:srgbClr val="AAB4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Rectangle 12"/>
            <p:cNvSpPr>
              <a:spLocks noChangeArrowheads="1"/>
            </p:cNvSpPr>
            <p:nvPr/>
          </p:nvSpPr>
          <p:spPr bwMode="auto">
            <a:xfrm>
              <a:off x="7259677" y="6151230"/>
              <a:ext cx="1352989" cy="3821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96838" indent="-96838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92075" indent="-92075" latinLnBrk="0">
                <a:spcAft>
                  <a:spcPts val="100"/>
                </a:spcAft>
                <a:buClr>
                  <a:srgbClr val="292929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0000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 물류센터</a:t>
              </a:r>
            </a:p>
            <a:p>
              <a:pPr marL="92075" indent="-92075" latinLnBrk="0">
                <a:spcAft>
                  <a:spcPts val="100"/>
                </a:spcAft>
                <a:buClr>
                  <a:srgbClr val="292929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0000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 물류센터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92929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  <a:cs typeface="Rix정고딕 L" pitchFamily="18" charset="-127"/>
              </a:endParaRPr>
            </a:p>
          </p:txBody>
        </p:sp>
        <p:sp>
          <p:nvSpPr>
            <p:cNvPr id="386" name="직사각형 385"/>
            <p:cNvSpPr/>
            <p:nvPr/>
          </p:nvSpPr>
          <p:spPr>
            <a:xfrm>
              <a:off x="7468843" y="5823697"/>
              <a:ext cx="847647" cy="215444"/>
            </a:xfrm>
            <a:prstGeom prst="rect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lvl="1" fontAlgn="base" latinLnBrk="0">
                <a:spcAft>
                  <a:spcPct val="0"/>
                </a:spcAft>
                <a:buClr>
                  <a:srgbClr val="C00000"/>
                </a:buClr>
                <a:buSzPct val="100000"/>
                <a:defRPr/>
              </a:pP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나 기 계 </a:t>
              </a:r>
              <a:r>
                <a:rPr lang="ko-KR" altLang="en-US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777777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차장</a:t>
              </a:r>
            </a:p>
          </p:txBody>
        </p:sp>
        <p:pic>
          <p:nvPicPr>
            <p:cNvPr id="387" name="그림 38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634" y="4874795"/>
              <a:ext cx="736064" cy="873064"/>
            </a:xfrm>
            <a:prstGeom prst="rect">
              <a:avLst/>
            </a:prstGeom>
          </p:spPr>
        </p:pic>
      </p:grpSp>
      <p:grpSp>
        <p:nvGrpSpPr>
          <p:cNvPr id="398" name="그룹 397"/>
          <p:cNvGrpSpPr/>
          <p:nvPr/>
        </p:nvGrpSpPr>
        <p:grpSpPr>
          <a:xfrm>
            <a:off x="8766167" y="4499584"/>
            <a:ext cx="1440000" cy="2067337"/>
            <a:chOff x="8766167" y="4499584"/>
            <a:chExt cx="1440000" cy="2067337"/>
          </a:xfrm>
        </p:grpSpPr>
        <p:grpSp>
          <p:nvGrpSpPr>
            <p:cNvPr id="388" name="그룹 387"/>
            <p:cNvGrpSpPr/>
            <p:nvPr/>
          </p:nvGrpSpPr>
          <p:grpSpPr>
            <a:xfrm>
              <a:off x="8766167" y="4499584"/>
              <a:ext cx="1440000" cy="2067337"/>
              <a:chOff x="4104723" y="4461005"/>
              <a:chExt cx="1440000" cy="2067337"/>
            </a:xfrm>
          </p:grpSpPr>
          <p:grpSp>
            <p:nvGrpSpPr>
              <p:cNvPr id="389" name="그룹 388"/>
              <p:cNvGrpSpPr/>
              <p:nvPr/>
            </p:nvGrpSpPr>
            <p:grpSpPr>
              <a:xfrm>
                <a:off x="4104723" y="4461005"/>
                <a:ext cx="1440000" cy="2067337"/>
                <a:chOff x="4152815" y="4461005"/>
                <a:chExt cx="1440000" cy="2067337"/>
              </a:xfrm>
            </p:grpSpPr>
            <p:grpSp>
              <p:nvGrpSpPr>
                <p:cNvPr id="391" name="그룹 390"/>
                <p:cNvGrpSpPr/>
                <p:nvPr/>
              </p:nvGrpSpPr>
              <p:grpSpPr>
                <a:xfrm>
                  <a:off x="4152815" y="4461005"/>
                  <a:ext cx="1440000" cy="2067337"/>
                  <a:chOff x="4113681" y="4461005"/>
                  <a:chExt cx="1440000" cy="2067337"/>
                </a:xfrm>
              </p:grpSpPr>
              <p:sp>
                <p:nvSpPr>
                  <p:cNvPr id="393" name="직사각형 392"/>
                  <p:cNvSpPr/>
                  <p:nvPr/>
                </p:nvSpPr>
                <p:spPr>
                  <a:xfrm>
                    <a:off x="4113681" y="4728342"/>
                    <a:ext cx="1440000" cy="1800000"/>
                  </a:xfrm>
                  <a:prstGeom prst="rect">
                    <a:avLst/>
                  </a:prstGeom>
                  <a:solidFill>
                    <a:srgbClr val="EDF0F3"/>
                  </a:solidFill>
                  <a:ln w="31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100672" tIns="51536" rIns="100672" bIns="50337" anchor="ctr"/>
                  <a:lstStyle/>
                  <a:p>
                    <a:pPr defTabSz="1087946" latinLnBrk="0"/>
                    <a:endParaRPr lang="ko-KR" altLang="en-US" sz="2149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sp>
                <p:nvSpPr>
                  <p:cNvPr id="394" name="직사각형 393"/>
                  <p:cNvSpPr/>
                  <p:nvPr/>
                </p:nvSpPr>
                <p:spPr>
                  <a:xfrm>
                    <a:off x="4113681" y="4461005"/>
                    <a:ext cx="1440000" cy="270000"/>
                  </a:xfrm>
                  <a:prstGeom prst="rect">
                    <a:avLst/>
                  </a:prstGeom>
                  <a:solidFill>
                    <a:srgbClr val="718297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pPr algn="ctr" defTabSz="1087946" latinLnBrk="0"/>
                    <a:endParaRPr lang="ko-KR" altLang="en-US" sz="1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392" name="직사각형 391"/>
                <p:cNvSpPr/>
                <p:nvPr/>
              </p:nvSpPr>
              <p:spPr>
                <a:xfrm>
                  <a:off x="4242815" y="4488283"/>
                  <a:ext cx="1260000" cy="215444"/>
                </a:xfrm>
                <a:prstGeom prst="rect">
                  <a:avLst/>
                </a:prstGeom>
                <a:noFill/>
                <a:ln w="15875" cap="flat" cmpd="sng" algn="ctr">
                  <a:noFill/>
                  <a:prstDash val="solid"/>
                </a:ln>
                <a:effectLst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marL="0" lvl="1" algn="ctr" fontAlgn="base" latinLnBrk="0">
                    <a:spcAft>
                      <a:spcPct val="0"/>
                    </a:spcAft>
                    <a:buClr>
                      <a:srgbClr val="C00000"/>
                    </a:buClr>
                    <a:buSzPct val="100000"/>
                    <a:defRPr/>
                  </a:pPr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Rix고딕_Pro ExtraBold" panose="02020603020101020101" pitchFamily="18" charset="-127"/>
                      <a:ea typeface="Rix고딕_Pro ExtraBold" panose="02020603020101020101" pitchFamily="18" charset="-127"/>
                    </a:rPr>
                    <a:t>전기 책임자</a:t>
                  </a:r>
                </a:p>
              </p:txBody>
            </p:sp>
          </p:grpSp>
          <p:cxnSp>
            <p:nvCxnSpPr>
              <p:cNvPr id="390" name="직선 연결선 389"/>
              <p:cNvCxnSpPr/>
              <p:nvPr/>
            </p:nvCxnSpPr>
            <p:spPr>
              <a:xfrm flipH="1">
                <a:off x="4140868" y="6058539"/>
                <a:ext cx="1367710" cy="0"/>
              </a:xfrm>
              <a:prstGeom prst="line">
                <a:avLst/>
              </a:prstGeom>
              <a:ln>
                <a:solidFill>
                  <a:srgbClr val="AAB4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5" name="Rectangle 12"/>
            <p:cNvSpPr>
              <a:spLocks noChangeArrowheads="1"/>
            </p:cNvSpPr>
            <p:nvPr/>
          </p:nvSpPr>
          <p:spPr bwMode="auto">
            <a:xfrm>
              <a:off x="8853178" y="6151230"/>
              <a:ext cx="1352989" cy="3821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96838" indent="-96838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92075" indent="-92075" latinLnBrk="0">
                <a:spcAft>
                  <a:spcPts val="100"/>
                </a:spcAft>
                <a:buClr>
                  <a:srgbClr val="292929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0000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 물류센터</a:t>
              </a:r>
            </a:p>
            <a:p>
              <a:pPr marL="92075" indent="-92075" latinLnBrk="0">
                <a:spcAft>
                  <a:spcPts val="100"/>
                </a:spcAft>
                <a:buClr>
                  <a:srgbClr val="292929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0000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 물류센터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92929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  <a:cs typeface="Rix정고딕 L" pitchFamily="18" charset="-127"/>
              </a:endParaRPr>
            </a:p>
          </p:txBody>
        </p:sp>
        <p:sp>
          <p:nvSpPr>
            <p:cNvPr id="396" name="직사각형 395"/>
            <p:cNvSpPr/>
            <p:nvPr/>
          </p:nvSpPr>
          <p:spPr>
            <a:xfrm>
              <a:off x="9062344" y="5823697"/>
              <a:ext cx="847647" cy="215444"/>
            </a:xfrm>
            <a:prstGeom prst="rect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lvl="1" fontAlgn="base" latinLnBrk="0">
                <a:spcAft>
                  <a:spcPct val="0"/>
                </a:spcAft>
                <a:buClr>
                  <a:srgbClr val="C00000"/>
                </a:buClr>
                <a:buSzPct val="100000"/>
                <a:defRPr/>
              </a:pP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전 </a:t>
              </a:r>
              <a:r>
                <a:rPr lang="ko-KR" altLang="en-US" sz="14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전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 기 </a:t>
              </a:r>
              <a:r>
                <a:rPr lang="ko-KR" altLang="en-US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777777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차장</a:t>
              </a:r>
            </a:p>
          </p:txBody>
        </p:sp>
        <p:pic>
          <p:nvPicPr>
            <p:cNvPr id="397" name="그림 39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135" y="4874795"/>
              <a:ext cx="736064" cy="873064"/>
            </a:xfrm>
            <a:prstGeom prst="rect">
              <a:avLst/>
            </a:prstGeom>
          </p:spPr>
        </p:pic>
      </p:grpSp>
      <p:grpSp>
        <p:nvGrpSpPr>
          <p:cNvPr id="400" name="그룹 399"/>
          <p:cNvGrpSpPr/>
          <p:nvPr/>
        </p:nvGrpSpPr>
        <p:grpSpPr>
          <a:xfrm>
            <a:off x="4079603" y="4499584"/>
            <a:ext cx="1440000" cy="2067337"/>
            <a:chOff x="7172666" y="4499584"/>
            <a:chExt cx="1440000" cy="2067337"/>
          </a:xfrm>
        </p:grpSpPr>
        <p:grpSp>
          <p:nvGrpSpPr>
            <p:cNvPr id="401" name="그룹 400"/>
            <p:cNvGrpSpPr/>
            <p:nvPr/>
          </p:nvGrpSpPr>
          <p:grpSpPr>
            <a:xfrm>
              <a:off x="7172666" y="4499584"/>
              <a:ext cx="1440000" cy="2067337"/>
              <a:chOff x="4104723" y="4461005"/>
              <a:chExt cx="1440000" cy="2067337"/>
            </a:xfrm>
          </p:grpSpPr>
          <p:grpSp>
            <p:nvGrpSpPr>
              <p:cNvPr id="405" name="그룹 404"/>
              <p:cNvGrpSpPr/>
              <p:nvPr/>
            </p:nvGrpSpPr>
            <p:grpSpPr>
              <a:xfrm>
                <a:off x="4104723" y="4461005"/>
                <a:ext cx="1440000" cy="2067337"/>
                <a:chOff x="4152815" y="4461005"/>
                <a:chExt cx="1440000" cy="2067337"/>
              </a:xfrm>
            </p:grpSpPr>
            <p:grpSp>
              <p:nvGrpSpPr>
                <p:cNvPr id="407" name="그룹 406"/>
                <p:cNvGrpSpPr/>
                <p:nvPr/>
              </p:nvGrpSpPr>
              <p:grpSpPr>
                <a:xfrm>
                  <a:off x="4152815" y="4461005"/>
                  <a:ext cx="1440000" cy="2067337"/>
                  <a:chOff x="4113681" y="4461005"/>
                  <a:chExt cx="1440000" cy="2067337"/>
                </a:xfrm>
              </p:grpSpPr>
              <p:sp>
                <p:nvSpPr>
                  <p:cNvPr id="409" name="직사각형 408"/>
                  <p:cNvSpPr/>
                  <p:nvPr/>
                </p:nvSpPr>
                <p:spPr>
                  <a:xfrm>
                    <a:off x="4113681" y="4728342"/>
                    <a:ext cx="1440000" cy="1800000"/>
                  </a:xfrm>
                  <a:prstGeom prst="rect">
                    <a:avLst/>
                  </a:prstGeom>
                  <a:solidFill>
                    <a:srgbClr val="EDF0F3"/>
                  </a:solidFill>
                  <a:ln w="31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100672" tIns="51536" rIns="100672" bIns="50337" anchor="ctr"/>
                  <a:lstStyle/>
                  <a:p>
                    <a:pPr defTabSz="1087946" latinLnBrk="0"/>
                    <a:endParaRPr lang="ko-KR" altLang="en-US" sz="2149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sp>
                <p:nvSpPr>
                  <p:cNvPr id="410" name="직사각형 409"/>
                  <p:cNvSpPr/>
                  <p:nvPr/>
                </p:nvSpPr>
                <p:spPr>
                  <a:xfrm>
                    <a:off x="4113681" y="4461005"/>
                    <a:ext cx="1440000" cy="270000"/>
                  </a:xfrm>
                  <a:prstGeom prst="rect">
                    <a:avLst/>
                  </a:prstGeom>
                  <a:solidFill>
                    <a:srgbClr val="718297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pPr algn="ctr" defTabSz="1087946" latinLnBrk="0"/>
                    <a:endParaRPr lang="ko-KR" altLang="en-US" sz="1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408" name="직사각형 407"/>
                <p:cNvSpPr/>
                <p:nvPr/>
              </p:nvSpPr>
              <p:spPr>
                <a:xfrm>
                  <a:off x="4242815" y="4488283"/>
                  <a:ext cx="1260000" cy="215444"/>
                </a:xfrm>
                <a:prstGeom prst="rect">
                  <a:avLst/>
                </a:prstGeom>
                <a:noFill/>
                <a:ln w="15875" cap="flat" cmpd="sng" algn="ctr">
                  <a:noFill/>
                  <a:prstDash val="solid"/>
                </a:ln>
                <a:effectLst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marL="0" lvl="1" algn="ctr" fontAlgn="base" latinLnBrk="0">
                    <a:spcAft>
                      <a:spcPct val="0"/>
                    </a:spcAft>
                    <a:buClr>
                      <a:srgbClr val="C00000"/>
                    </a:buClr>
                    <a:buSzPct val="100000"/>
                    <a:defRPr/>
                  </a:pPr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Rix고딕_Pro ExtraBold" panose="02020603020101020101" pitchFamily="18" charset="-127"/>
                      <a:ea typeface="Rix고딕_Pro ExtraBold" panose="02020603020101020101" pitchFamily="18" charset="-127"/>
                    </a:rPr>
                    <a:t>골조공사 책임자</a:t>
                  </a:r>
                </a:p>
              </p:txBody>
            </p:sp>
          </p:grpSp>
          <p:cxnSp>
            <p:nvCxnSpPr>
              <p:cNvPr id="406" name="직선 연결선 405"/>
              <p:cNvCxnSpPr/>
              <p:nvPr/>
            </p:nvCxnSpPr>
            <p:spPr>
              <a:xfrm flipH="1">
                <a:off x="4140868" y="6058539"/>
                <a:ext cx="1367710" cy="0"/>
              </a:xfrm>
              <a:prstGeom prst="line">
                <a:avLst/>
              </a:prstGeom>
              <a:ln>
                <a:solidFill>
                  <a:srgbClr val="AAB4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2" name="Rectangle 12"/>
            <p:cNvSpPr>
              <a:spLocks noChangeArrowheads="1"/>
            </p:cNvSpPr>
            <p:nvPr/>
          </p:nvSpPr>
          <p:spPr bwMode="auto">
            <a:xfrm>
              <a:off x="7259677" y="6151230"/>
              <a:ext cx="1352989" cy="3821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96838" indent="-96838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92075" indent="-92075" latinLnBrk="0">
                <a:spcAft>
                  <a:spcPts val="100"/>
                </a:spcAft>
                <a:buClr>
                  <a:srgbClr val="292929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0000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 물류센터</a:t>
              </a:r>
            </a:p>
            <a:p>
              <a:pPr marL="92075" indent="-92075" latinLnBrk="0">
                <a:spcAft>
                  <a:spcPts val="100"/>
                </a:spcAft>
                <a:buClr>
                  <a:srgbClr val="292929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0000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 물류센터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92929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  <a:cs typeface="Rix정고딕 L" pitchFamily="18" charset="-127"/>
              </a:endParaRPr>
            </a:p>
          </p:txBody>
        </p:sp>
        <p:sp>
          <p:nvSpPr>
            <p:cNvPr id="403" name="직사각형 402"/>
            <p:cNvSpPr/>
            <p:nvPr/>
          </p:nvSpPr>
          <p:spPr>
            <a:xfrm>
              <a:off x="7468843" y="5823697"/>
              <a:ext cx="847647" cy="215444"/>
            </a:xfrm>
            <a:prstGeom prst="rect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lvl="1" fontAlgn="base" latinLnBrk="0">
                <a:spcAft>
                  <a:spcPct val="0"/>
                </a:spcAft>
                <a:buClr>
                  <a:srgbClr val="C00000"/>
                </a:buClr>
                <a:buSzPct val="100000"/>
                <a:defRPr/>
              </a:pP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박 공 사 </a:t>
              </a:r>
              <a:r>
                <a:rPr lang="ko-KR" altLang="en-US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777777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차장</a:t>
              </a:r>
            </a:p>
          </p:txBody>
        </p:sp>
        <p:pic>
          <p:nvPicPr>
            <p:cNvPr id="404" name="그림 40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634" y="4874795"/>
              <a:ext cx="736064" cy="873064"/>
            </a:xfrm>
            <a:prstGeom prst="rect">
              <a:avLst/>
            </a:prstGeom>
          </p:spPr>
        </p:pic>
      </p:grpSp>
      <p:grpSp>
        <p:nvGrpSpPr>
          <p:cNvPr id="411" name="그룹 410"/>
          <p:cNvGrpSpPr/>
          <p:nvPr/>
        </p:nvGrpSpPr>
        <p:grpSpPr>
          <a:xfrm>
            <a:off x="5641791" y="4499584"/>
            <a:ext cx="1440000" cy="2067337"/>
            <a:chOff x="7172666" y="4499584"/>
            <a:chExt cx="1440000" cy="2067337"/>
          </a:xfrm>
        </p:grpSpPr>
        <p:grpSp>
          <p:nvGrpSpPr>
            <p:cNvPr id="412" name="그룹 411"/>
            <p:cNvGrpSpPr/>
            <p:nvPr/>
          </p:nvGrpSpPr>
          <p:grpSpPr>
            <a:xfrm>
              <a:off x="7172666" y="4499584"/>
              <a:ext cx="1440000" cy="2067337"/>
              <a:chOff x="4104723" y="4461005"/>
              <a:chExt cx="1440000" cy="2067337"/>
            </a:xfrm>
          </p:grpSpPr>
          <p:grpSp>
            <p:nvGrpSpPr>
              <p:cNvPr id="416" name="그룹 415"/>
              <p:cNvGrpSpPr/>
              <p:nvPr/>
            </p:nvGrpSpPr>
            <p:grpSpPr>
              <a:xfrm>
                <a:off x="4104723" y="4461005"/>
                <a:ext cx="1440000" cy="2067337"/>
                <a:chOff x="4152815" y="4461005"/>
                <a:chExt cx="1440000" cy="2067337"/>
              </a:xfrm>
            </p:grpSpPr>
            <p:grpSp>
              <p:nvGrpSpPr>
                <p:cNvPr id="418" name="그룹 417"/>
                <p:cNvGrpSpPr/>
                <p:nvPr/>
              </p:nvGrpSpPr>
              <p:grpSpPr>
                <a:xfrm>
                  <a:off x="4152815" y="4461005"/>
                  <a:ext cx="1440000" cy="2067337"/>
                  <a:chOff x="4113681" y="4461005"/>
                  <a:chExt cx="1440000" cy="2067337"/>
                </a:xfrm>
              </p:grpSpPr>
              <p:sp>
                <p:nvSpPr>
                  <p:cNvPr id="420" name="직사각형 419"/>
                  <p:cNvSpPr/>
                  <p:nvPr/>
                </p:nvSpPr>
                <p:spPr>
                  <a:xfrm>
                    <a:off x="4113681" y="4728342"/>
                    <a:ext cx="1440000" cy="1800000"/>
                  </a:xfrm>
                  <a:prstGeom prst="rect">
                    <a:avLst/>
                  </a:prstGeom>
                  <a:solidFill>
                    <a:srgbClr val="EDF0F3"/>
                  </a:solidFill>
                  <a:ln w="317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100672" tIns="51536" rIns="100672" bIns="50337" anchor="ctr"/>
                  <a:lstStyle/>
                  <a:p>
                    <a:pPr defTabSz="1087946" latinLnBrk="0"/>
                    <a:endParaRPr lang="ko-KR" altLang="en-US" sz="2149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sp>
                <p:nvSpPr>
                  <p:cNvPr id="421" name="직사각형 420"/>
                  <p:cNvSpPr/>
                  <p:nvPr/>
                </p:nvSpPr>
                <p:spPr>
                  <a:xfrm>
                    <a:off x="4113681" y="4461005"/>
                    <a:ext cx="1440000" cy="270000"/>
                  </a:xfrm>
                  <a:prstGeom prst="rect">
                    <a:avLst/>
                  </a:prstGeom>
                  <a:solidFill>
                    <a:srgbClr val="718297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  <a:scene3d>
                      <a:camera prst="orthographicFront"/>
                      <a:lightRig rig="threePt" dir="t"/>
                    </a:scene3d>
                    <a:sp3d>
                      <a:bevelT w="0"/>
                    </a:sp3d>
                  </a:bodyPr>
                  <a:lstStyle/>
                  <a:p>
                    <a:pPr algn="ctr" defTabSz="1087946" latinLnBrk="0"/>
                    <a:endParaRPr lang="ko-KR" altLang="en-US" sz="11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  <p:sp>
              <p:nvSpPr>
                <p:cNvPr id="419" name="직사각형 418"/>
                <p:cNvSpPr/>
                <p:nvPr/>
              </p:nvSpPr>
              <p:spPr>
                <a:xfrm>
                  <a:off x="4242815" y="4488283"/>
                  <a:ext cx="1260000" cy="215444"/>
                </a:xfrm>
                <a:prstGeom prst="rect">
                  <a:avLst/>
                </a:prstGeom>
                <a:noFill/>
                <a:ln w="15875" cap="flat" cmpd="sng" algn="ctr">
                  <a:noFill/>
                  <a:prstDash val="solid"/>
                </a:ln>
                <a:effectLst/>
              </p:spPr>
              <p:txBody>
                <a:bodyPr wrap="square" lIns="0" tIns="0" rIns="0" bIns="0" rtlCol="0" anchor="ctr" anchorCtr="0">
                  <a:spAutoFit/>
                </a:bodyPr>
                <a:lstStyle/>
                <a:p>
                  <a:pPr marL="0" lvl="1" algn="ctr" fontAlgn="base" latinLnBrk="0">
                    <a:spcAft>
                      <a:spcPct val="0"/>
                    </a:spcAft>
                    <a:buClr>
                      <a:srgbClr val="C00000"/>
                    </a:buClr>
                    <a:buSzPct val="100000"/>
                    <a:defRPr/>
                  </a:pPr>
                  <a:r>
                    <a:rPr lang="ko-KR" altLang="en-US" sz="1400" dirty="0" err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Rix고딕_Pro ExtraBold" panose="02020603020101020101" pitchFamily="18" charset="-127"/>
                      <a:ea typeface="Rix고딕_Pro ExtraBold" panose="02020603020101020101" pitchFamily="18" charset="-127"/>
                    </a:rPr>
                    <a:t>마감공사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Rix고딕_Pro ExtraBold" panose="02020603020101020101" pitchFamily="18" charset="-127"/>
                      <a:ea typeface="Rix고딕_Pro ExtraBold" panose="02020603020101020101" pitchFamily="18" charset="-127"/>
                    </a:rPr>
                    <a:t> 책임자</a:t>
                  </a:r>
                </a:p>
              </p:txBody>
            </p:sp>
          </p:grpSp>
          <p:cxnSp>
            <p:nvCxnSpPr>
              <p:cNvPr id="417" name="직선 연결선 416"/>
              <p:cNvCxnSpPr/>
              <p:nvPr/>
            </p:nvCxnSpPr>
            <p:spPr>
              <a:xfrm flipH="1">
                <a:off x="4140868" y="6058539"/>
                <a:ext cx="1367710" cy="0"/>
              </a:xfrm>
              <a:prstGeom prst="line">
                <a:avLst/>
              </a:prstGeom>
              <a:ln>
                <a:solidFill>
                  <a:srgbClr val="AAB4C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3" name="Rectangle 12"/>
            <p:cNvSpPr>
              <a:spLocks noChangeArrowheads="1"/>
            </p:cNvSpPr>
            <p:nvPr/>
          </p:nvSpPr>
          <p:spPr bwMode="auto">
            <a:xfrm>
              <a:off x="7259677" y="6151230"/>
              <a:ext cx="1352989" cy="3821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 marL="96838" indent="-96838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defTabSz="1084263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defTabSz="1084263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92075" indent="-92075" latinLnBrk="0">
                <a:spcAft>
                  <a:spcPts val="100"/>
                </a:spcAft>
                <a:buClr>
                  <a:srgbClr val="292929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0000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 물류센터</a:t>
              </a:r>
            </a:p>
            <a:p>
              <a:pPr marL="92075" indent="-92075" latinLnBrk="0">
                <a:spcAft>
                  <a:spcPts val="100"/>
                </a:spcAft>
                <a:buClr>
                  <a:srgbClr val="292929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0000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  <a:cs typeface="Rix정고딕 L" pitchFamily="18" charset="-127"/>
                </a:rPr>
                <a:t> 물류센터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92929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  <a:cs typeface="Rix정고딕 L" pitchFamily="18" charset="-127"/>
              </a:endParaRPr>
            </a:p>
          </p:txBody>
        </p:sp>
        <p:sp>
          <p:nvSpPr>
            <p:cNvPr id="414" name="직사각형 413"/>
            <p:cNvSpPr/>
            <p:nvPr/>
          </p:nvSpPr>
          <p:spPr>
            <a:xfrm>
              <a:off x="7468843" y="5823697"/>
              <a:ext cx="847647" cy="215444"/>
            </a:xfrm>
            <a:prstGeom prst="rect">
              <a:avLst/>
            </a:prstGeom>
            <a:noFill/>
            <a:ln w="15875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 anchorCtr="0">
              <a:spAutoFit/>
            </a:bodyPr>
            <a:lstStyle/>
            <a:p>
              <a:pPr marL="0" lvl="1" fontAlgn="base" latinLnBrk="0">
                <a:spcAft>
                  <a:spcPct val="0"/>
                </a:spcAft>
                <a:buClr>
                  <a:srgbClr val="C00000"/>
                </a:buClr>
                <a:buSzPct val="100000"/>
                <a:defRPr/>
              </a:pP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292929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마 공 사 </a:t>
              </a:r>
              <a:r>
                <a:rPr lang="ko-KR" altLang="en-US" sz="9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777777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차장</a:t>
              </a:r>
            </a:p>
          </p:txBody>
        </p:sp>
        <p:pic>
          <p:nvPicPr>
            <p:cNvPr id="415" name="그림 4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4634" y="4874795"/>
              <a:ext cx="736064" cy="873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70371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12466E-1150-45B8-91EF-7C1389D0C2BE}"/>
              </a:ext>
            </a:extLst>
          </p:cNvPr>
          <p:cNvSpPr/>
          <p:nvPr/>
        </p:nvSpPr>
        <p:spPr>
          <a:xfrm>
            <a:off x="-2" y="-1"/>
            <a:ext cx="10907712" cy="77755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2324C4-4683-4678-BF5F-A98CEA9D7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99991" y="-2463951"/>
            <a:ext cx="1507730" cy="10907715"/>
          </a:xfrm>
          <a:prstGeom prst="rect">
            <a:avLst/>
          </a:prstGeom>
        </p:spPr>
      </p:pic>
      <p:sp>
        <p:nvSpPr>
          <p:cNvPr id="45" name="직사각형 22"/>
          <p:cNvSpPr>
            <a:spLocks noChangeArrowheads="1"/>
          </p:cNvSpPr>
          <p:nvPr/>
        </p:nvSpPr>
        <p:spPr bwMode="auto">
          <a:xfrm>
            <a:off x="2430002" y="2712907"/>
            <a:ext cx="6047708" cy="553998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 algn="ctr">
              <a:defRPr/>
            </a:pPr>
            <a:r>
              <a:rPr lang="en-US" altLang="ko-KR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02. </a:t>
            </a:r>
            <a:r>
              <a:rPr lang="ko-KR" altLang="en-US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예정공정표</a:t>
            </a:r>
          </a:p>
        </p:txBody>
      </p:sp>
      <p:sp>
        <p:nvSpPr>
          <p:cNvPr id="48" name="직사각형 22"/>
          <p:cNvSpPr>
            <a:spLocks noChangeArrowheads="1"/>
          </p:cNvSpPr>
          <p:nvPr/>
        </p:nvSpPr>
        <p:spPr bwMode="auto">
          <a:xfrm>
            <a:off x="694949" y="6985456"/>
            <a:ext cx="2393311" cy="21544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안양물류센터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재건축사업</a:t>
            </a:r>
            <a:endParaRPr lang="en-US" altLang="ko-KR" sz="1400" dirty="0">
              <a:solidFill>
                <a:schemeClr val="bg1"/>
              </a:solidFill>
              <a:latin typeface="Rix고딕_Pro Regular" panose="02020603020101020101" pitchFamily="18" charset="-127"/>
              <a:ea typeface="Rix고딕_Pro Regular" panose="02020603020101020101" pitchFamily="18" charset="-127"/>
            </a:endParaRPr>
          </a:p>
        </p:txBody>
      </p:sp>
      <p:sp>
        <p:nvSpPr>
          <p:cNvPr id="28" name="직사각형 22"/>
          <p:cNvSpPr>
            <a:spLocks noChangeArrowheads="1"/>
          </p:cNvSpPr>
          <p:nvPr/>
        </p:nvSpPr>
        <p:spPr bwMode="auto">
          <a:xfrm>
            <a:off x="7182048" y="3979989"/>
            <a:ext cx="3511562" cy="1590179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01.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 조직구성계획</a:t>
            </a: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02. </a:t>
            </a:r>
            <a:r>
              <a:rPr lang="ko-KR" altLang="en-US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예정공정표</a:t>
            </a: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03.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공사착공 추진계획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04.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 세부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시공계획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fontAlgn="base" latinLnBrk="0">
              <a:spcAft>
                <a:spcPts val="700"/>
              </a:spcAft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05.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추가제안사항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3651C9-E487-43DB-AAAB-8DC870919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8"/>
          <a:stretch/>
        </p:blipFill>
        <p:spPr>
          <a:xfrm>
            <a:off x="711921" y="658020"/>
            <a:ext cx="1535979" cy="2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94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97272" y="1179353"/>
            <a:ext cx="10551263" cy="5660651"/>
            <a:chOff x="-143595" y="1680919"/>
            <a:chExt cx="10975690" cy="58883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052" b="3311"/>
            <a:stretch/>
          </p:blipFill>
          <p:spPr>
            <a:xfrm>
              <a:off x="-138356" y="1686904"/>
              <a:ext cx="10907713" cy="5832648"/>
            </a:xfrm>
            <a:prstGeom prst="rect">
              <a:avLst/>
            </a:prstGeom>
          </p:spPr>
        </p:pic>
        <p:sp>
          <p:nvSpPr>
            <p:cNvPr id="21" name="직사각형 5"/>
            <p:cNvSpPr/>
            <p:nvPr/>
          </p:nvSpPr>
          <p:spPr>
            <a:xfrm>
              <a:off x="-124343" y="1680919"/>
              <a:ext cx="10933579" cy="5838158"/>
            </a:xfrm>
            <a:prstGeom prst="rect">
              <a:avLst/>
            </a:prstGeom>
            <a:solidFill>
              <a:sysClr val="window" lastClr="FFFFFF">
                <a:alpha val="69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 flipH="1">
              <a:off x="-143595" y="1683634"/>
              <a:ext cx="10975690" cy="5885637"/>
              <a:chOff x="739190" y="1550622"/>
              <a:chExt cx="12540872" cy="4805676"/>
            </a:xfrm>
          </p:grpSpPr>
          <p:sp>
            <p:nvSpPr>
              <p:cNvPr id="18" name="직사각형 5"/>
              <p:cNvSpPr/>
              <p:nvPr/>
            </p:nvSpPr>
            <p:spPr>
              <a:xfrm>
                <a:off x="739190" y="1550622"/>
                <a:ext cx="1473668" cy="4777636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9" name="직사각형 5"/>
              <p:cNvSpPr/>
              <p:nvPr/>
            </p:nvSpPr>
            <p:spPr>
              <a:xfrm flipH="1">
                <a:off x="11806394" y="1557498"/>
                <a:ext cx="1473668" cy="479880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10800000" scaled="0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sp>
        <p:nvSpPr>
          <p:cNvPr id="22" name="TextBox 21"/>
          <p:cNvSpPr txBox="1"/>
          <p:nvPr/>
        </p:nvSpPr>
        <p:spPr>
          <a:xfrm>
            <a:off x="1843374" y="4137847"/>
            <a:ext cx="1239122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marL="108000" marR="0" lvl="0" indent="-108000" algn="l" defTabSz="1042978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-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직상차</a:t>
            </a:r>
            <a:r>
              <a:rPr kumimoji="0" lang="ko-KR" altLang="en-US" sz="14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극대화</a:t>
            </a:r>
            <a:endParaRPr kumimoji="0" lang="en-US" altLang="ko-KR" sz="14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108000" marR="0" lvl="0" indent="-108000" algn="l" defTabSz="1042978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-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무진동</a:t>
            </a:r>
            <a:r>
              <a:rPr kumimoji="0" lang="ko-KR" altLang="en-US" sz="14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kumimoji="0" lang="ko-KR" altLang="en-US" sz="1400" b="0" i="0" u="none" strike="noStrike" kern="0" cap="none" spc="-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발파공법</a:t>
            </a:r>
            <a:endParaRPr kumimoji="0" lang="en-US" altLang="ko-KR" sz="14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7272" y="1738213"/>
            <a:ext cx="1127618" cy="469874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defTabSz="103846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algn="ctr"/>
            <a:r>
              <a:rPr lang="ko-KR" altLang="en-US" dirty="0"/>
              <a:t>착공</a:t>
            </a:r>
            <a:endParaRPr lang="en-US" altLang="ko-KR" dirty="0"/>
          </a:p>
          <a:p>
            <a:pPr algn="ctr"/>
            <a:r>
              <a:rPr lang="en-US" altLang="ko-KR" dirty="0"/>
              <a:t>(2020.11.01)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718526" y="2322756"/>
            <a:ext cx="9486358" cy="429041"/>
          </a:xfrm>
          <a:prstGeom prst="roundRect">
            <a:avLst>
              <a:gd name="adj" fmla="val 50000"/>
            </a:avLst>
          </a:prstGeom>
          <a:pattFill prst="dkUpDiag">
            <a:fgClr>
              <a:srgbClr val="2384C6"/>
            </a:fgClr>
            <a:bgClr>
              <a:srgbClr val="4F81BD">
                <a:lumMod val="7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lIns="99569" tIns="49785" rIns="99569" bIns="49785"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endParaRPr lang="ko-KR" altLang="en-US" sz="2100" kern="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203968" y="1738213"/>
            <a:ext cx="1127618" cy="469874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defTabSz="103846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algn="ctr"/>
            <a:r>
              <a:rPr lang="ko-KR" altLang="en-US" dirty="0"/>
              <a:t>철거 완료</a:t>
            </a:r>
            <a:endParaRPr lang="en-US" altLang="ko-KR" dirty="0"/>
          </a:p>
          <a:p>
            <a:pPr algn="ctr"/>
            <a:r>
              <a:rPr lang="en-US" altLang="ko-KR" dirty="0"/>
              <a:t>(2021.01.31)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25" y="2536143"/>
            <a:ext cx="9486358" cy="21926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887225" y="2352610"/>
            <a:ext cx="48683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철거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신축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사용승인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시운전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kumimoji="0" lang="ko-KR" altLang="en-US" sz="1800" b="0" i="0" u="none" strike="noStrike" kern="0" cap="none" spc="-5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온도강하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kumimoji="0" lang="en-US" altLang="ko-KR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= 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총 </a:t>
            </a:r>
            <a:r>
              <a:rPr kumimoji="0" lang="en-US" altLang="ko-KR" sz="2400" b="1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29</a:t>
            </a:r>
            <a:r>
              <a:rPr kumimoji="0" lang="ko-KR" altLang="en-US" sz="1800" b="0" i="0" u="none" strike="noStrike" kern="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개월</a:t>
            </a:r>
          </a:p>
        </p:txBody>
      </p:sp>
      <p:sp>
        <p:nvSpPr>
          <p:cNvPr id="30" name="이등변 삼각형 29"/>
          <p:cNvSpPr/>
          <p:nvPr/>
        </p:nvSpPr>
        <p:spPr bwMode="auto">
          <a:xfrm flipV="1">
            <a:off x="698395" y="2198737"/>
            <a:ext cx="125372" cy="101833"/>
          </a:xfrm>
          <a:prstGeom prst="triangle">
            <a:avLst/>
          </a:prstGeom>
          <a:solidFill>
            <a:srgbClr val="E46C0A"/>
          </a:solidFill>
          <a:ln w="25400" cap="flat" cmpd="sng" algn="ctr">
            <a:noFill/>
            <a:prstDash val="solid"/>
          </a:ln>
          <a:effectLst/>
        </p:spPr>
        <p:txBody>
          <a:bodyPr lIns="99569" tIns="49785" rIns="99569" bIns="49785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0" cap="none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1" name="이등변 삼각형 30"/>
          <p:cNvSpPr/>
          <p:nvPr/>
        </p:nvSpPr>
        <p:spPr bwMode="auto">
          <a:xfrm flipV="1">
            <a:off x="1705090" y="2198737"/>
            <a:ext cx="125372" cy="101833"/>
          </a:xfrm>
          <a:prstGeom prst="triangle">
            <a:avLst/>
          </a:prstGeom>
          <a:solidFill>
            <a:srgbClr val="E46C0A"/>
          </a:solidFill>
          <a:ln w="25400" cap="flat" cmpd="sng" algn="ctr">
            <a:noFill/>
            <a:prstDash val="solid"/>
          </a:ln>
          <a:effectLst/>
        </p:spPr>
        <p:txBody>
          <a:bodyPr lIns="99569" tIns="49785" rIns="99569" bIns="49785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0" cap="none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582153" y="1738213"/>
            <a:ext cx="1127618" cy="469874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algn="ctr" defTabSz="103846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/>
              <a:t>책임 준공</a:t>
            </a:r>
            <a:endParaRPr lang="en-US" altLang="ko-KR" dirty="0"/>
          </a:p>
          <a:p>
            <a:r>
              <a:rPr lang="en-US" altLang="ko-KR" dirty="0"/>
              <a:t>(2023.03.31)</a:t>
            </a:r>
            <a:endParaRPr lang="ko-KR" altLang="en-US" dirty="0"/>
          </a:p>
        </p:txBody>
      </p:sp>
      <p:sp>
        <p:nvSpPr>
          <p:cNvPr id="33" name="이등변 삼각형 32"/>
          <p:cNvSpPr/>
          <p:nvPr/>
        </p:nvSpPr>
        <p:spPr bwMode="auto">
          <a:xfrm flipV="1">
            <a:off x="10083276" y="2198737"/>
            <a:ext cx="125372" cy="101833"/>
          </a:xfrm>
          <a:prstGeom prst="triangle">
            <a:avLst/>
          </a:prstGeom>
          <a:solidFill>
            <a:srgbClr val="E46C0A"/>
          </a:solidFill>
          <a:ln w="25400" cap="flat" cmpd="sng" algn="ctr">
            <a:noFill/>
            <a:prstDash val="solid"/>
          </a:ln>
          <a:effectLst/>
        </p:spPr>
        <p:txBody>
          <a:bodyPr lIns="99569" tIns="49785" rIns="99569" bIns="49785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0" cap="none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4123" y="2847987"/>
            <a:ext cx="893580" cy="516554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algn="ctr" defTabSz="1038462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500" b="1" i="0" u="none" strike="noStrike" kern="0" cap="none" normalizeH="0" baseline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철거공사</a:t>
            </a:r>
            <a:endParaRPr lang="en-US" altLang="ko-KR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(3</a:t>
            </a:r>
            <a:r>
              <a:rPr lang="ko-KR" altLang="en-US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개월</a:t>
            </a:r>
            <a:r>
              <a:rPr lang="en-US" altLang="ko-KR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73247" y="3378508"/>
            <a:ext cx="975336" cy="86400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761081" y="2830224"/>
            <a:ext cx="0" cy="3349913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</a:ln>
          <a:effectLst/>
        </p:spPr>
      </p:cxnSp>
      <p:cxnSp>
        <p:nvCxnSpPr>
          <p:cNvPr id="41" name="직선 연결선 40"/>
          <p:cNvCxnSpPr/>
          <p:nvPr/>
        </p:nvCxnSpPr>
        <p:spPr>
          <a:xfrm>
            <a:off x="10148328" y="2830224"/>
            <a:ext cx="0" cy="3349913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</a:ln>
          <a:effectLst/>
        </p:spPr>
      </p:cxnSp>
      <p:cxnSp>
        <p:nvCxnSpPr>
          <p:cNvPr id="42" name="직선 연결선 41"/>
          <p:cNvCxnSpPr/>
          <p:nvPr/>
        </p:nvCxnSpPr>
        <p:spPr>
          <a:xfrm>
            <a:off x="1767776" y="2830224"/>
            <a:ext cx="0" cy="3349913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</a:ln>
          <a:effectLst/>
        </p:spPr>
      </p:cxnSp>
      <p:cxnSp>
        <p:nvCxnSpPr>
          <p:cNvPr id="43" name="직선 연결선 42"/>
          <p:cNvCxnSpPr/>
          <p:nvPr/>
        </p:nvCxnSpPr>
        <p:spPr>
          <a:xfrm>
            <a:off x="3291322" y="2830224"/>
            <a:ext cx="0" cy="3349913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</a:ln>
          <a:effectLst/>
        </p:spPr>
      </p:cxnSp>
      <p:cxnSp>
        <p:nvCxnSpPr>
          <p:cNvPr id="44" name="직선 연결선 43"/>
          <p:cNvCxnSpPr/>
          <p:nvPr/>
        </p:nvCxnSpPr>
        <p:spPr>
          <a:xfrm>
            <a:off x="6750000" y="2830224"/>
            <a:ext cx="0" cy="3349913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2141376" y="3346171"/>
            <a:ext cx="789385" cy="516041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algn="ctr" defTabSz="1038462" fontAlgn="auto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normalizeH="0" baseline="0">
                <a:ln>
                  <a:noFill/>
                </a:ln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sz="1500" b="0" dirty="0" err="1"/>
              <a:t>토공사</a:t>
            </a:r>
            <a:endParaRPr lang="en-US" altLang="ko-KR" sz="1500" b="0" dirty="0"/>
          </a:p>
          <a:p>
            <a:r>
              <a:rPr lang="en-US" altLang="ko-KR" sz="1500" b="0" dirty="0"/>
              <a:t>(0</a:t>
            </a:r>
            <a:r>
              <a:rPr lang="ko-KR" altLang="en-US" sz="1500" b="0" dirty="0"/>
              <a:t>개월</a:t>
            </a:r>
            <a:r>
              <a:rPr lang="en-US" altLang="ko-KR" sz="1500" b="0" dirty="0"/>
              <a:t>)</a:t>
            </a:r>
            <a:endParaRPr lang="ko-KR" altLang="en-US" sz="1500" b="0" dirty="0"/>
          </a:p>
        </p:txBody>
      </p:sp>
      <p:sp>
        <p:nvSpPr>
          <p:cNvPr id="46" name="직사각형 45"/>
          <p:cNvSpPr/>
          <p:nvPr/>
        </p:nvSpPr>
        <p:spPr>
          <a:xfrm>
            <a:off x="1853456" y="3887905"/>
            <a:ext cx="1379544" cy="84615"/>
          </a:xfrm>
          <a:prstGeom prst="rect">
            <a:avLst/>
          </a:prstGeom>
          <a:solidFill>
            <a:srgbClr val="F2750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42978" latinLnBrk="0"/>
            <a:r>
              <a:rPr lang="en-US" altLang="ko-KR" sz="12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                 </a:t>
            </a:r>
            <a:endParaRPr lang="ko-KR" altLang="en-US" sz="12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668558" y="3329184"/>
            <a:ext cx="185047" cy="185047"/>
          </a:xfrm>
          <a:prstGeom prst="ellipse">
            <a:avLst/>
          </a:prstGeom>
          <a:solidFill>
            <a:schemeClr val="bg1"/>
          </a:solidFill>
          <a:ln w="3492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675253" y="3329184"/>
            <a:ext cx="185047" cy="185047"/>
          </a:xfrm>
          <a:prstGeom prst="ellipse">
            <a:avLst/>
          </a:prstGeom>
          <a:solidFill>
            <a:schemeClr val="bg1"/>
          </a:solidFill>
          <a:ln w="34925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1675253" y="3824484"/>
            <a:ext cx="185047" cy="18504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275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3195023" y="3824484"/>
            <a:ext cx="185047" cy="185047"/>
          </a:xfrm>
          <a:prstGeom prst="ellipse">
            <a:avLst/>
          </a:prstGeom>
          <a:solidFill>
            <a:schemeClr val="bg1"/>
          </a:solidFill>
          <a:ln w="34925">
            <a:solidFill>
              <a:srgbClr val="F2750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3195023" y="3854388"/>
            <a:ext cx="3659288" cy="1614783"/>
            <a:chOff x="3195023" y="3854388"/>
            <a:chExt cx="3659288" cy="1614783"/>
          </a:xfrm>
        </p:grpSpPr>
        <p:sp>
          <p:nvSpPr>
            <p:cNvPr id="23" name="TextBox 22"/>
            <p:cNvSpPr txBox="1"/>
            <p:nvPr/>
          </p:nvSpPr>
          <p:spPr>
            <a:xfrm>
              <a:off x="3350769" y="4622785"/>
              <a:ext cx="1902765" cy="84638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ctr">
                <a:defRPr sz="1200" spc="-50">
                  <a:latin typeface="-윤고딕330" panose="02030504000101010101" pitchFamily="18" charset="-127"/>
                  <a:ea typeface="-윤고딕330" panose="02030504000101010101" pitchFamily="18" charset="-127"/>
                </a:defRPr>
              </a:lvl1pPr>
            </a:lstStyle>
            <a:p>
              <a:pPr marL="108000" marR="0" lvl="0" indent="-108000" algn="l" defTabSz="1042978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최적 </a:t>
              </a:r>
              <a:r>
                <a:rPr kumimoji="0" lang="ko-KR" altLang="en-US" sz="1400" b="0" i="0" u="none" strike="noStrike" kern="0" cap="none" spc="-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양중장비</a:t>
              </a:r>
              <a:r>
                <a:rPr kumimoji="0" lang="ko-KR" altLang="en-US" sz="14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투입</a:t>
              </a:r>
              <a:endParaRPr kumimoji="0" lang="en-US" altLang="ko-KR" sz="14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108000" marR="0" lvl="0" indent="-108000" algn="l" defTabSz="1042978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PC</a:t>
              </a:r>
              <a:r>
                <a:rPr kumimoji="0" lang="ko-KR" altLang="en-US" sz="14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공사 최적 </a:t>
              </a:r>
              <a:r>
                <a:rPr kumimoji="0" lang="ko-KR" altLang="en-US" sz="1400" b="0" i="0" u="none" strike="noStrike" kern="0" cap="none" spc="-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조닝</a:t>
              </a:r>
              <a:endParaRPr kumimoji="0" lang="en-US" altLang="ko-KR" sz="14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108000" marR="0" lvl="0" indent="-108000" algn="l" defTabSz="1042978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kern="0" dirty="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매스콘크리트 고품질 확보</a:t>
              </a:r>
              <a:endParaRPr kumimoji="0" lang="ko-KR" altLang="en-US" sz="14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3365624" y="4395517"/>
              <a:ext cx="3312000" cy="86400"/>
            </a:xfrm>
            <a:prstGeom prst="rect">
              <a:avLst/>
            </a:prstGeom>
            <a:solidFill>
              <a:srgbClr val="F2750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2978" latinLnBrk="0"/>
              <a:endParaRPr lang="ko-KR" altLang="en-US" sz="12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567459" y="3854388"/>
              <a:ext cx="906404" cy="516041"/>
            </a:xfrm>
            <a:prstGeom prst="rect">
              <a:avLst/>
            </a:prstGeom>
            <a:noFill/>
          </p:spPr>
          <p:txBody>
            <a:bodyPr wrap="none" lIns="99569" tIns="49785" rIns="99569" bIns="49785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R="0" lvl="0" indent="0" algn="ctr" defTabSz="1038462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normalizeH="0" baseline="0">
                  <a:ln>
                    <a:noFill/>
                  </a:ln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r>
                <a:rPr lang="ko-KR" altLang="en-US" sz="1500" b="0" dirty="0"/>
                <a:t>골조공사</a:t>
              </a:r>
              <a:endParaRPr lang="en-US" altLang="ko-KR" sz="1500" b="0" dirty="0"/>
            </a:p>
            <a:p>
              <a:r>
                <a:rPr lang="en-US" altLang="ko-KR" sz="1500" b="0" dirty="0"/>
                <a:t>(00</a:t>
              </a:r>
              <a:r>
                <a:rPr lang="ko-KR" altLang="en-US" sz="1500" b="0" dirty="0"/>
                <a:t>개월</a:t>
              </a:r>
              <a:r>
                <a:rPr lang="en-US" altLang="ko-KR" sz="1500" b="0" dirty="0"/>
                <a:t>)</a:t>
              </a:r>
              <a:endParaRPr lang="ko-KR" altLang="en-US" sz="1500" b="0" dirty="0"/>
            </a:p>
          </p:txBody>
        </p:sp>
        <p:sp>
          <p:nvSpPr>
            <p:cNvPr id="51" name="타원 50"/>
            <p:cNvSpPr/>
            <p:nvPr/>
          </p:nvSpPr>
          <p:spPr>
            <a:xfrm>
              <a:off x="3195023" y="4348359"/>
              <a:ext cx="185047" cy="18504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275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6669264" y="4348359"/>
              <a:ext cx="185047" cy="18504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275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08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3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chemeClr val="bg1"/>
                </a:solidFill>
              </a:rPr>
              <a:t>주공정</a:t>
            </a:r>
            <a:r>
              <a:rPr lang="en-US" altLang="ko-KR" sz="2400" dirty="0">
                <a:solidFill>
                  <a:schemeClr val="bg1"/>
                </a:solidFill>
              </a:rPr>
              <a:t>(CP) </a:t>
            </a:r>
            <a:r>
              <a:rPr lang="ko-KR" altLang="en-US" sz="2400" dirty="0">
                <a:solidFill>
                  <a:schemeClr val="bg1"/>
                </a:solidFill>
              </a:rPr>
              <a:t>분석 및 </a:t>
            </a:r>
            <a:r>
              <a:rPr lang="ko-KR" altLang="en-US" sz="2400" dirty="0" err="1">
                <a:solidFill>
                  <a:schemeClr val="bg1"/>
                </a:solidFill>
              </a:rPr>
              <a:t>최적공기</a:t>
            </a:r>
            <a:r>
              <a:rPr lang="ko-KR" altLang="en-US" sz="2400" dirty="0">
                <a:solidFill>
                  <a:schemeClr val="bg1"/>
                </a:solidFill>
              </a:rPr>
              <a:t> 제안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성공적 사업수행을 위한 최적의 공사기간 </a:t>
            </a:r>
            <a:r>
              <a:rPr lang="en-US" altLang="ko-KR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29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개월 제안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638133" y="1738213"/>
            <a:ext cx="1127619" cy="469874"/>
          </a:xfrm>
          <a:prstGeom prst="rect">
            <a:avLst/>
          </a:prstGeom>
          <a:noFill/>
        </p:spPr>
        <p:txBody>
          <a:bodyPr wrap="none" lIns="99569" tIns="49785" rIns="99569" bIns="49785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algn="ctr" defTabSz="1038462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/>
              <a:t>사용승인 완료</a:t>
            </a:r>
            <a:endParaRPr lang="en-US" altLang="ko-KR" dirty="0"/>
          </a:p>
          <a:p>
            <a:r>
              <a:rPr lang="en-US" altLang="ko-KR" dirty="0"/>
              <a:t>(2023.01.31)</a:t>
            </a:r>
            <a:endParaRPr lang="ko-KR" altLang="en-US" dirty="0"/>
          </a:p>
        </p:txBody>
      </p:sp>
      <p:sp>
        <p:nvSpPr>
          <p:cNvPr id="57" name="이등변 삼각형 56"/>
          <p:cNvSpPr/>
          <p:nvPr/>
        </p:nvSpPr>
        <p:spPr bwMode="auto">
          <a:xfrm flipV="1">
            <a:off x="9139257" y="2198737"/>
            <a:ext cx="125372" cy="101833"/>
          </a:xfrm>
          <a:prstGeom prst="triangle">
            <a:avLst/>
          </a:prstGeom>
          <a:solidFill>
            <a:srgbClr val="E46C0A"/>
          </a:solidFill>
          <a:ln w="25400" cap="flat" cmpd="sng" algn="ctr">
            <a:noFill/>
            <a:prstDash val="solid"/>
          </a:ln>
          <a:effectLst/>
        </p:spPr>
        <p:txBody>
          <a:bodyPr lIns="99569" tIns="49785" rIns="99569" bIns="49785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0" cap="none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58" name="직선 연결선 57"/>
          <p:cNvCxnSpPr/>
          <p:nvPr/>
        </p:nvCxnSpPr>
        <p:spPr>
          <a:xfrm>
            <a:off x="9231737" y="2830224"/>
            <a:ext cx="0" cy="3349913"/>
          </a:xfrm>
          <a:prstGeom prst="line">
            <a:avLst/>
          </a:prstGeom>
          <a:noFill/>
          <a:ln w="190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ysDot"/>
          </a:ln>
          <a:effectLst/>
        </p:spPr>
      </p:cxnSp>
      <p:grpSp>
        <p:nvGrpSpPr>
          <p:cNvPr id="6" name="그룹 5"/>
          <p:cNvGrpSpPr/>
          <p:nvPr/>
        </p:nvGrpSpPr>
        <p:grpSpPr>
          <a:xfrm>
            <a:off x="6684553" y="4366428"/>
            <a:ext cx="2648829" cy="1312697"/>
            <a:chOff x="6684553" y="4366428"/>
            <a:chExt cx="2648829" cy="1312697"/>
          </a:xfrm>
        </p:grpSpPr>
        <p:sp>
          <p:nvSpPr>
            <p:cNvPr id="24" name="TextBox 23"/>
            <p:cNvSpPr txBox="1"/>
            <p:nvPr/>
          </p:nvSpPr>
          <p:spPr>
            <a:xfrm>
              <a:off x="6894016" y="5136412"/>
              <a:ext cx="1540486" cy="5427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ctr">
                <a:defRPr sz="1200" spc="-50">
                  <a:latin typeface="-윤고딕330" panose="02030504000101010101" pitchFamily="18" charset="-127"/>
                  <a:ea typeface="-윤고딕330" panose="02030504000101010101" pitchFamily="18" charset="-127"/>
                </a:defRPr>
              </a:lvl1pPr>
            </a:lstStyle>
            <a:p>
              <a:pPr marL="108000" marR="0" lvl="0" indent="-108000" algn="l" defTabSz="1042978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BIM 3D </a:t>
              </a:r>
              <a:r>
                <a:rPr kumimoji="0" lang="ko-KR" altLang="en-US" sz="14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디지털 </a:t>
              </a:r>
              <a:r>
                <a:rPr kumimoji="0" lang="ko-KR" altLang="en-US" sz="1400" b="0" i="0" u="none" strike="noStrike" kern="0" cap="none" spc="-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목업</a:t>
              </a:r>
              <a:endParaRPr kumimoji="0" lang="en-US" altLang="ko-KR" sz="14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108000" marR="0" lvl="0" indent="-108000" algn="l" defTabSz="1042978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kern="0" dirty="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화재안전특별관리</a:t>
              </a:r>
              <a:endParaRPr kumimoji="0" lang="en-US" altLang="ko-KR" sz="14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791216" y="4904914"/>
              <a:ext cx="2412000" cy="86400"/>
            </a:xfrm>
            <a:prstGeom prst="rect">
              <a:avLst/>
            </a:prstGeom>
            <a:solidFill>
              <a:srgbClr val="F2750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2978" latinLnBrk="0"/>
              <a:endParaRPr lang="ko-KR" altLang="en-US" sz="12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242008" y="4366428"/>
              <a:ext cx="1682257" cy="516554"/>
            </a:xfrm>
            <a:prstGeom prst="rect">
              <a:avLst/>
            </a:prstGeom>
            <a:noFill/>
          </p:spPr>
          <p:txBody>
            <a:bodyPr wrap="none" lIns="99569" tIns="49785" rIns="99569" bIns="49785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R="0" lvl="0" indent="0" algn="ctr" defTabSz="1038462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normalizeH="0" baseline="0">
                  <a:ln>
                    <a:noFill/>
                  </a:ln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r>
                <a:rPr lang="ko-KR" altLang="en-US" sz="1500" b="0" dirty="0" err="1"/>
                <a:t>마감공사</a:t>
              </a:r>
              <a:r>
                <a:rPr lang="en-US" altLang="ko-KR" sz="1500" b="0" dirty="0"/>
                <a:t>/</a:t>
              </a:r>
              <a:r>
                <a:rPr lang="ko-KR" altLang="en-US" sz="1500" b="0" dirty="0"/>
                <a:t>사용승인</a:t>
              </a:r>
              <a:endParaRPr lang="en-US" altLang="ko-KR" sz="1500" b="0" dirty="0"/>
            </a:p>
            <a:p>
              <a:r>
                <a:rPr lang="en-US" altLang="ko-KR" sz="1500" b="0" dirty="0"/>
                <a:t>(00</a:t>
              </a:r>
              <a:r>
                <a:rPr lang="ko-KR" altLang="en-US" sz="1500" b="0" dirty="0"/>
                <a:t>개월</a:t>
              </a:r>
              <a:r>
                <a:rPr lang="en-US" altLang="ko-KR" sz="1500" b="0" dirty="0"/>
                <a:t>)</a:t>
              </a:r>
              <a:endParaRPr lang="ko-KR" altLang="en-US" sz="1500" b="0" dirty="0"/>
            </a:p>
          </p:txBody>
        </p:sp>
        <p:sp>
          <p:nvSpPr>
            <p:cNvPr id="53" name="타원 52"/>
            <p:cNvSpPr/>
            <p:nvPr/>
          </p:nvSpPr>
          <p:spPr>
            <a:xfrm>
              <a:off x="6684553" y="4850930"/>
              <a:ext cx="185047" cy="18504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275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9148335" y="4850930"/>
              <a:ext cx="185047" cy="18504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275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978552" y="5248548"/>
            <a:ext cx="1515864" cy="1281991"/>
            <a:chOff x="8978552" y="5105613"/>
            <a:chExt cx="1515864" cy="1281991"/>
          </a:xfrm>
        </p:grpSpPr>
        <p:sp>
          <p:nvSpPr>
            <p:cNvPr id="59" name="직사각형 58"/>
            <p:cNvSpPr/>
            <p:nvPr/>
          </p:nvSpPr>
          <p:spPr>
            <a:xfrm>
              <a:off x="9264629" y="5669963"/>
              <a:ext cx="864000" cy="86400"/>
            </a:xfrm>
            <a:prstGeom prst="rect">
              <a:avLst/>
            </a:prstGeom>
            <a:solidFill>
              <a:srgbClr val="F2750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2978" latinLnBrk="0"/>
              <a:endParaRPr lang="ko-KR" altLang="en-US" sz="12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0" name="타원 59"/>
            <p:cNvSpPr/>
            <p:nvPr/>
          </p:nvSpPr>
          <p:spPr>
            <a:xfrm>
              <a:off x="9157966" y="5615979"/>
              <a:ext cx="185047" cy="18504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275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10058350" y="5615979"/>
              <a:ext cx="185047" cy="185047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275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8978552" y="5844891"/>
              <a:ext cx="1394613" cy="5427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ctr">
                <a:defRPr sz="1200" spc="-50">
                  <a:latin typeface="-윤고딕330" panose="02030504000101010101" pitchFamily="18" charset="-127"/>
                  <a:ea typeface="-윤고딕330" panose="02030504000101010101" pitchFamily="18" charset="-127"/>
                </a:defRPr>
              </a:lvl1pPr>
            </a:lstStyle>
            <a:p>
              <a:pPr marL="108000" marR="0" lvl="0" indent="-108000" algn="l" defTabSz="1042978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단계별 </a:t>
              </a:r>
              <a:r>
                <a:rPr kumimoji="0" lang="ko-KR" altLang="en-US" sz="1400" b="0" i="0" u="none" strike="noStrike" kern="0" cap="none" spc="-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종합시운전</a:t>
              </a:r>
              <a:endParaRPr kumimoji="0" lang="en-US" altLang="ko-KR" sz="14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108000" marR="0" lvl="0" indent="-108000" algn="l" defTabSz="1042978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400" kern="0" dirty="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체계적 인수인계</a:t>
              </a:r>
              <a:endParaRPr kumimoji="0" lang="en-US" altLang="ko-KR" sz="1400" b="0" i="0" u="none" strike="noStrike" kern="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985283" y="5105613"/>
              <a:ext cx="1509133" cy="516041"/>
            </a:xfrm>
            <a:prstGeom prst="rect">
              <a:avLst/>
            </a:prstGeom>
            <a:noFill/>
          </p:spPr>
          <p:txBody>
            <a:bodyPr wrap="none" lIns="99569" tIns="49785" rIns="99569" bIns="49785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R="0" lvl="0" indent="0" algn="ctr" defTabSz="1038462" fontAlgn="auto" latinLnBrk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600" b="1" i="0" u="none" strike="noStrike" kern="0" cap="none" normalizeH="0" baseline="0">
                  <a:ln>
                    <a:noFill/>
                  </a:ln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r>
                <a:rPr lang="ko-KR" altLang="en-US" sz="1500" b="0"/>
                <a:t>시운전</a:t>
              </a:r>
              <a:r>
                <a:rPr lang="en-US" altLang="ko-KR" sz="1500" b="0" dirty="0"/>
                <a:t>/</a:t>
              </a:r>
              <a:r>
                <a:rPr lang="ko-KR" altLang="en-US" sz="1500" b="0" dirty="0" err="1"/>
                <a:t>온도강하</a:t>
              </a:r>
              <a:endParaRPr lang="en-US" altLang="ko-KR" sz="1500" b="0" dirty="0"/>
            </a:p>
            <a:p>
              <a:r>
                <a:rPr lang="en-US" altLang="ko-KR" sz="1500" b="0" dirty="0"/>
                <a:t>(2</a:t>
              </a:r>
              <a:r>
                <a:rPr lang="ko-KR" altLang="en-US" sz="1500" b="0" dirty="0"/>
                <a:t>개월</a:t>
              </a:r>
              <a:r>
                <a:rPr lang="en-US" altLang="ko-KR" sz="1500" b="0" dirty="0"/>
                <a:t>)</a:t>
              </a:r>
              <a:endParaRPr lang="ko-KR" altLang="en-US" sz="1500" b="0" dirty="0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800119" y="3636731"/>
            <a:ext cx="886461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latin typeface="-윤고딕330" panose="02030504000101010101" pitchFamily="18" charset="-127"/>
                <a:ea typeface="-윤고딕330" panose="02030504000101010101" pitchFamily="18" charset="-127"/>
              </a:defRPr>
            </a:lvl1pPr>
          </a:lstStyle>
          <a:p>
            <a:pPr marL="108000" marR="0" lvl="0" indent="-108000" algn="l" defTabSz="1042978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-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석면처리</a:t>
            </a:r>
            <a:endParaRPr kumimoji="0" lang="en-US" altLang="ko-KR" sz="14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108000" marR="0" lvl="0" indent="-108000" algn="l" defTabSz="1042978" eaLnBrk="1" fontAlgn="auto" latinLnBrk="0" hangingPunct="1"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-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친환경공법</a:t>
            </a:r>
            <a:endParaRPr kumimoji="0" lang="ko-KR" altLang="en-US" sz="1400" b="0" i="0" u="none" strike="noStrike" kern="0" cap="none" spc="-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2566595" y="3573944"/>
            <a:ext cx="158697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800" spc="-50" dirty="0" err="1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요약공정표</a:t>
            </a:r>
            <a:endParaRPr lang="ko-KR" altLang="en-US" sz="1800" spc="-5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503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723637" y="1169044"/>
          <a:ext cx="9491284" cy="4384143"/>
        </p:xfrm>
        <a:graphic>
          <a:graphicData uri="http://schemas.openxmlformats.org/drawingml/2006/table">
            <a:tbl>
              <a:tblPr firstRow="1" bandRow="1"/>
              <a:tblGrid>
                <a:gridCol w="389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387">
                  <a:extLst>
                    <a:ext uri="{9D8B030D-6E8A-4147-A177-3AD203B41FA5}">
                      <a16:colId xmlns:a16="http://schemas.microsoft.com/office/drawing/2014/main" val="650244669"/>
                    </a:ext>
                  </a:extLst>
                </a:gridCol>
                <a:gridCol w="293530">
                  <a:extLst>
                    <a:ext uri="{9D8B030D-6E8A-4147-A177-3AD203B41FA5}">
                      <a16:colId xmlns:a16="http://schemas.microsoft.com/office/drawing/2014/main" val="1048199064"/>
                    </a:ext>
                  </a:extLst>
                </a:gridCol>
                <a:gridCol w="284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1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71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716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80537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89199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1855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89199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80537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77167">
                  <a:extLst>
                    <a:ext uri="{9D8B030D-6E8A-4147-A177-3AD203B41FA5}">
                      <a16:colId xmlns:a16="http://schemas.microsoft.com/office/drawing/2014/main" val="2202351345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77167">
                  <a:extLst>
                    <a:ext uri="{9D8B030D-6E8A-4147-A177-3AD203B41FA5}">
                      <a16:colId xmlns:a16="http://schemas.microsoft.com/office/drawing/2014/main" val="2568181891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77167">
                  <a:extLst>
                    <a:ext uri="{9D8B030D-6E8A-4147-A177-3AD203B41FA5}">
                      <a16:colId xmlns:a16="http://schemas.microsoft.com/office/drawing/2014/main" val="3331075019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7168">
                  <a:extLst>
                    <a:ext uri="{9D8B030D-6E8A-4147-A177-3AD203B41FA5}">
                      <a16:colId xmlns:a16="http://schemas.microsoft.com/office/drawing/2014/main" val="1680203873"/>
                    </a:ext>
                  </a:extLst>
                </a:gridCol>
                <a:gridCol w="277167">
                  <a:extLst>
                    <a:ext uri="{9D8B030D-6E8A-4147-A177-3AD203B41FA5}">
                      <a16:colId xmlns:a16="http://schemas.microsoft.com/office/drawing/2014/main" val="300536188"/>
                    </a:ext>
                  </a:extLst>
                </a:gridCol>
                <a:gridCol w="284868">
                  <a:extLst>
                    <a:ext uri="{9D8B030D-6E8A-4147-A177-3AD203B41FA5}">
                      <a16:colId xmlns:a16="http://schemas.microsoft.com/office/drawing/2014/main" val="3960332118"/>
                    </a:ext>
                  </a:extLst>
                </a:gridCol>
                <a:gridCol w="293530">
                  <a:extLst>
                    <a:ext uri="{9D8B030D-6E8A-4147-A177-3AD203B41FA5}">
                      <a16:colId xmlns:a16="http://schemas.microsoft.com/office/drawing/2014/main" val="3597481951"/>
                    </a:ext>
                  </a:extLst>
                </a:gridCol>
              </a:tblGrid>
              <a:tr h="210168">
                <a:tc rowSpan="2" gridSpan="2"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  <a:cs typeface="+mn-cs"/>
                        </a:rPr>
                        <a:t>구  분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/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  <a:cs typeface="+mn-cs"/>
                        </a:rPr>
                        <a:t>2020</a:t>
                      </a:r>
                      <a:endParaRPr lang="ko-KR" altLang="en-US" sz="1000" b="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  <a:cs typeface="+mn-cs"/>
                        </a:rPr>
                        <a:t>2021</a:t>
                      </a:r>
                      <a:endParaRPr lang="ko-KR" altLang="en-US" sz="1000" b="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/>
                      <a:endParaRPr lang="ko-KR" altLang="en-US" sz="1200" b="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12">
                  <a:txBody>
                    <a:bodyPr/>
                    <a:lstStyle/>
                    <a:p>
                      <a:pPr algn="ctr"/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  <a:cs typeface="+mn-cs"/>
                        </a:rPr>
                        <a:t>2022</a:t>
                      </a:r>
                      <a:endParaRPr lang="ko-KR" altLang="en-US" sz="1000" b="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/>
                      <a:endParaRPr lang="ko-KR" altLang="en-US" sz="1200" b="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900" dirty="0"/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kern="12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  <a:cs typeface="+mn-cs"/>
                        </a:rPr>
                        <a:t>2023</a:t>
                      </a:r>
                      <a:endParaRPr lang="ko-KR" altLang="en-US" sz="1000" b="0" kern="12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chemeClr val="bg1"/>
                        </a:solidFill>
                        <a:latin typeface="Rix모던고딕 EB" panose="02020603020101020101" pitchFamily="18" charset="-127"/>
                        <a:ea typeface="Rix모던고딕 E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399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Rix모던고딕 EB" panose="02020603020101020101" pitchFamily="18" charset="-127"/>
                        <a:ea typeface="Rix모던고딕 EB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marR="0" lvl="0" indent="0" algn="ctr" defTabSz="10429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10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marR="0" lvl="0" indent="0" algn="ctr" defTabSz="10429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11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8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9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10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11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5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6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7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8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9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10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11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12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1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2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3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4</a:t>
                      </a:r>
                      <a:r>
                        <a:rPr lang="ko-KR" altLang="en-US" sz="70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Rix모던고딕 EB" panose="02020603020101020101" pitchFamily="18" charset="-127"/>
                          <a:ea typeface="Rix모던고딕 EB" panose="02020603020101020101" pitchFamily="18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5278586"/>
                  </a:ext>
                </a:extLst>
              </a:tr>
              <a:tr h="538328">
                <a:tc gridSpan="2"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normalizeH="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Milestone</a:t>
                      </a:r>
                      <a:endParaRPr kumimoji="0" lang="ko-KR" altLang="en-US" sz="1100" b="0" i="0" u="none" strike="noStrike" kern="0" cap="none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604">
                <a:tc gridSpan="2"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0" cap="none" normalizeH="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철거공사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57526"/>
                  </a:ext>
                </a:extLst>
              </a:tr>
              <a:tr h="280604">
                <a:tc rowSpan="2" gridSpan="2"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0" cap="none" normalizeH="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공통가설</a:t>
                      </a:r>
                      <a:r>
                        <a:rPr kumimoji="0" lang="ko-KR" altLang="en-US" sz="1100" b="0" i="0" u="none" strike="noStrike" kern="0" cap="none" normalizeH="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 및</a:t>
                      </a:r>
                      <a:endParaRPr kumimoji="0" lang="en-US" altLang="ko-KR" sz="1100" b="0" i="0" u="none" strike="noStrike" kern="0" cap="none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0" cap="none" normalizeH="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토공사</a:t>
                      </a:r>
                      <a:endParaRPr kumimoji="0" lang="ko-KR" altLang="en-US" sz="1100" b="0" i="0" u="none" strike="noStrike" kern="0" cap="none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604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604">
                <a:tc rowSpan="5"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0" cap="none" normalizeH="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골조</a:t>
                      </a:r>
                      <a:endParaRPr kumimoji="0" lang="en-US" altLang="ko-KR" sz="1100" b="0" i="0" u="none" strike="noStrike" kern="0" cap="none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0" cap="none" normalizeH="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공사</a:t>
                      </a: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3"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normalizeH="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RC</a:t>
                      </a:r>
                    </a:p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0" cap="none" normalizeH="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공사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6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0" cap="none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6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0" cap="none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6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kern="0" cap="none" normalizeH="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PC</a:t>
                      </a:r>
                    </a:p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0" cap="none" normalizeH="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공사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60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100" b="0" i="0" u="none" strike="noStrike" kern="0" cap="none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0604">
                <a:tc rowSpan="4" gridSpan="2"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marR="0" lvl="0" indent="0" algn="ctr" defTabSz="10384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0" cap="none" normalizeH="0" baseline="0" dirty="0" err="1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마감공사</a:t>
                      </a:r>
                      <a:endParaRPr kumimoji="0" lang="ko-KR" altLang="en-US" sz="1100" b="0" i="0" u="none" strike="noStrike" kern="0" cap="none" normalizeH="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4" h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0604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0604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0604">
                <a:tc gridSpan="2"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-윤고딕320" panose="02030504000101010101" pitchFamily="18" charset="-127"/>
                        <a:ea typeface="-윤고딕320" panose="0203050400010101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5409599" y="1595810"/>
            <a:ext cx="890168" cy="3881115"/>
          </a:xfrm>
          <a:prstGeom prst="rect">
            <a:avLst/>
          </a:prstGeom>
          <a:solidFill>
            <a:srgbClr val="2384C6">
              <a:alpha val="1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45117" y="1643158"/>
            <a:ext cx="826664" cy="3833767"/>
          </a:xfrm>
          <a:prstGeom prst="rect">
            <a:avLst/>
          </a:prstGeom>
          <a:solidFill>
            <a:srgbClr val="E46C0A">
              <a:alpha val="1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2082270" y="1595810"/>
            <a:ext cx="822664" cy="3881115"/>
          </a:xfrm>
          <a:prstGeom prst="rect">
            <a:avLst/>
          </a:prstGeom>
          <a:solidFill>
            <a:srgbClr val="2384C6">
              <a:alpha val="1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8800429" y="1595810"/>
            <a:ext cx="822664" cy="3881115"/>
          </a:xfrm>
          <a:prstGeom prst="rect">
            <a:avLst/>
          </a:prstGeom>
          <a:solidFill>
            <a:srgbClr val="2384C6">
              <a:alpha val="1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7141627" y="1643158"/>
            <a:ext cx="826664" cy="3833767"/>
          </a:xfrm>
          <a:prstGeom prst="rect">
            <a:avLst/>
          </a:prstGeom>
          <a:solidFill>
            <a:srgbClr val="E46C0A">
              <a:alpha val="1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09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chemeClr val="bg1"/>
                </a:solidFill>
              </a:rPr>
              <a:t>마스터스케쥴</a:t>
            </a:r>
            <a:r>
              <a:rPr lang="ko-KR" altLang="en-US" sz="2400" dirty="0">
                <a:solidFill>
                  <a:schemeClr val="bg1"/>
                </a:solidFill>
              </a:rPr>
              <a:t> 및 공정 시뮬레이션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798704" y="1884619"/>
            <a:ext cx="828000" cy="180804"/>
          </a:xfrm>
          <a:prstGeom prst="rect">
            <a:avLst/>
          </a:prstGeom>
          <a:pattFill prst="dkUpDiag">
            <a:fgClr>
              <a:srgbClr val="568BCD">
                <a:lumMod val="75000"/>
              </a:srgbClr>
            </a:fgClr>
            <a:bgClr>
              <a:srgbClr val="015699">
                <a:lumMod val="7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가설 및 철거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626705" y="1884736"/>
            <a:ext cx="1116048" cy="180686"/>
          </a:xfrm>
          <a:prstGeom prst="rect">
            <a:avLst/>
          </a:prstGeom>
          <a:pattFill prst="dkUpDiag">
            <a:fgClr>
              <a:sysClr val="window" lastClr="FFFFFF">
                <a:lumMod val="75000"/>
              </a:sysClr>
            </a:fgClr>
            <a:bgClr>
              <a:sysClr val="window" lastClr="FFFFFF">
                <a:lumMod val="65000"/>
              </a:sysClr>
            </a:bgClr>
          </a:patt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토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공사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7400954" y="1884736"/>
            <a:ext cx="1944000" cy="180686"/>
          </a:xfrm>
          <a:prstGeom prst="rect">
            <a:avLst/>
          </a:prstGeom>
          <a:pattFill prst="dkUpDiag">
            <a:fgClr>
              <a:sysClr val="window" lastClr="FFFFFF">
                <a:lumMod val="75000"/>
              </a:sysClr>
            </a:fgClr>
            <a:bgClr>
              <a:sysClr val="window" lastClr="FFFFFF">
                <a:lumMod val="65000"/>
              </a:sysClr>
            </a:bgClr>
          </a:patt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algn="ctr" defTabSz="1042978" latinLnBrk="0"/>
            <a:r>
              <a:rPr lang="ko-KR" altLang="en-US" sz="1000" kern="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마감공사</a:t>
            </a:r>
            <a:endParaRPr lang="ko-KR" altLang="en-US" sz="1000" kern="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359331" y="1884736"/>
            <a:ext cx="539291" cy="180686"/>
          </a:xfrm>
          <a:prstGeom prst="rect">
            <a:avLst/>
          </a:prstGeom>
          <a:pattFill prst="dkUpDiag">
            <a:fgClr>
              <a:srgbClr val="568BCD">
                <a:lumMod val="75000"/>
              </a:srgbClr>
            </a:fgClr>
            <a:bgClr>
              <a:srgbClr val="015699">
                <a:lumMod val="7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algn="ctr" defTabSz="1042978" latinLnBrk="0"/>
            <a:r>
              <a:rPr lang="ko-KR" altLang="en-US" sz="1000" kern="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시운전</a:t>
            </a:r>
          </a:p>
        </p:txBody>
      </p:sp>
      <p:sp>
        <p:nvSpPr>
          <p:cNvPr id="23" name="이등변 삼각형 22"/>
          <p:cNvSpPr/>
          <p:nvPr/>
        </p:nvSpPr>
        <p:spPr>
          <a:xfrm rot="10800000">
            <a:off x="2573586" y="1788412"/>
            <a:ext cx="126334" cy="100800"/>
          </a:xfrm>
          <a:prstGeom prst="triangle">
            <a:avLst/>
          </a:prstGeom>
          <a:solidFill>
            <a:srgbClr val="E46C0A"/>
          </a:solidFill>
          <a:ln w="25400" cap="flat" cmpd="sng" algn="ctr">
            <a:noFill/>
            <a:prstDash val="solid"/>
          </a:ln>
          <a:effectLst/>
        </p:spPr>
        <p:txBody>
          <a:bodyPr lIns="99569" tIns="49785" rIns="99569" bIns="49785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endParaRPr lang="ko-KR" altLang="en-US" sz="2100" kern="0" dirty="0">
              <a:solidFill>
                <a:srgbClr val="FF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4" name="이등변 삼각형 23"/>
          <p:cNvSpPr/>
          <p:nvPr/>
        </p:nvSpPr>
        <p:spPr>
          <a:xfrm rot="10800000">
            <a:off x="7331864" y="1788412"/>
            <a:ext cx="126334" cy="100800"/>
          </a:xfrm>
          <a:prstGeom prst="triangle">
            <a:avLst/>
          </a:prstGeom>
          <a:solidFill>
            <a:srgbClr val="E46C0A"/>
          </a:solidFill>
          <a:ln w="25400" cap="flat" cmpd="sng" algn="ctr">
            <a:noFill/>
            <a:prstDash val="solid"/>
          </a:ln>
          <a:effectLst/>
        </p:spPr>
        <p:txBody>
          <a:bodyPr lIns="99569" tIns="49785" rIns="99569" bIns="49785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endParaRPr lang="ko-KR" altLang="en-US" sz="2100" kern="0" dirty="0">
              <a:solidFill>
                <a:srgbClr val="FF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5" name="이등변 삼각형 24"/>
          <p:cNvSpPr/>
          <p:nvPr/>
        </p:nvSpPr>
        <p:spPr>
          <a:xfrm rot="10800000">
            <a:off x="9295253" y="1788413"/>
            <a:ext cx="126334" cy="100800"/>
          </a:xfrm>
          <a:prstGeom prst="triangle">
            <a:avLst/>
          </a:prstGeom>
          <a:solidFill>
            <a:srgbClr val="E46C0A"/>
          </a:solidFill>
          <a:ln w="25400" cap="flat" cmpd="sng" algn="ctr">
            <a:noFill/>
            <a:prstDash val="solid"/>
          </a:ln>
          <a:effectLst/>
        </p:spPr>
        <p:txBody>
          <a:bodyPr lIns="99569" tIns="49785" rIns="99569" bIns="49785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endParaRPr lang="ko-KR" altLang="en-US" sz="2100" kern="0" dirty="0">
              <a:solidFill>
                <a:srgbClr val="FF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9906242" y="1801931"/>
            <a:ext cx="1" cy="3674993"/>
          </a:xfrm>
          <a:prstGeom prst="line">
            <a:avLst/>
          </a:prstGeom>
          <a:noFill/>
          <a:ln w="19050" cap="flat" cmpd="sng" algn="ctr">
            <a:solidFill>
              <a:srgbClr val="E46C0A"/>
            </a:solidFill>
            <a:prstDash val="sysDot"/>
          </a:ln>
          <a:effectLst/>
        </p:spPr>
      </p:cxnSp>
      <p:sp>
        <p:nvSpPr>
          <p:cNvPr id="27" name="이등변 삼각형 26"/>
          <p:cNvSpPr/>
          <p:nvPr/>
        </p:nvSpPr>
        <p:spPr>
          <a:xfrm rot="10800000">
            <a:off x="9853244" y="1788413"/>
            <a:ext cx="126334" cy="100800"/>
          </a:xfrm>
          <a:prstGeom prst="triangle">
            <a:avLst/>
          </a:prstGeom>
          <a:solidFill>
            <a:srgbClr val="E46C0A"/>
          </a:solidFill>
          <a:ln w="25400" cap="flat" cmpd="sng" algn="ctr">
            <a:noFill/>
            <a:prstDash val="solid"/>
          </a:ln>
          <a:effectLst/>
        </p:spPr>
        <p:txBody>
          <a:bodyPr lIns="99569" tIns="49785" rIns="99569" bIns="49785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endParaRPr lang="ko-KR" altLang="en-US" sz="2100" kern="0" dirty="0">
              <a:solidFill>
                <a:srgbClr val="FF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794159" y="1801931"/>
            <a:ext cx="1" cy="3674993"/>
          </a:xfrm>
          <a:prstGeom prst="line">
            <a:avLst/>
          </a:prstGeom>
          <a:noFill/>
          <a:ln w="19050" cap="flat" cmpd="sng" algn="ctr">
            <a:solidFill>
              <a:srgbClr val="E46C0A"/>
            </a:solidFill>
            <a:prstDash val="sysDot"/>
          </a:ln>
          <a:effectLst/>
        </p:spPr>
      </p:cxnSp>
      <p:sp>
        <p:nvSpPr>
          <p:cNvPr id="29" name="이등변 삼각형 28"/>
          <p:cNvSpPr/>
          <p:nvPr/>
        </p:nvSpPr>
        <p:spPr>
          <a:xfrm rot="10800000">
            <a:off x="1730993" y="1788412"/>
            <a:ext cx="126334" cy="100800"/>
          </a:xfrm>
          <a:prstGeom prst="triangle">
            <a:avLst/>
          </a:prstGeom>
          <a:solidFill>
            <a:srgbClr val="E46C0A"/>
          </a:solidFill>
          <a:ln w="25400" cap="flat" cmpd="sng" algn="ctr">
            <a:noFill/>
            <a:prstDash val="solid"/>
          </a:ln>
          <a:effectLst/>
        </p:spPr>
        <p:txBody>
          <a:bodyPr lIns="99569" tIns="49785" rIns="99569" bIns="49785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endParaRPr lang="ko-KR" altLang="en-US" sz="2100" kern="0" dirty="0">
              <a:solidFill>
                <a:srgbClr val="FF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30193" y="2174442"/>
            <a:ext cx="253275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철거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804209" y="2440651"/>
            <a:ext cx="506549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공통가설</a:t>
            </a:r>
            <a:endParaRPr kumimoji="0" lang="ko-KR" altLang="en-US" sz="1100" b="0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62915" y="2729909"/>
            <a:ext cx="379911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터파기</a:t>
            </a:r>
            <a:endParaRPr kumimoji="0" lang="ko-KR" altLang="en-US" sz="1100" b="0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748425" y="2971417"/>
            <a:ext cx="253274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기초</a:t>
            </a:r>
            <a:endParaRPr kumimoji="0" lang="ko-KR" altLang="en-US" sz="1100" b="0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41871" y="3273176"/>
            <a:ext cx="670055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지하층 골조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956126" y="3544260"/>
            <a:ext cx="681277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램프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&amp;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코어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501437" y="4135318"/>
            <a:ext cx="670055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초평탄</a:t>
            </a: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바닥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820924" y="3841604"/>
            <a:ext cx="421590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PC</a:t>
            </a: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공사</a:t>
            </a:r>
            <a:endParaRPr kumimoji="0" lang="en-US" altLang="ko-KR" sz="1100" b="0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033344" y="4857060"/>
            <a:ext cx="506550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지붕판넬</a:t>
            </a:r>
            <a:endParaRPr kumimoji="0" lang="ko-KR" altLang="en-US" sz="1100" b="0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1516250" y="4456046"/>
            <a:ext cx="633187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액상하드너</a:t>
            </a:r>
            <a:endParaRPr kumimoji="0" lang="ko-KR" altLang="en-US" sz="1100" b="0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1871706" y="5350672"/>
            <a:ext cx="506550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잔손보기</a:t>
            </a:r>
            <a:endParaRPr kumimoji="0" lang="ko-KR" altLang="en-US" sz="1100" b="0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466432" y="5210183"/>
            <a:ext cx="379912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시운전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725672" y="4456046"/>
            <a:ext cx="796693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외벽 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판넬공사</a:t>
            </a:r>
            <a:endParaRPr kumimoji="0" lang="ko-KR" altLang="en-US" sz="1100" b="0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7291962" y="4736111"/>
            <a:ext cx="796693" cy="169277"/>
          </a:xfrm>
          <a:prstGeom prst="rect">
            <a:avLst/>
          </a:prstGeom>
          <a:effectLst/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내부 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마감공사</a:t>
            </a:r>
            <a:endParaRPr kumimoji="0" lang="ko-KR" altLang="en-US" sz="1100" b="0" i="0" u="none" strike="noStrike" kern="0" cap="none" spc="0" normalizeH="0" baseline="0" noProof="0" dirty="0">
              <a:ln>
                <a:solidFill>
                  <a:srgbClr val="C00000">
                    <a:alpha val="0"/>
                  </a:srgbClr>
                </a:solidFill>
              </a:ln>
              <a:solidFill>
                <a:prstClr val="black"/>
              </a:solidFill>
              <a:effectLst>
                <a:glow rad="63500">
                  <a:prstClr val="white">
                    <a:alpha val="40000"/>
                  </a:prst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243533" y="5230052"/>
            <a:ext cx="500137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r>
              <a:rPr lang="en-US" altLang="ko-KR" sz="1200" kern="0" dirty="0">
                <a:solidFill>
                  <a:srgbClr val="1F497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[</a:t>
            </a:r>
            <a:r>
              <a:rPr lang="ko-KR" altLang="en-US" sz="1200" kern="0" dirty="0">
                <a:solidFill>
                  <a:srgbClr val="1F497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동절기</a:t>
            </a:r>
            <a:r>
              <a:rPr lang="en-US" altLang="ko-KR" sz="1200" kern="0" dirty="0">
                <a:solidFill>
                  <a:srgbClr val="1F497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]</a:t>
            </a:r>
            <a:endParaRPr lang="ko-KR" altLang="en-US" sz="1200" kern="0" dirty="0">
              <a:solidFill>
                <a:srgbClr val="1F497D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854992" y="5260780"/>
            <a:ext cx="609286" cy="13341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038462" latinLnBrk="0"/>
            <a:r>
              <a:rPr lang="en-US" altLang="ko-KR" sz="1200" kern="0" dirty="0">
                <a:ln>
                  <a:solidFill>
                    <a:srgbClr val="015699">
                      <a:alpha val="0"/>
                    </a:srgbClr>
                  </a:solidFill>
                </a:ln>
                <a:solidFill>
                  <a:srgbClr val="E46C0A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[</a:t>
            </a:r>
            <a:r>
              <a:rPr lang="ko-KR" altLang="en-US" sz="1200" kern="0" dirty="0">
                <a:ln>
                  <a:solidFill>
                    <a:srgbClr val="015699">
                      <a:alpha val="0"/>
                    </a:srgbClr>
                  </a:solidFill>
                </a:ln>
                <a:solidFill>
                  <a:srgbClr val="E46C0A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  기</a:t>
            </a:r>
            <a:r>
              <a:rPr lang="en-US" altLang="ko-KR" sz="1200" kern="0" dirty="0">
                <a:ln>
                  <a:solidFill>
                    <a:srgbClr val="015699">
                      <a:alpha val="0"/>
                    </a:srgbClr>
                  </a:solidFill>
                </a:ln>
                <a:solidFill>
                  <a:srgbClr val="E46C0A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]</a:t>
            </a:r>
            <a:endParaRPr lang="ko-KR" altLang="en-US" sz="1200" kern="0" dirty="0">
              <a:ln>
                <a:solidFill>
                  <a:srgbClr val="015699">
                    <a:alpha val="0"/>
                  </a:srgbClr>
                </a:solidFill>
              </a:ln>
              <a:solidFill>
                <a:srgbClr val="E46C0A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2406619" y="1623623"/>
            <a:ext cx="495328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철거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완료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031951" y="1623623"/>
            <a:ext cx="726161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defTabSz="1042978"/>
            <a:r>
              <a:rPr lang="ko-KR" altLang="en-US" sz="1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골조공사 완료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926920" y="1623623"/>
            <a:ext cx="726161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defTabSz="1042978"/>
            <a:r>
              <a:rPr lang="ko-KR" altLang="en-US" sz="1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사용승인 완료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9800995" y="1623623"/>
            <a:ext cx="230832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defTabSz="1042978"/>
            <a:r>
              <a:rPr lang="ko-KR" altLang="en-US" sz="1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준공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678743" y="1623623"/>
            <a:ext cx="230832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defTabSz="1042978"/>
            <a:r>
              <a:rPr lang="ko-KR" altLang="en-US" sz="10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착공</a:t>
            </a:r>
          </a:p>
        </p:txBody>
      </p:sp>
      <p:cxnSp>
        <p:nvCxnSpPr>
          <p:cNvPr id="53" name="직선 연결선 52"/>
          <p:cNvCxnSpPr>
            <a:endCxn id="54" idx="6"/>
          </p:cNvCxnSpPr>
          <p:nvPr/>
        </p:nvCxnSpPr>
        <p:spPr>
          <a:xfrm>
            <a:off x="1804209" y="2361680"/>
            <a:ext cx="788055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</a:ln>
          <a:effectLst/>
        </p:spPr>
      </p:cxnSp>
      <p:sp>
        <p:nvSpPr>
          <p:cNvPr id="54" name="타원 53"/>
          <p:cNvSpPr/>
          <p:nvPr/>
        </p:nvSpPr>
        <p:spPr>
          <a:xfrm flipH="1">
            <a:off x="2592264" y="2313080"/>
            <a:ext cx="97200" cy="9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 flipH="1">
            <a:off x="1746127" y="2313080"/>
            <a:ext cx="97200" cy="9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56" name="직선 연결선 55"/>
          <p:cNvCxnSpPr>
            <a:stCxn id="58" idx="2"/>
            <a:endCxn id="57" idx="6"/>
          </p:cNvCxnSpPr>
          <p:nvPr/>
        </p:nvCxnSpPr>
        <p:spPr>
          <a:xfrm>
            <a:off x="1840487" y="2649826"/>
            <a:ext cx="103333" cy="0"/>
          </a:xfrm>
          <a:prstGeom prst="line">
            <a:avLst/>
          </a:prstGeom>
          <a:noFill/>
          <a:ln w="25400" cap="flat" cmpd="sng" algn="ctr">
            <a:solidFill>
              <a:srgbClr val="2384C6"/>
            </a:solidFill>
            <a:prstDash val="solid"/>
            <a:headEnd type="none" w="sm" len="sm"/>
          </a:ln>
          <a:effectLst/>
        </p:spPr>
      </p:cxnSp>
      <p:sp>
        <p:nvSpPr>
          <p:cNvPr id="57" name="타원 56"/>
          <p:cNvSpPr/>
          <p:nvPr/>
        </p:nvSpPr>
        <p:spPr>
          <a:xfrm flipH="1">
            <a:off x="1943820" y="2601226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타원 57"/>
          <p:cNvSpPr/>
          <p:nvPr/>
        </p:nvSpPr>
        <p:spPr>
          <a:xfrm flipH="1">
            <a:off x="1743287" y="2601226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59" name="직선 연결선 58"/>
          <p:cNvCxnSpPr>
            <a:stCxn id="61" idx="6"/>
          </p:cNvCxnSpPr>
          <p:nvPr/>
        </p:nvCxnSpPr>
        <p:spPr>
          <a:xfrm>
            <a:off x="2600980" y="2916929"/>
            <a:ext cx="1147445" cy="0"/>
          </a:xfrm>
          <a:prstGeom prst="line">
            <a:avLst/>
          </a:prstGeom>
          <a:noFill/>
          <a:ln w="25400" cap="flat" cmpd="sng" algn="ctr">
            <a:solidFill>
              <a:srgbClr val="2384C6"/>
            </a:solidFill>
            <a:prstDash val="solid"/>
            <a:headEnd type="none" w="sm" len="sm"/>
          </a:ln>
          <a:effectLst/>
        </p:spPr>
      </p:cxnSp>
      <p:sp>
        <p:nvSpPr>
          <p:cNvPr id="60" name="타원 59"/>
          <p:cNvSpPr/>
          <p:nvPr/>
        </p:nvSpPr>
        <p:spPr>
          <a:xfrm flipH="1">
            <a:off x="3695030" y="2868329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1" name="타원 60"/>
          <p:cNvSpPr/>
          <p:nvPr/>
        </p:nvSpPr>
        <p:spPr>
          <a:xfrm flipH="1">
            <a:off x="2600980" y="2868329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62" name="직선 연결선 61"/>
          <p:cNvCxnSpPr>
            <a:stCxn id="64" idx="2"/>
          </p:cNvCxnSpPr>
          <p:nvPr/>
        </p:nvCxnSpPr>
        <p:spPr>
          <a:xfrm>
            <a:off x="3789284" y="3175444"/>
            <a:ext cx="247173" cy="0"/>
          </a:xfrm>
          <a:prstGeom prst="line">
            <a:avLst/>
          </a:prstGeom>
          <a:noFill/>
          <a:ln w="25400" cap="flat" cmpd="sng" algn="ctr">
            <a:solidFill>
              <a:srgbClr val="2384C6"/>
            </a:solidFill>
            <a:prstDash val="solid"/>
            <a:headEnd type="none" w="sm" len="sm"/>
          </a:ln>
          <a:effectLst/>
        </p:spPr>
      </p:cxnSp>
      <p:sp>
        <p:nvSpPr>
          <p:cNvPr id="63" name="타원 62"/>
          <p:cNvSpPr/>
          <p:nvPr/>
        </p:nvSpPr>
        <p:spPr>
          <a:xfrm flipH="1">
            <a:off x="3980949" y="3126844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 flipH="1">
            <a:off x="3692084" y="3126844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65" name="직선 연결선 64"/>
          <p:cNvCxnSpPr>
            <a:stCxn id="67" idx="2"/>
          </p:cNvCxnSpPr>
          <p:nvPr/>
        </p:nvCxnSpPr>
        <p:spPr>
          <a:xfrm>
            <a:off x="4070731" y="3453613"/>
            <a:ext cx="1044000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</a:ln>
          <a:effectLst/>
        </p:spPr>
      </p:cxnSp>
      <p:sp>
        <p:nvSpPr>
          <p:cNvPr id="66" name="타원 65"/>
          <p:cNvSpPr/>
          <p:nvPr/>
        </p:nvSpPr>
        <p:spPr>
          <a:xfrm flipH="1">
            <a:off x="5081302" y="3405013"/>
            <a:ext cx="97200" cy="9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 flipH="1">
            <a:off x="3973531" y="3405013"/>
            <a:ext cx="97200" cy="9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71" name="직선 연결선 70"/>
          <p:cNvCxnSpPr>
            <a:stCxn id="73" idx="2"/>
            <a:endCxn id="72" idx="6"/>
          </p:cNvCxnSpPr>
          <p:nvPr/>
        </p:nvCxnSpPr>
        <p:spPr>
          <a:xfrm>
            <a:off x="6080319" y="4640953"/>
            <a:ext cx="2128282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</a:ln>
          <a:effectLst/>
        </p:spPr>
      </p:cxnSp>
      <p:sp>
        <p:nvSpPr>
          <p:cNvPr id="73" name="타원 72"/>
          <p:cNvSpPr/>
          <p:nvPr/>
        </p:nvSpPr>
        <p:spPr>
          <a:xfrm flipH="1">
            <a:off x="5983119" y="4592353"/>
            <a:ext cx="97200" cy="9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74" name="직선 연결선 73"/>
          <p:cNvCxnSpPr>
            <a:stCxn id="76" idx="2"/>
            <a:endCxn id="75" idx="6"/>
          </p:cNvCxnSpPr>
          <p:nvPr/>
        </p:nvCxnSpPr>
        <p:spPr>
          <a:xfrm>
            <a:off x="6369922" y="4919122"/>
            <a:ext cx="2912431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</a:ln>
          <a:effectLst/>
        </p:spPr>
      </p:cxnSp>
      <p:sp>
        <p:nvSpPr>
          <p:cNvPr id="75" name="타원 74"/>
          <p:cNvSpPr/>
          <p:nvPr/>
        </p:nvSpPr>
        <p:spPr>
          <a:xfrm flipH="1">
            <a:off x="9282353" y="4870522"/>
            <a:ext cx="97200" cy="9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6" name="타원 75"/>
          <p:cNvSpPr/>
          <p:nvPr/>
        </p:nvSpPr>
        <p:spPr>
          <a:xfrm flipH="1">
            <a:off x="6272722" y="4870522"/>
            <a:ext cx="97200" cy="9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77" name="직선 연결선 76"/>
          <p:cNvCxnSpPr>
            <a:stCxn id="79" idx="2"/>
          </p:cNvCxnSpPr>
          <p:nvPr/>
        </p:nvCxnSpPr>
        <p:spPr>
          <a:xfrm>
            <a:off x="7475425" y="4338103"/>
            <a:ext cx="756000" cy="0"/>
          </a:xfrm>
          <a:prstGeom prst="line">
            <a:avLst/>
          </a:prstGeom>
          <a:noFill/>
          <a:ln w="25400" cap="flat" cmpd="sng" algn="ctr">
            <a:solidFill>
              <a:srgbClr val="2384C6"/>
            </a:solidFill>
            <a:prstDash val="solid"/>
            <a:headEnd type="none" w="sm" len="sm"/>
          </a:ln>
          <a:effectLst/>
        </p:spPr>
      </p:cxnSp>
      <p:sp>
        <p:nvSpPr>
          <p:cNvPr id="78" name="타원 77"/>
          <p:cNvSpPr/>
          <p:nvPr/>
        </p:nvSpPr>
        <p:spPr>
          <a:xfrm flipH="1">
            <a:off x="8198876" y="4289503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9" name="타원 78"/>
          <p:cNvSpPr/>
          <p:nvPr/>
        </p:nvSpPr>
        <p:spPr>
          <a:xfrm flipH="1">
            <a:off x="7378226" y="4289503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80" name="직선 연결선 79"/>
          <p:cNvCxnSpPr>
            <a:stCxn id="82" idx="2"/>
            <a:endCxn id="81" idx="6"/>
          </p:cNvCxnSpPr>
          <p:nvPr/>
        </p:nvCxnSpPr>
        <p:spPr>
          <a:xfrm>
            <a:off x="11946881" y="5046505"/>
            <a:ext cx="704675" cy="0"/>
          </a:xfrm>
          <a:prstGeom prst="line">
            <a:avLst/>
          </a:prstGeom>
          <a:noFill/>
          <a:ln w="25400" cap="flat" cmpd="sng" algn="ctr">
            <a:solidFill>
              <a:srgbClr val="2384C6"/>
            </a:solidFill>
            <a:prstDash val="solid"/>
            <a:headEnd type="none" w="sm" len="sm"/>
          </a:ln>
          <a:effectLst/>
        </p:spPr>
      </p:cxnSp>
      <p:sp>
        <p:nvSpPr>
          <p:cNvPr id="81" name="타원 80"/>
          <p:cNvSpPr/>
          <p:nvPr/>
        </p:nvSpPr>
        <p:spPr>
          <a:xfrm flipH="1">
            <a:off x="12651556" y="4997905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2" name="타원 81"/>
          <p:cNvSpPr/>
          <p:nvPr/>
        </p:nvSpPr>
        <p:spPr>
          <a:xfrm flipH="1">
            <a:off x="11849681" y="4997905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83" name="직선 연결선 82"/>
          <p:cNvCxnSpPr>
            <a:stCxn id="85" idx="2"/>
            <a:endCxn id="84" idx="6"/>
          </p:cNvCxnSpPr>
          <p:nvPr/>
        </p:nvCxnSpPr>
        <p:spPr>
          <a:xfrm>
            <a:off x="11524295" y="4657698"/>
            <a:ext cx="624674" cy="0"/>
          </a:xfrm>
          <a:prstGeom prst="line">
            <a:avLst/>
          </a:prstGeom>
          <a:noFill/>
          <a:ln w="25400" cap="flat" cmpd="sng" algn="ctr">
            <a:solidFill>
              <a:srgbClr val="2384C6"/>
            </a:solidFill>
            <a:prstDash val="solid"/>
            <a:headEnd type="none" w="sm" len="sm"/>
          </a:ln>
          <a:effectLst/>
        </p:spPr>
      </p:cxnSp>
      <p:sp>
        <p:nvSpPr>
          <p:cNvPr id="84" name="타원 83"/>
          <p:cNvSpPr/>
          <p:nvPr/>
        </p:nvSpPr>
        <p:spPr>
          <a:xfrm flipH="1">
            <a:off x="12148969" y="4609098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5" name="타원 84"/>
          <p:cNvSpPr/>
          <p:nvPr/>
        </p:nvSpPr>
        <p:spPr>
          <a:xfrm flipH="1">
            <a:off x="11427095" y="4609098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86" name="직선 연결선 85"/>
          <p:cNvCxnSpPr>
            <a:stCxn id="88" idx="2"/>
            <a:endCxn id="87" idx="6"/>
          </p:cNvCxnSpPr>
          <p:nvPr/>
        </p:nvCxnSpPr>
        <p:spPr>
          <a:xfrm>
            <a:off x="11923723" y="5544355"/>
            <a:ext cx="414987" cy="0"/>
          </a:xfrm>
          <a:prstGeom prst="line">
            <a:avLst/>
          </a:prstGeom>
          <a:noFill/>
          <a:ln w="25400" cap="flat" cmpd="sng" algn="ctr">
            <a:solidFill>
              <a:srgbClr val="2384C6"/>
            </a:solidFill>
            <a:prstDash val="solid"/>
            <a:headEnd type="none" w="sm" len="sm"/>
          </a:ln>
          <a:effectLst/>
        </p:spPr>
      </p:cxnSp>
      <p:sp>
        <p:nvSpPr>
          <p:cNvPr id="87" name="타원 86"/>
          <p:cNvSpPr/>
          <p:nvPr/>
        </p:nvSpPr>
        <p:spPr>
          <a:xfrm flipH="1">
            <a:off x="12338710" y="5495755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88" name="타원 87"/>
          <p:cNvSpPr/>
          <p:nvPr/>
        </p:nvSpPr>
        <p:spPr>
          <a:xfrm flipH="1">
            <a:off x="11826523" y="5495755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89" name="직선 연결선 88"/>
          <p:cNvCxnSpPr>
            <a:stCxn id="91" idx="2"/>
            <a:endCxn id="90" idx="6"/>
          </p:cNvCxnSpPr>
          <p:nvPr/>
        </p:nvCxnSpPr>
        <p:spPr>
          <a:xfrm>
            <a:off x="9426375" y="5400799"/>
            <a:ext cx="458312" cy="0"/>
          </a:xfrm>
          <a:prstGeom prst="line">
            <a:avLst/>
          </a:prstGeom>
          <a:noFill/>
          <a:ln w="25400" cap="flat" cmpd="sng" algn="ctr">
            <a:solidFill>
              <a:srgbClr val="2384C6"/>
            </a:solidFill>
            <a:prstDash val="solid"/>
            <a:headEnd type="none" w="sm" len="sm"/>
          </a:ln>
          <a:effectLst/>
        </p:spPr>
      </p:cxnSp>
      <p:sp>
        <p:nvSpPr>
          <p:cNvPr id="90" name="타원 89"/>
          <p:cNvSpPr/>
          <p:nvPr/>
        </p:nvSpPr>
        <p:spPr>
          <a:xfrm flipH="1">
            <a:off x="9884687" y="5352199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91" name="타원 90"/>
          <p:cNvSpPr/>
          <p:nvPr/>
        </p:nvSpPr>
        <p:spPr>
          <a:xfrm flipH="1">
            <a:off x="9329175" y="5352199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3395916" y="4076891"/>
            <a:ext cx="1711133" cy="559737"/>
            <a:chOff x="3383266" y="4407912"/>
            <a:chExt cx="1210588" cy="396001"/>
          </a:xfrm>
        </p:grpSpPr>
        <p:grpSp>
          <p:nvGrpSpPr>
            <p:cNvPr id="93" name="그룹 92"/>
            <p:cNvGrpSpPr/>
            <p:nvPr/>
          </p:nvGrpSpPr>
          <p:grpSpPr>
            <a:xfrm>
              <a:off x="3383266" y="4407912"/>
              <a:ext cx="1141820" cy="396001"/>
              <a:chOff x="-688281" y="4564538"/>
              <a:chExt cx="1141820" cy="396001"/>
            </a:xfrm>
          </p:grpSpPr>
          <p:sp>
            <p:nvSpPr>
              <p:cNvPr id="95" name="직사각형 94"/>
              <p:cNvSpPr/>
              <p:nvPr/>
            </p:nvSpPr>
            <p:spPr>
              <a:xfrm>
                <a:off x="-688281" y="4564538"/>
                <a:ext cx="1141820" cy="396001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-600603" y="4577456"/>
                <a:ext cx="966471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lvl="0" algn="ctr" defTabSz="1038462" latinLnBrk="0"/>
                <a:r>
                  <a:rPr lang="ko-KR" altLang="en-US" sz="14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우기</a:t>
                </a:r>
                <a:endParaRPr lang="en-US" altLang="ko-KR" sz="14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lvl="0" algn="ctr" defTabSz="1038462" latinLnBrk="0"/>
                <a:r>
                  <a:rPr lang="ko-KR" altLang="en-US" sz="1400" kern="0" dirty="0" err="1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공사불능일</a:t>
                </a:r>
                <a:r>
                  <a:rPr lang="ko-KR" altLang="en-US" sz="14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 반영</a:t>
                </a:r>
              </a:p>
            </p:txBody>
          </p:sp>
        </p:grpSp>
        <p:sp>
          <p:nvSpPr>
            <p:cNvPr id="94" name="직각 삼각형 93"/>
            <p:cNvSpPr/>
            <p:nvPr/>
          </p:nvSpPr>
          <p:spPr>
            <a:xfrm flipV="1">
              <a:off x="4447692" y="4407913"/>
              <a:ext cx="146162" cy="247746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cxnSp>
        <p:nvCxnSpPr>
          <p:cNvPr id="100" name="직선 연결선 99"/>
          <p:cNvCxnSpPr>
            <a:stCxn id="102" idx="2"/>
            <a:endCxn id="101" idx="6"/>
          </p:cNvCxnSpPr>
          <p:nvPr/>
        </p:nvCxnSpPr>
        <p:spPr>
          <a:xfrm>
            <a:off x="5187815" y="4028291"/>
            <a:ext cx="2185065" cy="0"/>
          </a:xfrm>
          <a:prstGeom prst="line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headEnd type="none" w="sm" len="sm"/>
          </a:ln>
          <a:effectLst/>
        </p:spPr>
      </p:cxnSp>
      <p:sp>
        <p:nvSpPr>
          <p:cNvPr id="101" name="타원 100"/>
          <p:cNvSpPr/>
          <p:nvPr/>
        </p:nvSpPr>
        <p:spPr>
          <a:xfrm flipH="1">
            <a:off x="7372880" y="3979691"/>
            <a:ext cx="97200" cy="9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02" name="타원 101"/>
          <p:cNvSpPr/>
          <p:nvPr/>
        </p:nvSpPr>
        <p:spPr>
          <a:xfrm flipH="1">
            <a:off x="5090615" y="3979691"/>
            <a:ext cx="97200" cy="9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103" name="직선 연결선 102"/>
          <p:cNvCxnSpPr>
            <a:stCxn id="105" idx="2"/>
          </p:cNvCxnSpPr>
          <p:nvPr/>
        </p:nvCxnSpPr>
        <p:spPr>
          <a:xfrm>
            <a:off x="4077475" y="3731782"/>
            <a:ext cx="3312000" cy="0"/>
          </a:xfrm>
          <a:prstGeom prst="line">
            <a:avLst/>
          </a:prstGeom>
          <a:noFill/>
          <a:ln w="25400" cap="flat" cmpd="sng" algn="ctr">
            <a:solidFill>
              <a:srgbClr val="2384C6"/>
            </a:solidFill>
            <a:prstDash val="solid"/>
            <a:headEnd type="none" w="sm" len="sm"/>
          </a:ln>
          <a:effectLst/>
        </p:spPr>
      </p:cxnSp>
      <p:sp>
        <p:nvSpPr>
          <p:cNvPr id="105" name="타원 104"/>
          <p:cNvSpPr/>
          <p:nvPr/>
        </p:nvSpPr>
        <p:spPr>
          <a:xfrm flipH="1">
            <a:off x="3980275" y="3683182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06" name="그룹 105"/>
          <p:cNvGrpSpPr/>
          <p:nvPr/>
        </p:nvGrpSpPr>
        <p:grpSpPr>
          <a:xfrm>
            <a:off x="12653738" y="1724238"/>
            <a:ext cx="378270" cy="97200"/>
            <a:chOff x="1504271" y="2996151"/>
            <a:chExt cx="378270" cy="97200"/>
          </a:xfrm>
        </p:grpSpPr>
        <p:cxnSp>
          <p:nvCxnSpPr>
            <p:cNvPr id="107" name="직선 연결선 106"/>
            <p:cNvCxnSpPr>
              <a:stCxn id="109" idx="2"/>
              <a:endCxn id="108" idx="6"/>
            </p:cNvCxnSpPr>
            <p:nvPr/>
          </p:nvCxnSpPr>
          <p:spPr>
            <a:xfrm>
              <a:off x="1601471" y="3044751"/>
              <a:ext cx="183870" cy="0"/>
            </a:xfrm>
            <a:prstGeom prst="line">
              <a:avLst/>
            </a:prstGeom>
            <a:noFill/>
            <a:ln w="25400" cap="flat" cmpd="sng" algn="ctr">
              <a:solidFill>
                <a:srgbClr val="2384C6"/>
              </a:solidFill>
              <a:prstDash val="solid"/>
              <a:headEnd type="none" w="sm" len="sm"/>
            </a:ln>
            <a:effectLst/>
          </p:spPr>
        </p:cxnSp>
        <p:sp>
          <p:nvSpPr>
            <p:cNvPr id="108" name="타원 107"/>
            <p:cNvSpPr/>
            <p:nvPr/>
          </p:nvSpPr>
          <p:spPr>
            <a:xfrm flipH="1">
              <a:off x="1785341" y="2996151"/>
              <a:ext cx="97200" cy="97200"/>
            </a:xfrm>
            <a:prstGeom prst="ellipse">
              <a:avLst/>
            </a:prstGeom>
            <a:solidFill>
              <a:srgbClr val="008CDA"/>
            </a:solidFill>
            <a:ln w="158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 latinLnBrk="0">
                <a:spcBef>
                  <a:spcPts val="300"/>
                </a:spcBef>
              </a:pPr>
              <a:endPara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09" name="타원 108"/>
            <p:cNvSpPr/>
            <p:nvPr/>
          </p:nvSpPr>
          <p:spPr>
            <a:xfrm flipH="1">
              <a:off x="1504271" y="2996151"/>
              <a:ext cx="97200" cy="97200"/>
            </a:xfrm>
            <a:prstGeom prst="ellipse">
              <a:avLst/>
            </a:prstGeom>
            <a:solidFill>
              <a:srgbClr val="008CDA"/>
            </a:solidFill>
            <a:ln w="158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pPr algn="ctr" latinLnBrk="0">
                <a:spcBef>
                  <a:spcPts val="300"/>
                </a:spcBef>
              </a:pPr>
              <a:endParaRPr lang="ko-KR" altLang="en-US" sz="1600" dirty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12649574" y="1830851"/>
            <a:ext cx="379912" cy="338554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defTabSz="1042978"/>
            <a:r>
              <a:rPr lang="ko-KR" altLang="en-US" sz="110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주공정</a:t>
            </a:r>
            <a:b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en-US" altLang="ko-KR" sz="110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(CP)</a:t>
            </a:r>
            <a:endParaRPr lang="ko-KR" altLang="en-US" sz="1100" dirty="0">
              <a:ln>
                <a:solidFill>
                  <a:schemeClr val="tx1">
                    <a:lumMod val="50000"/>
                    <a:lumOff val="50000"/>
                    <a:alpha val="0"/>
                  </a:schemeClr>
                </a:solidFill>
              </a:ln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3433891" y="2328258"/>
            <a:ext cx="3023528" cy="2065714"/>
            <a:chOff x="9788810" y="2180188"/>
            <a:chExt cx="3023528" cy="2065714"/>
          </a:xfrm>
        </p:grpSpPr>
        <p:sp>
          <p:nvSpPr>
            <p:cNvPr id="97" name="자유형 96"/>
            <p:cNvSpPr/>
            <p:nvPr/>
          </p:nvSpPr>
          <p:spPr>
            <a:xfrm>
              <a:off x="9788810" y="3580847"/>
              <a:ext cx="3023528" cy="665055"/>
            </a:xfrm>
            <a:custGeom>
              <a:avLst/>
              <a:gdLst>
                <a:gd name="connsiteX0" fmla="*/ 13960 w 502571"/>
                <a:gd name="connsiteY0" fmla="*/ 1088904 h 1389050"/>
                <a:gd name="connsiteX1" fmla="*/ 502571 w 502571"/>
                <a:gd name="connsiteY1" fmla="*/ 0 h 1389050"/>
                <a:gd name="connsiteX2" fmla="*/ 502571 w 502571"/>
                <a:gd name="connsiteY2" fmla="*/ 1389050 h 1389050"/>
                <a:gd name="connsiteX3" fmla="*/ 0 w 502571"/>
                <a:gd name="connsiteY3" fmla="*/ 1151725 h 1389050"/>
                <a:gd name="connsiteX4" fmla="*/ 13960 w 502571"/>
                <a:gd name="connsiteY4" fmla="*/ 1088904 h 1389050"/>
                <a:gd name="connsiteX0" fmla="*/ 0 w 488611"/>
                <a:gd name="connsiteY0" fmla="*/ 1088904 h 1488275"/>
                <a:gd name="connsiteX1" fmla="*/ 488611 w 488611"/>
                <a:gd name="connsiteY1" fmla="*/ 0 h 1488275"/>
                <a:gd name="connsiteX2" fmla="*/ 488611 w 488611"/>
                <a:gd name="connsiteY2" fmla="*/ 1389050 h 1488275"/>
                <a:gd name="connsiteX3" fmla="*/ 5090 w 488611"/>
                <a:gd name="connsiteY3" fmla="*/ 1488275 h 1488275"/>
                <a:gd name="connsiteX4" fmla="*/ 0 w 488611"/>
                <a:gd name="connsiteY4" fmla="*/ 1088904 h 1488275"/>
                <a:gd name="connsiteX0" fmla="*/ 0 w 526711"/>
                <a:gd name="connsiteY0" fmla="*/ 1431804 h 1488275"/>
                <a:gd name="connsiteX1" fmla="*/ 526711 w 526711"/>
                <a:gd name="connsiteY1" fmla="*/ 0 h 1488275"/>
                <a:gd name="connsiteX2" fmla="*/ 526711 w 526711"/>
                <a:gd name="connsiteY2" fmla="*/ 1389050 h 1488275"/>
                <a:gd name="connsiteX3" fmla="*/ 43190 w 526711"/>
                <a:gd name="connsiteY3" fmla="*/ 1488275 h 1488275"/>
                <a:gd name="connsiteX4" fmla="*/ 0 w 526711"/>
                <a:gd name="connsiteY4" fmla="*/ 1431804 h 1488275"/>
                <a:gd name="connsiteX0" fmla="*/ 0 w 526711"/>
                <a:gd name="connsiteY0" fmla="*/ 1431804 h 1531971"/>
                <a:gd name="connsiteX1" fmla="*/ 526711 w 526711"/>
                <a:gd name="connsiteY1" fmla="*/ 0 h 1531971"/>
                <a:gd name="connsiteX2" fmla="*/ 526711 w 526711"/>
                <a:gd name="connsiteY2" fmla="*/ 1389050 h 1531971"/>
                <a:gd name="connsiteX3" fmla="*/ 49540 w 526711"/>
                <a:gd name="connsiteY3" fmla="*/ 1531971 h 1531971"/>
                <a:gd name="connsiteX4" fmla="*/ 0 w 526711"/>
                <a:gd name="connsiteY4" fmla="*/ 1431804 h 1531971"/>
                <a:gd name="connsiteX0" fmla="*/ 0 w 526711"/>
                <a:gd name="connsiteY0" fmla="*/ 1456773 h 1531971"/>
                <a:gd name="connsiteX1" fmla="*/ 526711 w 526711"/>
                <a:gd name="connsiteY1" fmla="*/ 0 h 1531971"/>
                <a:gd name="connsiteX2" fmla="*/ 526711 w 526711"/>
                <a:gd name="connsiteY2" fmla="*/ 1389050 h 1531971"/>
                <a:gd name="connsiteX3" fmla="*/ 49540 w 526711"/>
                <a:gd name="connsiteY3" fmla="*/ 1531971 h 1531971"/>
                <a:gd name="connsiteX4" fmla="*/ 0 w 526711"/>
                <a:gd name="connsiteY4" fmla="*/ 1456773 h 1531971"/>
                <a:gd name="connsiteX0" fmla="*/ 0 w 3536611"/>
                <a:gd name="connsiteY0" fmla="*/ 1456773 h 1531971"/>
                <a:gd name="connsiteX1" fmla="*/ 526711 w 3536611"/>
                <a:gd name="connsiteY1" fmla="*/ 0 h 1531971"/>
                <a:gd name="connsiteX2" fmla="*/ 3536611 w 3536611"/>
                <a:gd name="connsiteY2" fmla="*/ 1366578 h 1531971"/>
                <a:gd name="connsiteX3" fmla="*/ 49540 w 3536611"/>
                <a:gd name="connsiteY3" fmla="*/ 1531971 h 1531971"/>
                <a:gd name="connsiteX4" fmla="*/ 0 w 3536611"/>
                <a:gd name="connsiteY4" fmla="*/ 1456773 h 1531971"/>
                <a:gd name="connsiteX0" fmla="*/ 0 w 3746794"/>
                <a:gd name="connsiteY0" fmla="*/ 1595145 h 1670343"/>
                <a:gd name="connsiteX1" fmla="*/ 526711 w 3746794"/>
                <a:gd name="connsiteY1" fmla="*/ 138372 h 1670343"/>
                <a:gd name="connsiteX2" fmla="*/ 3746794 w 3746794"/>
                <a:gd name="connsiteY2" fmla="*/ 130612 h 1670343"/>
                <a:gd name="connsiteX3" fmla="*/ 49540 w 3746794"/>
                <a:gd name="connsiteY3" fmla="*/ 1670343 h 1670343"/>
                <a:gd name="connsiteX4" fmla="*/ 0 w 3746794"/>
                <a:gd name="connsiteY4" fmla="*/ 1595145 h 1670343"/>
                <a:gd name="connsiteX0" fmla="*/ 0 w 3746794"/>
                <a:gd name="connsiteY0" fmla="*/ 1595145 h 1621220"/>
                <a:gd name="connsiteX1" fmla="*/ 526711 w 3746794"/>
                <a:gd name="connsiteY1" fmla="*/ 138372 h 1621220"/>
                <a:gd name="connsiteX2" fmla="*/ 3746794 w 3746794"/>
                <a:gd name="connsiteY2" fmla="*/ 130612 h 1621220"/>
                <a:gd name="connsiteX3" fmla="*/ 1899143 w 3746794"/>
                <a:gd name="connsiteY3" fmla="*/ 1434743 h 1621220"/>
                <a:gd name="connsiteX4" fmla="*/ 0 w 3746794"/>
                <a:gd name="connsiteY4" fmla="*/ 1595145 h 1621220"/>
                <a:gd name="connsiteX0" fmla="*/ 1287861 w 3220083"/>
                <a:gd name="connsiteY0" fmla="*/ 1346455 h 1434743"/>
                <a:gd name="connsiteX1" fmla="*/ 0 w 3220083"/>
                <a:gd name="connsiteY1" fmla="*/ 138372 h 1434743"/>
                <a:gd name="connsiteX2" fmla="*/ 3220083 w 3220083"/>
                <a:gd name="connsiteY2" fmla="*/ 130612 h 1434743"/>
                <a:gd name="connsiteX3" fmla="*/ 1372432 w 3220083"/>
                <a:gd name="connsiteY3" fmla="*/ 1434743 h 1434743"/>
                <a:gd name="connsiteX4" fmla="*/ 1287861 w 3220083"/>
                <a:gd name="connsiteY4" fmla="*/ 1346455 h 1434743"/>
                <a:gd name="connsiteX0" fmla="*/ 1287861 w 3220083"/>
                <a:gd name="connsiteY0" fmla="*/ 1346455 h 1430004"/>
                <a:gd name="connsiteX1" fmla="*/ 0 w 3220083"/>
                <a:gd name="connsiteY1" fmla="*/ 138372 h 1430004"/>
                <a:gd name="connsiteX2" fmla="*/ 3220083 w 3220083"/>
                <a:gd name="connsiteY2" fmla="*/ 130612 h 1430004"/>
                <a:gd name="connsiteX3" fmla="*/ 1382576 w 3220083"/>
                <a:gd name="connsiteY3" fmla="*/ 1430004 h 1430004"/>
                <a:gd name="connsiteX4" fmla="*/ 1287861 w 3220083"/>
                <a:gd name="connsiteY4" fmla="*/ 1346455 h 1430004"/>
                <a:gd name="connsiteX0" fmla="*/ 1287861 w 3220083"/>
                <a:gd name="connsiteY0" fmla="*/ 1346455 h 1430004"/>
                <a:gd name="connsiteX1" fmla="*/ 0 w 3220083"/>
                <a:gd name="connsiteY1" fmla="*/ 138372 h 1430004"/>
                <a:gd name="connsiteX2" fmla="*/ 3220083 w 3220083"/>
                <a:gd name="connsiteY2" fmla="*/ 130612 h 1430004"/>
                <a:gd name="connsiteX3" fmla="*/ 1382576 w 3220083"/>
                <a:gd name="connsiteY3" fmla="*/ 1430004 h 1430004"/>
                <a:gd name="connsiteX4" fmla="*/ 1287861 w 3220083"/>
                <a:gd name="connsiteY4" fmla="*/ 1346455 h 1430004"/>
                <a:gd name="connsiteX0" fmla="*/ 1287861 w 3220083"/>
                <a:gd name="connsiteY0" fmla="*/ 1346455 h 1430004"/>
                <a:gd name="connsiteX1" fmla="*/ 0 w 3220083"/>
                <a:gd name="connsiteY1" fmla="*/ 138372 h 1430004"/>
                <a:gd name="connsiteX2" fmla="*/ 3220083 w 3220083"/>
                <a:gd name="connsiteY2" fmla="*/ 130612 h 1430004"/>
                <a:gd name="connsiteX3" fmla="*/ 1382576 w 3220083"/>
                <a:gd name="connsiteY3" fmla="*/ 1430004 h 1430004"/>
                <a:gd name="connsiteX4" fmla="*/ 1287861 w 3220083"/>
                <a:gd name="connsiteY4" fmla="*/ 1346455 h 1430004"/>
                <a:gd name="connsiteX0" fmla="*/ 1287861 w 3220083"/>
                <a:gd name="connsiteY0" fmla="*/ 1386129 h 1469678"/>
                <a:gd name="connsiteX1" fmla="*/ 0 w 3220083"/>
                <a:gd name="connsiteY1" fmla="*/ 178046 h 1469678"/>
                <a:gd name="connsiteX2" fmla="*/ 3220083 w 3220083"/>
                <a:gd name="connsiteY2" fmla="*/ 170286 h 1469678"/>
                <a:gd name="connsiteX3" fmla="*/ 1382576 w 3220083"/>
                <a:gd name="connsiteY3" fmla="*/ 1469678 h 1469678"/>
                <a:gd name="connsiteX4" fmla="*/ 1287861 w 3220083"/>
                <a:gd name="connsiteY4" fmla="*/ 1386129 h 1469678"/>
                <a:gd name="connsiteX0" fmla="*/ 1287861 w 3220083"/>
                <a:gd name="connsiteY0" fmla="*/ 1217329 h 1300878"/>
                <a:gd name="connsiteX1" fmla="*/ 0 w 3220083"/>
                <a:gd name="connsiteY1" fmla="*/ 9246 h 1300878"/>
                <a:gd name="connsiteX2" fmla="*/ 3220083 w 3220083"/>
                <a:gd name="connsiteY2" fmla="*/ 1486 h 1300878"/>
                <a:gd name="connsiteX3" fmla="*/ 1382576 w 3220083"/>
                <a:gd name="connsiteY3" fmla="*/ 1300878 h 1300878"/>
                <a:gd name="connsiteX4" fmla="*/ 1287861 w 3220083"/>
                <a:gd name="connsiteY4" fmla="*/ 1217329 h 1300878"/>
                <a:gd name="connsiteX0" fmla="*/ 1287861 w 3220083"/>
                <a:gd name="connsiteY0" fmla="*/ 1220743 h 1304292"/>
                <a:gd name="connsiteX1" fmla="*/ 0 w 3220083"/>
                <a:gd name="connsiteY1" fmla="*/ 12660 h 1304292"/>
                <a:gd name="connsiteX2" fmla="*/ 3220083 w 3220083"/>
                <a:gd name="connsiteY2" fmla="*/ 4900 h 1304292"/>
                <a:gd name="connsiteX3" fmla="*/ 1382576 w 3220083"/>
                <a:gd name="connsiteY3" fmla="*/ 1304292 h 1304292"/>
                <a:gd name="connsiteX4" fmla="*/ 1287861 w 3220083"/>
                <a:gd name="connsiteY4" fmla="*/ 1220743 h 1304292"/>
                <a:gd name="connsiteX0" fmla="*/ 1287861 w 3220083"/>
                <a:gd name="connsiteY0" fmla="*/ 1220745 h 1323246"/>
                <a:gd name="connsiteX1" fmla="*/ 0 w 3220083"/>
                <a:gd name="connsiteY1" fmla="*/ 12662 h 1323246"/>
                <a:gd name="connsiteX2" fmla="*/ 3220083 w 3220083"/>
                <a:gd name="connsiteY2" fmla="*/ 4902 h 1323246"/>
                <a:gd name="connsiteX3" fmla="*/ 1395256 w 3220083"/>
                <a:gd name="connsiteY3" fmla="*/ 1323246 h 1323246"/>
                <a:gd name="connsiteX4" fmla="*/ 1287861 w 3220083"/>
                <a:gd name="connsiteY4" fmla="*/ 1220745 h 1323246"/>
                <a:gd name="connsiteX0" fmla="*/ 1287861 w 3220083"/>
                <a:gd name="connsiteY0" fmla="*/ 1220745 h 1323246"/>
                <a:gd name="connsiteX1" fmla="*/ 0 w 3220083"/>
                <a:gd name="connsiteY1" fmla="*/ 12662 h 1323246"/>
                <a:gd name="connsiteX2" fmla="*/ 3220083 w 3220083"/>
                <a:gd name="connsiteY2" fmla="*/ 4902 h 1323246"/>
                <a:gd name="connsiteX3" fmla="*/ 1395256 w 3220083"/>
                <a:gd name="connsiteY3" fmla="*/ 1323246 h 1323246"/>
                <a:gd name="connsiteX4" fmla="*/ 1287861 w 3220083"/>
                <a:gd name="connsiteY4" fmla="*/ 1220745 h 1323246"/>
                <a:gd name="connsiteX0" fmla="*/ 1287861 w 3220083"/>
                <a:gd name="connsiteY0" fmla="*/ 1220745 h 1323246"/>
                <a:gd name="connsiteX1" fmla="*/ 0 w 3220083"/>
                <a:gd name="connsiteY1" fmla="*/ 12662 h 1323246"/>
                <a:gd name="connsiteX2" fmla="*/ 3220083 w 3220083"/>
                <a:gd name="connsiteY2" fmla="*/ 4902 h 1323246"/>
                <a:gd name="connsiteX3" fmla="*/ 1395256 w 3220083"/>
                <a:gd name="connsiteY3" fmla="*/ 1323246 h 1323246"/>
                <a:gd name="connsiteX4" fmla="*/ 1287861 w 3220083"/>
                <a:gd name="connsiteY4" fmla="*/ 1220745 h 1323246"/>
                <a:gd name="connsiteX0" fmla="*/ 1287861 w 3220083"/>
                <a:gd name="connsiteY0" fmla="*/ 1220745 h 1323246"/>
                <a:gd name="connsiteX1" fmla="*/ 0 w 3220083"/>
                <a:gd name="connsiteY1" fmla="*/ 12662 h 1323246"/>
                <a:gd name="connsiteX2" fmla="*/ 3220083 w 3220083"/>
                <a:gd name="connsiteY2" fmla="*/ 4902 h 1323246"/>
                <a:gd name="connsiteX3" fmla="*/ 1395256 w 3220083"/>
                <a:gd name="connsiteY3" fmla="*/ 1323246 h 1323246"/>
                <a:gd name="connsiteX4" fmla="*/ 1287861 w 3220083"/>
                <a:gd name="connsiteY4" fmla="*/ 1220745 h 1323246"/>
                <a:gd name="connsiteX0" fmla="*/ 1287861 w 3220083"/>
                <a:gd name="connsiteY0" fmla="*/ 1220745 h 1323246"/>
                <a:gd name="connsiteX1" fmla="*/ 0 w 3220083"/>
                <a:gd name="connsiteY1" fmla="*/ 12662 h 1323246"/>
                <a:gd name="connsiteX2" fmla="*/ 3220083 w 3220083"/>
                <a:gd name="connsiteY2" fmla="*/ 4902 h 1323246"/>
                <a:gd name="connsiteX3" fmla="*/ 1395256 w 3220083"/>
                <a:gd name="connsiteY3" fmla="*/ 1323246 h 1323246"/>
                <a:gd name="connsiteX4" fmla="*/ 1287861 w 3220083"/>
                <a:gd name="connsiteY4" fmla="*/ 1220745 h 1323246"/>
                <a:gd name="connsiteX0" fmla="*/ 1300542 w 3220083"/>
                <a:gd name="connsiteY0" fmla="*/ 1239697 h 1323246"/>
                <a:gd name="connsiteX1" fmla="*/ 0 w 3220083"/>
                <a:gd name="connsiteY1" fmla="*/ 12662 h 1323246"/>
                <a:gd name="connsiteX2" fmla="*/ 3220083 w 3220083"/>
                <a:gd name="connsiteY2" fmla="*/ 4902 h 1323246"/>
                <a:gd name="connsiteX3" fmla="*/ 1395256 w 3220083"/>
                <a:gd name="connsiteY3" fmla="*/ 1323246 h 1323246"/>
                <a:gd name="connsiteX4" fmla="*/ 1300542 w 3220083"/>
                <a:gd name="connsiteY4" fmla="*/ 1239697 h 1323246"/>
                <a:gd name="connsiteX0" fmla="*/ 1300542 w 3220083"/>
                <a:gd name="connsiteY0" fmla="*/ 1239697 h 1323246"/>
                <a:gd name="connsiteX1" fmla="*/ 0 w 3220083"/>
                <a:gd name="connsiteY1" fmla="*/ 12662 h 1323246"/>
                <a:gd name="connsiteX2" fmla="*/ 3220083 w 3220083"/>
                <a:gd name="connsiteY2" fmla="*/ 4902 h 1323246"/>
                <a:gd name="connsiteX3" fmla="*/ 1395256 w 3220083"/>
                <a:gd name="connsiteY3" fmla="*/ 1323246 h 1323246"/>
                <a:gd name="connsiteX4" fmla="*/ 1300542 w 3220083"/>
                <a:gd name="connsiteY4" fmla="*/ 1239697 h 1323246"/>
                <a:gd name="connsiteX0" fmla="*/ 1300542 w 3220083"/>
                <a:gd name="connsiteY0" fmla="*/ 1239697 h 1323246"/>
                <a:gd name="connsiteX1" fmla="*/ 0 w 3220083"/>
                <a:gd name="connsiteY1" fmla="*/ 12662 h 1323246"/>
                <a:gd name="connsiteX2" fmla="*/ 3220083 w 3220083"/>
                <a:gd name="connsiteY2" fmla="*/ 4902 h 1323246"/>
                <a:gd name="connsiteX3" fmla="*/ 1395256 w 3220083"/>
                <a:gd name="connsiteY3" fmla="*/ 1323246 h 1323246"/>
                <a:gd name="connsiteX4" fmla="*/ 1300542 w 3220083"/>
                <a:gd name="connsiteY4" fmla="*/ 1239697 h 132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20083" h="1323246">
                  <a:moveTo>
                    <a:pt x="1300542" y="1239697"/>
                  </a:moveTo>
                  <a:lnTo>
                    <a:pt x="0" y="12662"/>
                  </a:lnTo>
                  <a:cubicBezTo>
                    <a:pt x="1081917" y="32296"/>
                    <a:pt x="2026579" y="-14735"/>
                    <a:pt x="3220083" y="4902"/>
                  </a:cubicBezTo>
                  <a:cubicBezTo>
                    <a:pt x="3058909" y="37977"/>
                    <a:pt x="1556430" y="1290171"/>
                    <a:pt x="1395256" y="1323246"/>
                  </a:cubicBezTo>
                  <a:cubicBezTo>
                    <a:pt x="1375806" y="1199597"/>
                    <a:pt x="1337743" y="1183306"/>
                    <a:pt x="1300542" y="1239697"/>
                  </a:cubicBezTo>
                  <a:close/>
                </a:path>
              </a:pathLst>
            </a:custGeom>
            <a:gradFill>
              <a:gsLst>
                <a:gs pos="26000">
                  <a:srgbClr val="A7A7A7">
                    <a:alpha val="0"/>
                  </a:srgbClr>
                </a:gs>
                <a:gs pos="66000">
                  <a:sysClr val="windowText" lastClr="000000">
                    <a:tint val="37000"/>
                    <a:satMod val="300000"/>
                  </a:sysClr>
                </a:gs>
                <a:gs pos="100000">
                  <a:schemeClr val="bg1">
                    <a:lumMod val="9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9813086" y="2180188"/>
              <a:ext cx="2993400" cy="141024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E46C0A"/>
              </a:solidFill>
              <a:prstDash val="solid"/>
            </a:ln>
            <a:effectLst/>
          </p:spPr>
          <p:txBody>
            <a:bodyPr wrap="square" lIns="36000" tIns="18000" rIns="36000" bIns="18000" rtlCol="0" anchor="ctr">
              <a:noAutofit/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 w="12700">
                  <a:solidFill>
                    <a:srgbClr val="001A57">
                      <a:satMod val="155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9868089" y="2216341"/>
              <a:ext cx="2883394" cy="213392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lIns="36000" tIns="18000" rIns="36000" bIns="18000" rtlCol="0" anchor="ctr">
              <a:noAutofit/>
            </a:bodyPr>
            <a:lstStyle/>
            <a:p>
              <a:pPr marR="0" lvl="0" indent="0" algn="ctr" defTabSz="1042978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</a:t>
              </a:r>
              <a:r>
                <a:rPr lang="en-US" altLang="ko-KR" sz="1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52</a:t>
              </a:r>
              <a:r>
                <a:rPr lang="ko-KR" altLang="en-US" sz="1400" dirty="0">
                  <a:ln>
                    <a:solidFill>
                      <a:schemeClr val="tx1">
                        <a:lumMod val="50000"/>
                        <a:lumOff val="50000"/>
                        <a:alpha val="0"/>
                      </a:schemeClr>
                    </a:solidFill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시간제 반영</a:t>
              </a:r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9876364" y="2523286"/>
              <a:ext cx="1124179" cy="170259"/>
              <a:chOff x="9815039" y="3224590"/>
              <a:chExt cx="1124179" cy="170259"/>
            </a:xfrm>
          </p:grpSpPr>
          <p:sp>
            <p:nvSpPr>
              <p:cNvPr id="112" name="모서리가 둥근 직사각형 111"/>
              <p:cNvSpPr/>
              <p:nvPr/>
            </p:nvSpPr>
            <p:spPr>
              <a:xfrm>
                <a:off x="9972971" y="3224590"/>
                <a:ext cx="966247" cy="170259"/>
              </a:xfrm>
              <a:prstGeom prst="roundRect">
                <a:avLst/>
              </a:prstGeom>
              <a:noFill/>
            </p:spPr>
            <p:txBody>
              <a:bodyPr wrap="non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 defTabSz="1038462" latinLnBrk="0"/>
                <a:r>
                  <a:rPr lang="ko-KR" altLang="en-US" sz="1000" kern="0" dirty="0">
                    <a:solidFill>
                      <a:srgbClr val="1F497D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근로기준법 개정안</a:t>
                </a:r>
              </a:p>
            </p:txBody>
          </p:sp>
          <p:pic>
            <p:nvPicPr>
              <p:cNvPr id="113" name="Picture 3" descr="C:\Users\pkh\Desktop\arrow-simple-thin-right.png">
                <a:extLst>
                  <a:ext uri="{FF2B5EF4-FFF2-40B4-BE49-F238E27FC236}">
                    <a16:creationId xmlns:a16="http://schemas.microsoft.com/office/drawing/2014/main" id="{CF652345-2078-487F-801B-E5A76B509D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 bwMode="auto">
              <a:xfrm>
                <a:off x="9815039" y="3241957"/>
                <a:ext cx="135412" cy="1355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14" name="자유형 113"/>
            <p:cNvSpPr/>
            <p:nvPr/>
          </p:nvSpPr>
          <p:spPr>
            <a:xfrm>
              <a:off x="10975070" y="3073019"/>
              <a:ext cx="1704975" cy="423523"/>
            </a:xfrm>
            <a:custGeom>
              <a:avLst/>
              <a:gdLst>
                <a:gd name="connsiteX0" fmla="*/ 4763 w 1709738"/>
                <a:gd name="connsiteY0" fmla="*/ 14288 h 438150"/>
                <a:gd name="connsiteX1" fmla="*/ 0 w 1709738"/>
                <a:gd name="connsiteY1" fmla="*/ 438150 h 438150"/>
                <a:gd name="connsiteX2" fmla="*/ 738188 w 1709738"/>
                <a:gd name="connsiteY2" fmla="*/ 438150 h 438150"/>
                <a:gd name="connsiteX3" fmla="*/ 1709738 w 1709738"/>
                <a:gd name="connsiteY3" fmla="*/ 0 h 438150"/>
                <a:gd name="connsiteX4" fmla="*/ 4763 w 1709738"/>
                <a:gd name="connsiteY4" fmla="*/ 14288 h 438150"/>
                <a:gd name="connsiteX0" fmla="*/ 4763 w 1709738"/>
                <a:gd name="connsiteY0" fmla="*/ 1971 h 438150"/>
                <a:gd name="connsiteX1" fmla="*/ 0 w 1709738"/>
                <a:gd name="connsiteY1" fmla="*/ 438150 h 438150"/>
                <a:gd name="connsiteX2" fmla="*/ 738188 w 1709738"/>
                <a:gd name="connsiteY2" fmla="*/ 438150 h 438150"/>
                <a:gd name="connsiteX3" fmla="*/ 1709738 w 1709738"/>
                <a:gd name="connsiteY3" fmla="*/ 0 h 438150"/>
                <a:gd name="connsiteX4" fmla="*/ 4763 w 1709738"/>
                <a:gd name="connsiteY4" fmla="*/ 197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738" h="438150">
                  <a:moveTo>
                    <a:pt x="4763" y="1971"/>
                  </a:moveTo>
                  <a:cubicBezTo>
                    <a:pt x="3175" y="143258"/>
                    <a:pt x="1588" y="296863"/>
                    <a:pt x="0" y="438150"/>
                  </a:cubicBezTo>
                  <a:lnTo>
                    <a:pt x="738188" y="438150"/>
                  </a:lnTo>
                  <a:lnTo>
                    <a:pt x="1709738" y="0"/>
                  </a:lnTo>
                  <a:lnTo>
                    <a:pt x="4763" y="1971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91000">
                  <a:srgbClr val="D5E1EF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9877118" y="3176438"/>
              <a:ext cx="1100885" cy="336167"/>
            </a:xfrm>
            <a:prstGeom prst="rect">
              <a:avLst/>
            </a:prstGeom>
            <a:solidFill>
              <a:srgbClr val="A9D18E"/>
            </a:solidFill>
            <a:ln>
              <a:noFill/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defTabSz="1042978" latinLnBrk="0">
                <a:defRPr/>
              </a:pPr>
              <a:r>
                <a:rPr lang="ko-KR" altLang="en-US" sz="1000" kern="0" dirty="0">
                  <a:ln w="3175">
                    <a:noFill/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평일 </a:t>
              </a:r>
              <a:r>
                <a:rPr lang="en-US" altLang="ko-KR" sz="1000" kern="0" dirty="0">
                  <a:ln w="3175">
                    <a:noFill/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40</a:t>
              </a:r>
              <a:r>
                <a:rPr lang="ko-KR" altLang="en-US" sz="1000" kern="0" dirty="0">
                  <a:ln w="3175">
                    <a:noFill/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시간</a:t>
              </a: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0977710" y="3176438"/>
              <a:ext cx="734208" cy="336167"/>
            </a:xfrm>
            <a:prstGeom prst="rect">
              <a:avLst/>
            </a:prstGeom>
            <a:solidFill>
              <a:srgbClr val="6CA644"/>
            </a:solidFill>
            <a:ln>
              <a:noFill/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연장</a:t>
              </a:r>
              <a:endParaRPr kumimoji="0" lang="en-US" altLang="ko-KR" sz="105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12</a:t>
              </a:r>
              <a:r>
                <a:rPr kumimoji="0" lang="ko-KR" altLang="en-US" sz="105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시간</a:t>
              </a: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9877118" y="2735434"/>
              <a:ext cx="1100885" cy="336167"/>
            </a:xfrm>
            <a:prstGeom prst="rect">
              <a:avLst/>
            </a:prstGeom>
            <a:solidFill>
              <a:srgbClr val="DCDCDC"/>
            </a:solidFill>
            <a:ln>
              <a:noFill/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평일 </a:t>
              </a:r>
              <a:r>
                <a:rPr kumimoji="0" lang="en-US" altLang="ko-KR" sz="10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40</a:t>
              </a:r>
              <a:r>
                <a:rPr kumimoji="0" lang="ko-KR" altLang="en-US" sz="10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시간</a:t>
              </a: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10977710" y="2735434"/>
              <a:ext cx="734208" cy="33616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err="1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평일연장</a:t>
              </a:r>
              <a:endParaRPr kumimoji="0" lang="en-US" altLang="ko-KR" sz="10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12</a:t>
              </a:r>
              <a:r>
                <a:rPr kumimoji="0" lang="ko-KR" altLang="en-US" sz="10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시간</a:t>
              </a: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11711918" y="2735434"/>
              <a:ext cx="966915" cy="336167"/>
            </a:xfrm>
            <a:prstGeom prst="rect">
              <a:avLst/>
            </a:prstGeom>
            <a:solidFill>
              <a:sysClr val="window" lastClr="FFFFFF">
                <a:lumMod val="50000"/>
              </a:sysClr>
            </a:solidFill>
            <a:ln>
              <a:noFill/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휴일</a:t>
              </a:r>
              <a:r>
                <a:rPr kumimoji="0" lang="en-US" altLang="ko-KR" sz="10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kumimoji="0" lang="ko-KR" altLang="en-US" sz="10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주말</a:t>
              </a:r>
              <a:r>
                <a:rPr kumimoji="0" lang="en-US" altLang="ko-KR" sz="10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</a:t>
              </a:r>
            </a:p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16</a:t>
              </a:r>
              <a:r>
                <a:rPr kumimoji="0" lang="ko-KR" altLang="en-US" sz="10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시간</a:t>
              </a:r>
            </a:p>
          </p:txBody>
        </p:sp>
        <p:grpSp>
          <p:nvGrpSpPr>
            <p:cNvPr id="120" name="그룹 119"/>
            <p:cNvGrpSpPr/>
            <p:nvPr/>
          </p:nvGrpSpPr>
          <p:grpSpPr>
            <a:xfrm>
              <a:off x="11167251" y="2507792"/>
              <a:ext cx="1511575" cy="201247"/>
              <a:chOff x="11162687" y="3218550"/>
              <a:chExt cx="1511575" cy="201247"/>
            </a:xfrm>
          </p:grpSpPr>
          <p:grpSp>
            <p:nvGrpSpPr>
              <p:cNvPr id="121" name="그룹 120"/>
              <p:cNvGrpSpPr/>
              <p:nvPr/>
            </p:nvGrpSpPr>
            <p:grpSpPr>
              <a:xfrm>
                <a:off x="11162687" y="3218550"/>
                <a:ext cx="1511575" cy="201247"/>
                <a:chOff x="11337942" y="3228003"/>
                <a:chExt cx="1328391" cy="176858"/>
              </a:xfrm>
            </p:grpSpPr>
            <p:grpSp>
              <p:nvGrpSpPr>
                <p:cNvPr id="124" name="그룹 123"/>
                <p:cNvGrpSpPr/>
                <p:nvPr/>
              </p:nvGrpSpPr>
              <p:grpSpPr>
                <a:xfrm>
                  <a:off x="11337942" y="3228003"/>
                  <a:ext cx="1328391" cy="176858"/>
                  <a:chOff x="11228340" y="3228003"/>
                  <a:chExt cx="1591444" cy="176858"/>
                </a:xfrm>
              </p:grpSpPr>
              <p:sp>
                <p:nvSpPr>
                  <p:cNvPr id="127" name="양쪽 모서리가 둥근 사각형 126"/>
                  <p:cNvSpPr/>
                  <p:nvPr/>
                </p:nvSpPr>
                <p:spPr>
                  <a:xfrm rot="16200000" flipH="1">
                    <a:off x="11511169" y="2953443"/>
                    <a:ext cx="152569" cy="718227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  <p:sp>
                <p:nvSpPr>
                  <p:cNvPr id="128" name="양쪽 모서리가 둥근 사각형 127"/>
                  <p:cNvSpPr/>
                  <p:nvPr/>
                </p:nvSpPr>
                <p:spPr>
                  <a:xfrm rot="5400000">
                    <a:off x="12275792" y="2860868"/>
                    <a:ext cx="176858" cy="911127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800"/>
                  </a:p>
                </p:txBody>
              </p:sp>
            </p:grpSp>
            <p:sp>
              <p:nvSpPr>
                <p:cNvPr id="125" name="타원 124"/>
                <p:cNvSpPr/>
                <p:nvPr/>
              </p:nvSpPr>
              <p:spPr>
                <a:xfrm>
                  <a:off x="11839850" y="3249640"/>
                  <a:ext cx="117176" cy="11717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800"/>
                </a:p>
              </p:txBody>
            </p:sp>
            <p:sp>
              <p:nvSpPr>
                <p:cNvPr id="126" name="이등변 삼각형 125"/>
                <p:cNvSpPr/>
                <p:nvPr/>
              </p:nvSpPr>
              <p:spPr>
                <a:xfrm rot="5400000">
                  <a:off x="11866736" y="3279636"/>
                  <a:ext cx="77172" cy="61576"/>
                </a:xfrm>
                <a:prstGeom prst="triangle">
                  <a:avLst/>
                </a:prstGeom>
                <a:solidFill>
                  <a:sysClr val="window" lastClr="FFFFFF">
                    <a:lumMod val="50000"/>
                  </a:sysClr>
                </a:solidFill>
                <a:ln>
                  <a:noFill/>
                </a:ln>
                <a:effectLst/>
              </p:spPr>
              <p:txBody>
                <a:bodyPr wrap="square" lIns="36000" tIns="36000" rIns="36000" bIns="36000" rtlCol="0" anchor="ctr" anchorCtr="0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pPr algn="ctr" defTabSz="1042978" latinLnBrk="0"/>
                  <a:endParaRPr lang="ko-KR" altLang="en-US" sz="900" kern="0" dirty="0">
                    <a:ln w="3175">
                      <a:noFill/>
                    </a:ln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sp>
            <p:nvSpPr>
              <p:cNvPr id="122" name="직사각형 121"/>
              <p:cNvSpPr/>
              <p:nvPr/>
            </p:nvSpPr>
            <p:spPr>
              <a:xfrm>
                <a:off x="11286729" y="3243087"/>
                <a:ext cx="349455" cy="138499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defTabSz="1042978"/>
                <a:r>
                  <a:rPr lang="en-US" altLang="ko-KR" sz="9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68</a:t>
                </a:r>
                <a:r>
                  <a:rPr lang="ko-KR" altLang="en-US" sz="9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schemeClr val="bg1">
                        <a:lumMod val="50000"/>
                      </a:schemeClr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시간</a:t>
                </a:r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11964204" y="3227970"/>
                <a:ext cx="423193" cy="169277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</a:bodyPr>
              <a:lstStyle/>
              <a:p>
                <a:pPr algn="ctr" defTabSz="1042978"/>
                <a:r>
                  <a:rPr lang="en-US" altLang="ko-KR" sz="11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52</a:t>
                </a:r>
                <a:r>
                  <a:rPr lang="ko-KR" altLang="en-US" sz="1100" dirty="0">
                    <a:ln>
                      <a:solidFill>
                        <a:schemeClr val="tx1">
                          <a:lumMod val="50000"/>
                          <a:lumOff val="50000"/>
                          <a:alpha val="0"/>
                        </a:schemeClr>
                      </a:solidFill>
                    </a:ln>
                    <a:solidFill>
                      <a:prstClr val="black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시간</a:t>
                </a:r>
              </a:p>
            </p:txBody>
          </p:sp>
        </p:grpSp>
      </p:grpSp>
      <p:grpSp>
        <p:nvGrpSpPr>
          <p:cNvPr id="129" name="그룹 128"/>
          <p:cNvGrpSpPr/>
          <p:nvPr/>
        </p:nvGrpSpPr>
        <p:grpSpPr>
          <a:xfrm>
            <a:off x="4974072" y="2786886"/>
            <a:ext cx="1349491" cy="671574"/>
            <a:chOff x="3383266" y="4479499"/>
            <a:chExt cx="954734" cy="475124"/>
          </a:xfrm>
        </p:grpSpPr>
        <p:grpSp>
          <p:nvGrpSpPr>
            <p:cNvPr id="130" name="그룹 129"/>
            <p:cNvGrpSpPr/>
            <p:nvPr/>
          </p:nvGrpSpPr>
          <p:grpSpPr>
            <a:xfrm>
              <a:off x="3383267" y="4479499"/>
              <a:ext cx="954733" cy="396001"/>
              <a:chOff x="-688280" y="4636125"/>
              <a:chExt cx="954733" cy="396001"/>
            </a:xfrm>
          </p:grpSpPr>
          <p:sp>
            <p:nvSpPr>
              <p:cNvPr id="132" name="직사각형 131"/>
              <p:cNvSpPr/>
              <p:nvPr/>
            </p:nvSpPr>
            <p:spPr>
              <a:xfrm>
                <a:off x="-688280" y="4636125"/>
                <a:ext cx="954733" cy="396001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33" name="TextBox 132"/>
              <p:cNvSpPr txBox="1"/>
              <p:nvPr/>
            </p:nvSpPr>
            <p:spPr>
              <a:xfrm>
                <a:off x="-559759" y="4649043"/>
                <a:ext cx="697691" cy="3701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lvl="0" algn="ctr" defTabSz="1038462" latinLnBrk="0"/>
                <a:r>
                  <a:rPr lang="ko-KR" altLang="en-US" sz="14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레미콘</a:t>
                </a:r>
                <a:br>
                  <a:rPr lang="en-US" altLang="ko-KR" sz="14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</a:br>
                <a:r>
                  <a:rPr lang="en-US" altLang="ko-KR" sz="14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8.5</a:t>
                </a:r>
                <a:r>
                  <a:rPr lang="ko-KR" altLang="en-US" sz="14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제 반영</a:t>
                </a:r>
              </a:p>
            </p:txBody>
          </p:sp>
        </p:grpSp>
        <p:sp>
          <p:nvSpPr>
            <p:cNvPr id="131" name="직각 삼각형 130"/>
            <p:cNvSpPr/>
            <p:nvPr/>
          </p:nvSpPr>
          <p:spPr>
            <a:xfrm rot="5400000">
              <a:off x="3383267" y="4806368"/>
              <a:ext cx="148254" cy="148255"/>
            </a:xfrm>
            <a:prstGeom prst="rtTriangl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46" name="직사각형 145"/>
          <p:cNvSpPr/>
          <p:nvPr/>
        </p:nvSpPr>
        <p:spPr>
          <a:xfrm>
            <a:off x="708693" y="5602882"/>
            <a:ext cx="2340000" cy="15750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3096693" y="5602882"/>
            <a:ext cx="2340000" cy="15750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5484693" y="5602882"/>
            <a:ext cx="2340000" cy="15750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7872693" y="5602882"/>
            <a:ext cx="2340000" cy="15750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3" name="타원 162"/>
          <p:cNvSpPr/>
          <p:nvPr/>
        </p:nvSpPr>
        <p:spPr>
          <a:xfrm flipH="1">
            <a:off x="7372880" y="3683182"/>
            <a:ext cx="97200" cy="97200"/>
          </a:xfrm>
          <a:prstGeom prst="ellipse">
            <a:avLst/>
          </a:prstGeom>
          <a:solidFill>
            <a:srgbClr val="008CDA"/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5577550" y="2276044"/>
            <a:ext cx="500137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r>
              <a:rPr lang="en-US" altLang="ko-KR" sz="1200" kern="0" dirty="0">
                <a:solidFill>
                  <a:srgbClr val="1F497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[</a:t>
            </a:r>
            <a:r>
              <a:rPr lang="ko-KR" altLang="en-US" sz="1200" kern="0" dirty="0">
                <a:solidFill>
                  <a:srgbClr val="1F497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동절기</a:t>
            </a:r>
            <a:r>
              <a:rPr lang="en-US" altLang="ko-KR" sz="1200" kern="0" dirty="0">
                <a:solidFill>
                  <a:srgbClr val="1F497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]</a:t>
            </a:r>
            <a:endParaRPr lang="ko-KR" altLang="en-US" sz="1200" kern="0" dirty="0">
              <a:solidFill>
                <a:srgbClr val="1F497D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8994009" y="2276044"/>
            <a:ext cx="500137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r>
              <a:rPr lang="en-US" altLang="ko-KR" sz="1200" kern="0" dirty="0">
                <a:solidFill>
                  <a:srgbClr val="1F497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[</a:t>
            </a:r>
            <a:r>
              <a:rPr lang="ko-KR" altLang="en-US" sz="1200" kern="0" dirty="0">
                <a:solidFill>
                  <a:srgbClr val="1F497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동절기</a:t>
            </a:r>
            <a:r>
              <a:rPr lang="en-US" altLang="ko-KR" sz="1200" kern="0" dirty="0">
                <a:solidFill>
                  <a:srgbClr val="1F497D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]</a:t>
            </a:r>
            <a:endParaRPr lang="ko-KR" altLang="en-US" sz="1200" kern="0" dirty="0">
              <a:solidFill>
                <a:srgbClr val="1F497D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7271647" y="2306772"/>
            <a:ext cx="609286" cy="13341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algn="ctr" defTabSz="1038462" latinLnBrk="0"/>
            <a:r>
              <a:rPr lang="en-US" altLang="ko-KR" sz="1200" kern="0" dirty="0">
                <a:ln>
                  <a:solidFill>
                    <a:srgbClr val="015699">
                      <a:alpha val="0"/>
                    </a:srgbClr>
                  </a:solidFill>
                </a:ln>
                <a:solidFill>
                  <a:srgbClr val="E46C0A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[</a:t>
            </a:r>
            <a:r>
              <a:rPr lang="ko-KR" altLang="en-US" sz="1200" kern="0" dirty="0">
                <a:ln>
                  <a:solidFill>
                    <a:srgbClr val="015699">
                      <a:alpha val="0"/>
                    </a:srgbClr>
                  </a:solidFill>
                </a:ln>
                <a:solidFill>
                  <a:srgbClr val="E46C0A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우  기</a:t>
            </a:r>
            <a:r>
              <a:rPr lang="en-US" altLang="ko-KR" sz="1200" kern="0" dirty="0">
                <a:ln>
                  <a:solidFill>
                    <a:srgbClr val="015699">
                      <a:alpha val="0"/>
                    </a:srgbClr>
                  </a:solidFill>
                </a:ln>
                <a:solidFill>
                  <a:srgbClr val="E46C0A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]</a:t>
            </a:r>
            <a:endParaRPr lang="ko-KR" altLang="en-US" sz="1200" kern="0" dirty="0">
              <a:ln>
                <a:solidFill>
                  <a:srgbClr val="015699">
                    <a:alpha val="0"/>
                  </a:srgbClr>
                </a:solidFill>
              </a:ln>
              <a:solidFill>
                <a:srgbClr val="E46C0A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5" name="직사각형 134"/>
          <p:cNvSpPr/>
          <p:nvPr/>
        </p:nvSpPr>
        <p:spPr>
          <a:xfrm>
            <a:off x="3737072" y="1884736"/>
            <a:ext cx="3672000" cy="180686"/>
          </a:xfrm>
          <a:prstGeom prst="rect">
            <a:avLst/>
          </a:prstGeom>
          <a:pattFill prst="dkUpDiag">
            <a:fgClr>
              <a:srgbClr val="568BCD">
                <a:lumMod val="75000"/>
              </a:srgbClr>
            </a:fgClr>
            <a:bgClr>
              <a:srgbClr val="015699">
                <a:lumMod val="75000"/>
              </a:srgbClr>
            </a:bgClr>
          </a:patt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 anchorCtr="0"/>
          <a:lstStyle/>
          <a:p>
            <a:pPr algn="ctr" defTabSz="1042978" latinLnBrk="0"/>
            <a:r>
              <a:rPr lang="ko-KR" altLang="en-US" sz="1000" kern="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골조공사</a:t>
            </a:r>
          </a:p>
        </p:txBody>
      </p:sp>
      <p:sp>
        <p:nvSpPr>
          <p:cNvPr id="136" name="이등변 삼각형 135"/>
          <p:cNvSpPr/>
          <p:nvPr/>
        </p:nvSpPr>
        <p:spPr>
          <a:xfrm rot="10800000">
            <a:off x="3684978" y="1788412"/>
            <a:ext cx="126334" cy="100800"/>
          </a:xfrm>
          <a:prstGeom prst="triangle">
            <a:avLst/>
          </a:prstGeom>
          <a:solidFill>
            <a:srgbClr val="E46C0A"/>
          </a:solidFill>
          <a:ln w="25400" cap="flat" cmpd="sng" algn="ctr">
            <a:noFill/>
            <a:prstDash val="solid"/>
          </a:ln>
          <a:effectLst/>
        </p:spPr>
        <p:txBody>
          <a:bodyPr lIns="99569" tIns="49785" rIns="99569" bIns="49785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endParaRPr lang="ko-KR" altLang="en-US" sz="2100" kern="0" dirty="0">
              <a:solidFill>
                <a:srgbClr val="FF0000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3460302" y="1623623"/>
            <a:ext cx="610745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noProof="0" dirty="0" err="1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토공사</a:t>
            </a:r>
            <a:r>
              <a:rPr kumimoji="0" lang="ko-KR" altLang="en-US" sz="1000" b="0" i="0" u="none" strike="noStrike" kern="0" cap="none" spc="0" normalizeH="0" baseline="0" noProof="0" dirty="0">
                <a:ln>
                  <a:solidFill>
                    <a:schemeClr val="tx1">
                      <a:lumMod val="50000"/>
                      <a:lumOff val="50000"/>
                      <a:alpha val="0"/>
                    </a:scheme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완료</a:t>
            </a:r>
          </a:p>
        </p:txBody>
      </p:sp>
      <p:sp>
        <p:nvSpPr>
          <p:cNvPr id="72" name="타원 71"/>
          <p:cNvSpPr/>
          <p:nvPr/>
        </p:nvSpPr>
        <p:spPr>
          <a:xfrm flipH="1">
            <a:off x="8208601" y="4592353"/>
            <a:ext cx="97200" cy="97200"/>
          </a:xfrm>
          <a:prstGeom prst="ellipse">
            <a:avLst/>
          </a:prstGeom>
          <a:solidFill>
            <a:schemeClr val="bg1">
              <a:lumMod val="50000"/>
            </a:schemeClr>
          </a:solidFill>
          <a:ln w="15875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 latinLnBrk="0">
              <a:spcBef>
                <a:spcPts val="300"/>
              </a:spcBef>
            </a:pPr>
            <a:endParaRPr lang="ko-KR" altLang="en-US" sz="1600" dirty="0">
              <a:ln>
                <a:solidFill>
                  <a:schemeClr val="bg1">
                    <a:lumMod val="75000"/>
                    <a:alpha val="0"/>
                  </a:scheme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1487446" y="6265200"/>
            <a:ext cx="867225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r>
              <a:rPr lang="ko-KR" altLang="en-US" sz="1200" ker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철거공사 단계</a:t>
            </a:r>
            <a:endParaRPr lang="ko-KR" altLang="en-US" sz="1200" kern="0" dirty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3748942" y="6265200"/>
            <a:ext cx="100508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r>
              <a:rPr lang="ko-KR" altLang="en-US" sz="1200" kern="0" dirty="0" err="1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지하층공사</a:t>
            </a:r>
            <a:r>
              <a:rPr lang="ko-KR" altLang="en-US" sz="1200" kern="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단계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6225202" y="6265200"/>
            <a:ext cx="100508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r>
              <a:rPr lang="ko-KR" altLang="en-US" sz="1200" kern="0" dirty="0" err="1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지상층공사</a:t>
            </a:r>
            <a:r>
              <a:rPr lang="ko-KR" altLang="en-US" sz="1200" kern="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단계</a:t>
            </a:r>
          </a:p>
        </p:txBody>
      </p:sp>
      <p:sp>
        <p:nvSpPr>
          <p:cNvPr id="151" name="직사각형 150"/>
          <p:cNvSpPr/>
          <p:nvPr/>
        </p:nvSpPr>
        <p:spPr>
          <a:xfrm>
            <a:off x="8634131" y="6265200"/>
            <a:ext cx="867225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38462" latinLnBrk="0"/>
            <a:r>
              <a:rPr lang="ko-KR" altLang="en-US" sz="1200" kern="0" dirty="0" err="1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마감공사</a:t>
            </a:r>
            <a:r>
              <a:rPr lang="ko-KR" altLang="en-US" sz="1200" kern="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단계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12666485" y="2735659"/>
            <a:ext cx="190436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800" spc="-5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마스터스케줄</a:t>
            </a:r>
            <a:endParaRPr lang="ko-KR" altLang="en-US" sz="1800" spc="-5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37" t="12014" r="21407" b="25122"/>
          <a:stretch/>
        </p:blipFill>
        <p:spPr>
          <a:xfrm>
            <a:off x="7872055" y="5611033"/>
            <a:ext cx="2327157" cy="15841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4" t="14870" r="21351" b="25123"/>
          <a:stretch/>
        </p:blipFill>
        <p:spPr>
          <a:xfrm>
            <a:off x="717113" y="5600739"/>
            <a:ext cx="2338561" cy="15619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5" t="14517" r="21154" b="25387"/>
          <a:stretch/>
        </p:blipFill>
        <p:spPr>
          <a:xfrm>
            <a:off x="3094030" y="5600576"/>
            <a:ext cx="2340000" cy="15696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5" t="13689" r="20990" b="23447"/>
          <a:stretch/>
        </p:blipFill>
        <p:spPr>
          <a:xfrm>
            <a:off x="5489013" y="5596193"/>
            <a:ext cx="2328060" cy="1584176"/>
          </a:xfrm>
          <a:prstGeom prst="rect">
            <a:avLst/>
          </a:prstGeom>
        </p:spPr>
      </p:pic>
      <p:sp>
        <p:nvSpPr>
          <p:cNvPr id="142" name="직사각형 141"/>
          <p:cNvSpPr/>
          <p:nvPr/>
        </p:nvSpPr>
        <p:spPr>
          <a:xfrm>
            <a:off x="7728881" y="8643299"/>
            <a:ext cx="2340000" cy="15750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701711" y="5611033"/>
            <a:ext cx="977032" cy="234045"/>
          </a:xfrm>
          <a:prstGeom prst="roundRect">
            <a:avLst>
              <a:gd name="adj" fmla="val 50000"/>
            </a:avLst>
          </a:prstGeom>
          <a:solidFill>
            <a:srgbClr val="015699"/>
          </a:solidFill>
          <a:ln>
            <a:solidFill>
              <a:sysClr val="window" lastClr="FFFFFF"/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 defTabSz="1042978" latinLnBrk="0">
              <a:defRPr/>
            </a:pPr>
            <a:r>
              <a:rPr lang="ko-KR" altLang="en-US" sz="1200" kern="0">
                <a:ln w="3175">
                  <a:noFill/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철거단계</a:t>
            </a:r>
            <a:endParaRPr lang="ko-KR" altLang="en-US" sz="1200" kern="0" dirty="0">
              <a:ln w="3175">
                <a:noFill/>
              </a:ln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3101011" y="5611033"/>
            <a:ext cx="977032" cy="234045"/>
          </a:xfrm>
          <a:prstGeom prst="roundRect">
            <a:avLst>
              <a:gd name="adj" fmla="val 50000"/>
            </a:avLst>
          </a:prstGeom>
          <a:solidFill>
            <a:srgbClr val="015699"/>
          </a:solidFill>
          <a:ln>
            <a:solidFill>
              <a:sysClr val="window" lastClr="FFFFFF"/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 defTabSz="1042978" latinLnBrk="0">
              <a:defRPr/>
            </a:pPr>
            <a:r>
              <a:rPr lang="ko-KR" altLang="en-US" sz="1200" kern="0" dirty="0">
                <a:ln w="3175">
                  <a:noFill/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지하골조단계</a:t>
            </a:r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5494603" y="5611033"/>
            <a:ext cx="977032" cy="234045"/>
          </a:xfrm>
          <a:prstGeom prst="roundRect">
            <a:avLst>
              <a:gd name="adj" fmla="val 50000"/>
            </a:avLst>
          </a:prstGeom>
          <a:solidFill>
            <a:srgbClr val="015699"/>
          </a:solidFill>
          <a:ln>
            <a:solidFill>
              <a:sysClr val="window" lastClr="FFFFFF"/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 defTabSz="1042978" latinLnBrk="0">
              <a:defRPr/>
            </a:pPr>
            <a:r>
              <a:rPr lang="ko-KR" altLang="en-US" sz="1200" kern="0" dirty="0">
                <a:ln w="3175">
                  <a:noFill/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지상골조단계</a:t>
            </a: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7879908" y="5611033"/>
            <a:ext cx="977032" cy="234045"/>
          </a:xfrm>
          <a:prstGeom prst="roundRect">
            <a:avLst>
              <a:gd name="adj" fmla="val 50000"/>
            </a:avLst>
          </a:prstGeom>
          <a:solidFill>
            <a:srgbClr val="015699"/>
          </a:solidFill>
          <a:ln>
            <a:solidFill>
              <a:sysClr val="window" lastClr="FFFFFF"/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 defTabSz="1042978" latinLnBrk="0">
              <a:defRPr/>
            </a:pPr>
            <a:r>
              <a:rPr lang="ko-KR" altLang="en-US" sz="1200" kern="0" dirty="0">
                <a:ln w="3175">
                  <a:noFill/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마감공사단계</a:t>
            </a:r>
          </a:p>
        </p:txBody>
      </p:sp>
    </p:spTree>
    <p:extLst>
      <p:ext uri="{BB962C8B-B14F-4D97-AF65-F5344CB8AC3E}">
        <p14:creationId xmlns:p14="http://schemas.microsoft.com/office/powerpoint/2010/main" val="287270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10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chemeClr val="bg1"/>
                </a:solidFill>
              </a:rPr>
              <a:t>주공정</a:t>
            </a:r>
            <a:r>
              <a:rPr lang="en-US" altLang="ko-KR" sz="2400" dirty="0">
                <a:solidFill>
                  <a:schemeClr val="bg1"/>
                </a:solidFill>
              </a:rPr>
              <a:t>(CP) </a:t>
            </a:r>
            <a:r>
              <a:rPr lang="ko-KR" altLang="en-US" sz="2400" dirty="0">
                <a:solidFill>
                  <a:schemeClr val="bg1"/>
                </a:solidFill>
              </a:rPr>
              <a:t>공기 최소화 방안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최적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조닝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및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신공법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적용을 통한 공기 최소화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00881" y="1150937"/>
            <a:ext cx="4680000" cy="5616000"/>
            <a:chOff x="708692" y="1150936"/>
            <a:chExt cx="4608000" cy="5620255"/>
          </a:xfrm>
        </p:grpSpPr>
        <p:sp>
          <p:nvSpPr>
            <p:cNvPr id="16" name="직사각형 15"/>
            <p:cNvSpPr/>
            <p:nvPr/>
          </p:nvSpPr>
          <p:spPr>
            <a:xfrm>
              <a:off x="708692" y="1475180"/>
              <a:ext cx="4608000" cy="504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조닝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및 장비투입계획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08692" y="6519191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5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개존 분할 및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고사양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타워크레인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5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대 투입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,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시공성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극대화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526038" y="1150937"/>
            <a:ext cx="4680000" cy="5616000"/>
            <a:chOff x="708692" y="1150936"/>
            <a:chExt cx="4608000" cy="5620255"/>
          </a:xfrm>
        </p:grpSpPr>
        <p:sp>
          <p:nvSpPr>
            <p:cNvPr id="20" name="직사각형 19"/>
            <p:cNvSpPr/>
            <p:nvPr/>
          </p:nvSpPr>
          <p:spPr>
            <a:xfrm>
              <a:off x="708692" y="1475180"/>
              <a:ext cx="4608000" cy="504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공기최소화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공법 적용</a:t>
              </a: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708692" y="6519191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타설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없이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PC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기둥 조립 가능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,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초평탄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마감공사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공정 최소화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112748" y="2951683"/>
            <a:ext cx="18562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spc="-50" dirty="0" err="1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핵심공종</a:t>
            </a:r>
            <a:r>
              <a:rPr lang="ko-KR" altLang="en-US" sz="2000" spc="-5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endParaRPr lang="en-US" altLang="ko-KR" sz="2000" spc="-50" dirty="0"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spc="-5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PC</a:t>
            </a:r>
            <a:r>
              <a:rPr lang="ko-KR" altLang="en-US" sz="2000" spc="-50" dirty="0" err="1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최적조닝</a:t>
            </a:r>
            <a:endParaRPr lang="en-US" altLang="ko-KR" sz="2000" spc="-50" dirty="0"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spc="-50" dirty="0" err="1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양중장비</a:t>
            </a:r>
            <a:r>
              <a:rPr lang="ko-KR" altLang="en-US" sz="2000" spc="-5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2000" spc="-50" dirty="0" err="1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적극투입</a:t>
            </a:r>
            <a:endParaRPr lang="ko-KR" altLang="en-US" sz="2000" spc="-5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33196" y="3099181"/>
            <a:ext cx="2555187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2000" spc="-50" dirty="0">
                <a:latin typeface="+mj-ea"/>
                <a:ea typeface="+mj-ea"/>
              </a:rPr>
              <a:t>1. PC</a:t>
            </a:r>
            <a:r>
              <a:rPr lang="ko-KR" altLang="en-US" sz="2000" spc="-50" dirty="0">
                <a:latin typeface="+mj-ea"/>
                <a:ea typeface="+mj-ea"/>
              </a:rPr>
              <a:t>공사</a:t>
            </a:r>
            <a:endParaRPr lang="en-US" altLang="ko-KR" sz="2000" spc="-50" dirty="0">
              <a:latin typeface="+mj-ea"/>
              <a:ea typeface="+mj-ea"/>
            </a:endParaRPr>
          </a:p>
          <a:p>
            <a:r>
              <a:rPr lang="en-US" altLang="ko-KR" sz="2000" spc="-50" dirty="0">
                <a:latin typeface="+mj-ea"/>
                <a:ea typeface="+mj-ea"/>
              </a:rPr>
              <a:t>- </a:t>
            </a:r>
            <a:r>
              <a:rPr lang="en-US" altLang="ko-KR" sz="2000" spc="-50" dirty="0" err="1">
                <a:latin typeface="+mj-ea"/>
                <a:ea typeface="+mj-ea"/>
              </a:rPr>
              <a:t>DSMⅡ</a:t>
            </a:r>
            <a:r>
              <a:rPr lang="en-US" altLang="ko-KR" sz="2000" spc="-50" dirty="0">
                <a:latin typeface="+mj-ea"/>
                <a:ea typeface="+mj-ea"/>
              </a:rPr>
              <a:t> + </a:t>
            </a:r>
            <a:r>
              <a:rPr lang="ko-KR" altLang="en-US" sz="2000" spc="-50" dirty="0" err="1">
                <a:latin typeface="+mj-ea"/>
                <a:ea typeface="+mj-ea"/>
              </a:rPr>
              <a:t>더블보</a:t>
            </a:r>
            <a:r>
              <a:rPr lang="ko-KR" altLang="en-US" sz="2000" spc="-50" dirty="0">
                <a:latin typeface="+mj-ea"/>
                <a:ea typeface="+mj-ea"/>
              </a:rPr>
              <a:t> 공법</a:t>
            </a:r>
            <a:endParaRPr lang="en-US" altLang="ko-KR" sz="2000" spc="-50" dirty="0">
              <a:latin typeface="+mj-ea"/>
              <a:ea typeface="+mj-ea"/>
            </a:endParaRPr>
          </a:p>
          <a:p>
            <a:endParaRPr lang="en-US" altLang="ko-KR" sz="2000" spc="-50" dirty="0">
              <a:latin typeface="+mj-ea"/>
              <a:ea typeface="+mj-ea"/>
            </a:endParaRPr>
          </a:p>
          <a:p>
            <a:r>
              <a:rPr lang="en-US" altLang="ko-KR" sz="2000" spc="-50" dirty="0">
                <a:latin typeface="+mj-ea"/>
                <a:ea typeface="+mj-ea"/>
              </a:rPr>
              <a:t>2. </a:t>
            </a:r>
            <a:r>
              <a:rPr lang="ko-KR" altLang="en-US" sz="2000" spc="-50" dirty="0" err="1">
                <a:latin typeface="+mj-ea"/>
                <a:ea typeface="+mj-ea"/>
              </a:rPr>
              <a:t>초평탄</a:t>
            </a:r>
            <a:r>
              <a:rPr lang="ko-KR" altLang="en-US" sz="2000" spc="-50" dirty="0">
                <a:latin typeface="+mj-ea"/>
                <a:ea typeface="+mj-ea"/>
              </a:rPr>
              <a:t> 공사</a:t>
            </a:r>
            <a:endParaRPr lang="en-US" altLang="ko-KR" sz="2000" spc="-50" dirty="0">
              <a:latin typeface="+mj-ea"/>
              <a:ea typeface="+mj-ea"/>
            </a:endParaRPr>
          </a:p>
          <a:p>
            <a:r>
              <a:rPr lang="en-US" altLang="ko-KR" sz="2000" spc="-50" dirty="0">
                <a:latin typeface="+mj-ea"/>
                <a:ea typeface="+mj-ea"/>
              </a:rPr>
              <a:t> -MFRC </a:t>
            </a:r>
            <a:r>
              <a:rPr lang="ko-KR" altLang="en-US" sz="2000" spc="-50" dirty="0">
                <a:latin typeface="+mj-ea"/>
                <a:ea typeface="+mj-ea"/>
              </a:rPr>
              <a:t>공법</a:t>
            </a:r>
          </a:p>
        </p:txBody>
      </p:sp>
    </p:spTree>
    <p:extLst>
      <p:ext uri="{BB962C8B-B14F-4D97-AF65-F5344CB8AC3E}">
        <p14:creationId xmlns:p14="http://schemas.microsoft.com/office/powerpoint/2010/main" val="35104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12466E-1150-45B8-91EF-7C1389D0C2BE}"/>
              </a:ext>
            </a:extLst>
          </p:cNvPr>
          <p:cNvSpPr/>
          <p:nvPr/>
        </p:nvSpPr>
        <p:spPr>
          <a:xfrm>
            <a:off x="-2" y="-1"/>
            <a:ext cx="10907712" cy="77755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2324C4-4683-4678-BF5F-A98CEA9D7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99991" y="-2463951"/>
            <a:ext cx="1507730" cy="10907715"/>
          </a:xfrm>
          <a:prstGeom prst="rect">
            <a:avLst/>
          </a:prstGeom>
        </p:spPr>
      </p:pic>
      <p:sp>
        <p:nvSpPr>
          <p:cNvPr id="45" name="직사각형 22"/>
          <p:cNvSpPr>
            <a:spLocks noChangeArrowheads="1"/>
          </p:cNvSpPr>
          <p:nvPr/>
        </p:nvSpPr>
        <p:spPr bwMode="auto">
          <a:xfrm>
            <a:off x="2430002" y="2712907"/>
            <a:ext cx="6047708" cy="553998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 algn="ctr">
              <a:defRPr/>
            </a:pPr>
            <a:r>
              <a:rPr lang="en-US" altLang="ko-KR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03. </a:t>
            </a:r>
            <a:r>
              <a:rPr lang="ko-KR" altLang="en-US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공사착공 추진계획</a:t>
            </a:r>
          </a:p>
        </p:txBody>
      </p:sp>
      <p:sp>
        <p:nvSpPr>
          <p:cNvPr id="48" name="직사각형 22"/>
          <p:cNvSpPr>
            <a:spLocks noChangeArrowheads="1"/>
          </p:cNvSpPr>
          <p:nvPr/>
        </p:nvSpPr>
        <p:spPr bwMode="auto">
          <a:xfrm>
            <a:off x="694949" y="6985456"/>
            <a:ext cx="2393311" cy="21544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안양물류센터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재건축사업</a:t>
            </a:r>
            <a:endParaRPr lang="en-US" altLang="ko-KR" sz="1400" dirty="0">
              <a:solidFill>
                <a:schemeClr val="bg1"/>
              </a:solidFill>
              <a:latin typeface="Rix고딕_Pro Regular" panose="02020603020101020101" pitchFamily="18" charset="-127"/>
              <a:ea typeface="Rix고딕_Pro Regular" panose="02020603020101020101" pitchFamily="18" charset="-127"/>
            </a:endParaRPr>
          </a:p>
        </p:txBody>
      </p:sp>
      <p:sp>
        <p:nvSpPr>
          <p:cNvPr id="28" name="직사각형 22"/>
          <p:cNvSpPr>
            <a:spLocks noChangeArrowheads="1"/>
          </p:cNvSpPr>
          <p:nvPr/>
        </p:nvSpPr>
        <p:spPr bwMode="auto">
          <a:xfrm>
            <a:off x="7182048" y="3979989"/>
            <a:ext cx="3511562" cy="1590179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01.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 조직구성계획</a:t>
            </a: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02.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예정공정표</a:t>
            </a: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03. </a:t>
            </a:r>
            <a:r>
              <a:rPr lang="ko-KR" altLang="en-US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공사착공 추진계획</a:t>
            </a:r>
            <a:endParaRPr lang="en-US" altLang="ko-KR" sz="16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04.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 세부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시공계획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fontAlgn="base" latinLnBrk="0">
              <a:spcAft>
                <a:spcPts val="700"/>
              </a:spcAft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05.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추가제안사항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3651C9-E487-43DB-AAAB-8DC870919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8"/>
          <a:stretch/>
        </p:blipFill>
        <p:spPr>
          <a:xfrm>
            <a:off x="711921" y="658020"/>
            <a:ext cx="1535979" cy="2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28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-249987" y="-77755"/>
            <a:ext cx="8264887" cy="7952298"/>
            <a:chOff x="-249987" y="-77755"/>
            <a:chExt cx="8264887" cy="7952298"/>
          </a:xfrm>
        </p:grpSpPr>
        <p:pic>
          <p:nvPicPr>
            <p:cNvPr id="105" name="그림 10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5" r="22480"/>
            <a:stretch/>
          </p:blipFill>
          <p:spPr>
            <a:xfrm>
              <a:off x="693702" y="1312937"/>
              <a:ext cx="6307178" cy="5223066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693702" y="1312937"/>
              <a:ext cx="6307178" cy="5223066"/>
              <a:chOff x="693702" y="1312937"/>
              <a:chExt cx="6307178" cy="5223066"/>
            </a:xfrm>
          </p:grpSpPr>
          <p:sp>
            <p:nvSpPr>
              <p:cNvPr id="106" name="자유형 105"/>
              <p:cNvSpPr/>
              <p:nvPr/>
            </p:nvSpPr>
            <p:spPr>
              <a:xfrm>
                <a:off x="693702" y="1312937"/>
                <a:ext cx="6307178" cy="5223066"/>
              </a:xfrm>
              <a:custGeom>
                <a:avLst/>
                <a:gdLst>
                  <a:gd name="connsiteX0" fmla="*/ 2959954 w 6307178"/>
                  <a:gd name="connsiteY0" fmla="*/ 2034365 h 5223066"/>
                  <a:gd name="connsiteX1" fmla="*/ 2959954 w 6307178"/>
                  <a:gd name="connsiteY1" fmla="*/ 3301870 h 5223066"/>
                  <a:gd name="connsiteX2" fmla="*/ 3752042 w 6307178"/>
                  <a:gd name="connsiteY2" fmla="*/ 3301870 h 5223066"/>
                  <a:gd name="connsiteX3" fmla="*/ 3752042 w 6307178"/>
                  <a:gd name="connsiteY3" fmla="*/ 2034365 h 5223066"/>
                  <a:gd name="connsiteX4" fmla="*/ 0 w 6307178"/>
                  <a:gd name="connsiteY4" fmla="*/ 0 h 5223066"/>
                  <a:gd name="connsiteX5" fmla="*/ 6307178 w 6307178"/>
                  <a:gd name="connsiteY5" fmla="*/ 0 h 5223066"/>
                  <a:gd name="connsiteX6" fmla="*/ 6307178 w 6307178"/>
                  <a:gd name="connsiteY6" fmla="*/ 5223066 h 5223066"/>
                  <a:gd name="connsiteX7" fmla="*/ 0 w 6307178"/>
                  <a:gd name="connsiteY7" fmla="*/ 5223066 h 5223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07178" h="5223066">
                    <a:moveTo>
                      <a:pt x="2959954" y="2034365"/>
                    </a:moveTo>
                    <a:lnTo>
                      <a:pt x="2959954" y="3301870"/>
                    </a:lnTo>
                    <a:lnTo>
                      <a:pt x="3752042" y="3301870"/>
                    </a:lnTo>
                    <a:lnTo>
                      <a:pt x="3752042" y="2034365"/>
                    </a:lnTo>
                    <a:close/>
                    <a:moveTo>
                      <a:pt x="0" y="0"/>
                    </a:moveTo>
                    <a:lnTo>
                      <a:pt x="6307178" y="0"/>
                    </a:lnTo>
                    <a:lnTo>
                      <a:pt x="6307178" y="5223066"/>
                    </a:lnTo>
                    <a:lnTo>
                      <a:pt x="0" y="5223066"/>
                    </a:lnTo>
                    <a:close/>
                  </a:path>
                </a:pathLst>
              </a:custGeom>
              <a:solidFill>
                <a:srgbClr val="FFFFFF">
                  <a:alpha val="270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163" name="자유형 162"/>
              <p:cNvSpPr/>
              <p:nvPr/>
            </p:nvSpPr>
            <p:spPr>
              <a:xfrm>
                <a:off x="693702" y="1312937"/>
                <a:ext cx="6307178" cy="5223066"/>
              </a:xfrm>
              <a:custGeom>
                <a:avLst/>
                <a:gdLst>
                  <a:gd name="connsiteX0" fmla="*/ 2959954 w 6307178"/>
                  <a:gd name="connsiteY0" fmla="*/ 2034365 h 5223066"/>
                  <a:gd name="connsiteX1" fmla="*/ 2959954 w 6307178"/>
                  <a:gd name="connsiteY1" fmla="*/ 3301870 h 5223066"/>
                  <a:gd name="connsiteX2" fmla="*/ 3752042 w 6307178"/>
                  <a:gd name="connsiteY2" fmla="*/ 3301870 h 5223066"/>
                  <a:gd name="connsiteX3" fmla="*/ 3752042 w 6307178"/>
                  <a:gd name="connsiteY3" fmla="*/ 2034365 h 5223066"/>
                  <a:gd name="connsiteX4" fmla="*/ 0 w 6307178"/>
                  <a:gd name="connsiteY4" fmla="*/ 0 h 5223066"/>
                  <a:gd name="connsiteX5" fmla="*/ 6307178 w 6307178"/>
                  <a:gd name="connsiteY5" fmla="*/ 0 h 5223066"/>
                  <a:gd name="connsiteX6" fmla="*/ 6307178 w 6307178"/>
                  <a:gd name="connsiteY6" fmla="*/ 5223066 h 5223066"/>
                  <a:gd name="connsiteX7" fmla="*/ 0 w 6307178"/>
                  <a:gd name="connsiteY7" fmla="*/ 5223066 h 5223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07178" h="5223066">
                    <a:moveTo>
                      <a:pt x="2959954" y="2034365"/>
                    </a:moveTo>
                    <a:lnTo>
                      <a:pt x="2959954" y="3301870"/>
                    </a:lnTo>
                    <a:lnTo>
                      <a:pt x="3752042" y="3301870"/>
                    </a:lnTo>
                    <a:lnTo>
                      <a:pt x="3752042" y="2034365"/>
                    </a:lnTo>
                    <a:close/>
                    <a:moveTo>
                      <a:pt x="0" y="0"/>
                    </a:moveTo>
                    <a:lnTo>
                      <a:pt x="6307178" y="0"/>
                    </a:lnTo>
                    <a:lnTo>
                      <a:pt x="6307178" y="5223066"/>
                    </a:lnTo>
                    <a:lnTo>
                      <a:pt x="0" y="5223066"/>
                    </a:lnTo>
                    <a:close/>
                  </a:path>
                </a:pathLst>
              </a:custGeom>
              <a:solidFill>
                <a:srgbClr val="FFFFFF">
                  <a:alpha val="27059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+mn-ea"/>
                </a:endParaRPr>
              </a:p>
            </p:txBody>
          </p:sp>
        </p:grpSp>
        <p:sp>
          <p:nvSpPr>
            <p:cNvPr id="109" name="자유형 108"/>
            <p:cNvSpPr/>
            <p:nvPr/>
          </p:nvSpPr>
          <p:spPr>
            <a:xfrm rot="19406408">
              <a:off x="-249987" y="-77755"/>
              <a:ext cx="8264887" cy="7952298"/>
            </a:xfrm>
            <a:custGeom>
              <a:avLst/>
              <a:gdLst>
                <a:gd name="connsiteX0" fmla="*/ 3437551 w 8264887"/>
                <a:gd name="connsiteY0" fmla="*/ 6744565 h 7952298"/>
                <a:gd name="connsiteX1" fmla="*/ 3652465 w 8264887"/>
                <a:gd name="connsiteY1" fmla="*/ 6903941 h 7952298"/>
                <a:gd name="connsiteX2" fmla="*/ 3579867 w 8264887"/>
                <a:gd name="connsiteY2" fmla="*/ 6953412 h 7952298"/>
                <a:gd name="connsiteX3" fmla="*/ 807547 w 8264887"/>
                <a:gd name="connsiteY3" fmla="*/ 4794209 h 7952298"/>
                <a:gd name="connsiteX4" fmla="*/ 878803 w 8264887"/>
                <a:gd name="connsiteY4" fmla="*/ 4847051 h 7952298"/>
                <a:gd name="connsiteX5" fmla="*/ 802935 w 8264887"/>
                <a:gd name="connsiteY5" fmla="*/ 4801970 h 7952298"/>
                <a:gd name="connsiteX6" fmla="*/ 1843601 w 8264887"/>
                <a:gd name="connsiteY6" fmla="*/ 3302122 h 7952298"/>
                <a:gd name="connsiteX7" fmla="*/ 4975494 w 8264887"/>
                <a:gd name="connsiteY7" fmla="*/ 5624669 h 7952298"/>
                <a:gd name="connsiteX8" fmla="*/ 3404102 w 8264887"/>
                <a:gd name="connsiteY8" fmla="*/ 6695480 h 7952298"/>
                <a:gd name="connsiteX9" fmla="*/ 3437551 w 8264887"/>
                <a:gd name="connsiteY9" fmla="*/ 6744565 h 7952298"/>
                <a:gd name="connsiteX10" fmla="*/ 878803 w 8264887"/>
                <a:gd name="connsiteY10" fmla="*/ 4847051 h 7952298"/>
                <a:gd name="connsiteX11" fmla="*/ 913391 w 8264887"/>
                <a:gd name="connsiteY11" fmla="*/ 4867603 h 7952298"/>
                <a:gd name="connsiteX12" fmla="*/ 2877135 w 8264887"/>
                <a:gd name="connsiteY12" fmla="*/ 1311228 h 7952298"/>
                <a:gd name="connsiteX13" fmla="*/ 807547 w 8264887"/>
                <a:gd name="connsiteY13" fmla="*/ 4794209 h 7952298"/>
                <a:gd name="connsiteX14" fmla="*/ 0 w 8264887"/>
                <a:gd name="connsiteY14" fmla="*/ 4195349 h 7952298"/>
                <a:gd name="connsiteX15" fmla="*/ 2364593 w 8264887"/>
                <a:gd name="connsiteY15" fmla="*/ 1006758 h 7952298"/>
                <a:gd name="connsiteX16" fmla="*/ 2566668 w 8264887"/>
                <a:gd name="connsiteY16" fmla="*/ 734266 h 7952298"/>
                <a:gd name="connsiteX17" fmla="*/ 2364593 w 8264887"/>
                <a:gd name="connsiteY17" fmla="*/ 1006758 h 7952298"/>
                <a:gd name="connsiteX18" fmla="*/ 2357091 w 8264887"/>
                <a:gd name="connsiteY18" fmla="*/ 1002301 h 7952298"/>
                <a:gd name="connsiteX19" fmla="*/ 2529448 w 8264887"/>
                <a:gd name="connsiteY19" fmla="*/ 712156 h 7952298"/>
                <a:gd name="connsiteX20" fmla="*/ 7380027 w 8264887"/>
                <a:gd name="connsiteY20" fmla="*/ 3986123 h 7952298"/>
                <a:gd name="connsiteX21" fmla="*/ 5052371 w 8264887"/>
                <a:gd name="connsiteY21" fmla="*/ 5572282 h 7952298"/>
                <a:gd name="connsiteX22" fmla="*/ 4814066 w 8264887"/>
                <a:gd name="connsiteY22" fmla="*/ 5395560 h 7952298"/>
                <a:gd name="connsiteX23" fmla="*/ 5446593 w 8264887"/>
                <a:gd name="connsiteY23" fmla="*/ 4542614 h 7952298"/>
                <a:gd name="connsiteX24" fmla="*/ 5441433 w 8264887"/>
                <a:gd name="connsiteY24" fmla="*/ 4538788 h 7952298"/>
                <a:gd name="connsiteX25" fmla="*/ 5441433 w 8264887"/>
                <a:gd name="connsiteY25" fmla="*/ 3997201 h 7952298"/>
                <a:gd name="connsiteX26" fmla="*/ 5382297 w 8264887"/>
                <a:gd name="connsiteY26" fmla="*/ 3997201 h 7952298"/>
                <a:gd name="connsiteX27" fmla="*/ 5382297 w 8264887"/>
                <a:gd name="connsiteY27" fmla="*/ 4494934 h 7952298"/>
                <a:gd name="connsiteX28" fmla="*/ 5377854 w 8264887"/>
                <a:gd name="connsiteY28" fmla="*/ 4491639 h 7952298"/>
                <a:gd name="connsiteX29" fmla="*/ 4745327 w 8264887"/>
                <a:gd name="connsiteY29" fmla="*/ 5344585 h 7952298"/>
                <a:gd name="connsiteX30" fmla="*/ 3511386 w 8264887"/>
                <a:gd name="connsiteY30" fmla="*/ 4429519 h 7952298"/>
                <a:gd name="connsiteX31" fmla="*/ 3521923 w 8264887"/>
                <a:gd name="connsiteY31" fmla="*/ 4415310 h 7952298"/>
                <a:gd name="connsiteX32" fmla="*/ 4158155 w 8264887"/>
                <a:gd name="connsiteY32" fmla="*/ 4887128 h 7952298"/>
                <a:gd name="connsiteX33" fmla="*/ 4913160 w 8264887"/>
                <a:gd name="connsiteY33" fmla="*/ 3869023 h 7952298"/>
                <a:gd name="connsiteX34" fmla="*/ 4276928 w 8264887"/>
                <a:gd name="connsiteY34" fmla="*/ 3397206 h 7952298"/>
                <a:gd name="connsiteX35" fmla="*/ 4319229 w 8264887"/>
                <a:gd name="connsiteY35" fmla="*/ 3340164 h 7952298"/>
                <a:gd name="connsiteX36" fmla="*/ 4282506 w 8264887"/>
                <a:gd name="connsiteY36" fmla="*/ 3312931 h 7952298"/>
                <a:gd name="connsiteX37" fmla="*/ 3474663 w 8264887"/>
                <a:gd name="connsiteY37" fmla="*/ 4402286 h 7952298"/>
                <a:gd name="connsiteX38" fmla="*/ 1888722 w 8264887"/>
                <a:gd name="connsiteY38" fmla="*/ 3226185 h 7952298"/>
                <a:gd name="connsiteX39" fmla="*/ 2440548 w 8264887"/>
                <a:gd name="connsiteY39" fmla="*/ 2297498 h 7952298"/>
                <a:gd name="connsiteX40" fmla="*/ 3569063 w 8264887"/>
                <a:gd name="connsiteY40" fmla="*/ 2999643 h 7952298"/>
                <a:gd name="connsiteX41" fmla="*/ 3644535 w 8264887"/>
                <a:gd name="connsiteY41" fmla="*/ 2878341 h 7952298"/>
                <a:gd name="connsiteX42" fmla="*/ 2513542 w 8264887"/>
                <a:gd name="connsiteY42" fmla="*/ 2174654 h 7952298"/>
                <a:gd name="connsiteX43" fmla="*/ 2987599 w 8264887"/>
                <a:gd name="connsiteY43" fmla="*/ 1376848 h 7952298"/>
                <a:gd name="connsiteX44" fmla="*/ 7815528 w 8264887"/>
                <a:gd name="connsiteY44" fmla="*/ 4244828 h 7952298"/>
                <a:gd name="connsiteX45" fmla="*/ 5066146 w 8264887"/>
                <a:gd name="connsiteY45" fmla="*/ 7952298 h 7952298"/>
                <a:gd name="connsiteX46" fmla="*/ 3652465 w 8264887"/>
                <a:gd name="connsiteY46" fmla="*/ 6903941 h 7952298"/>
                <a:gd name="connsiteX47" fmla="*/ 7676155 w 8264887"/>
                <a:gd name="connsiteY47" fmla="*/ 4162035 h 7952298"/>
                <a:gd name="connsiteX48" fmla="*/ 8082421 w 8264887"/>
                <a:gd name="connsiteY48" fmla="*/ 4010841 h 7952298"/>
                <a:gd name="connsiteX49" fmla="*/ 7910063 w 8264887"/>
                <a:gd name="connsiteY49" fmla="*/ 4300986 h 7952298"/>
                <a:gd name="connsiteX50" fmla="*/ 7815528 w 8264887"/>
                <a:gd name="connsiteY50" fmla="*/ 4244828 h 7952298"/>
                <a:gd name="connsiteX51" fmla="*/ 8017603 w 8264887"/>
                <a:gd name="connsiteY51" fmla="*/ 3972336 h 7952298"/>
                <a:gd name="connsiteX52" fmla="*/ 8082033 w 8264887"/>
                <a:gd name="connsiteY52" fmla="*/ 3885454 h 7952298"/>
                <a:gd name="connsiteX53" fmla="*/ 8017603 w 8264887"/>
                <a:gd name="connsiteY53" fmla="*/ 3972336 h 7952298"/>
                <a:gd name="connsiteX54" fmla="*/ 7983908 w 8264887"/>
                <a:gd name="connsiteY54" fmla="*/ 3952320 h 7952298"/>
                <a:gd name="connsiteX55" fmla="*/ 3593286 w 8264887"/>
                <a:gd name="connsiteY55" fmla="*/ 357517 h 7952298"/>
                <a:gd name="connsiteX56" fmla="*/ 7956574 w 8264887"/>
                <a:gd name="connsiteY56" fmla="*/ 3593241 h 7952298"/>
                <a:gd name="connsiteX57" fmla="*/ 7687779 w 8264887"/>
                <a:gd name="connsiteY57" fmla="*/ 3776408 h 7952298"/>
                <a:gd name="connsiteX58" fmla="*/ 3159991 w 8264887"/>
                <a:gd name="connsiteY58" fmla="*/ 1086723 h 7952298"/>
                <a:gd name="connsiteX59" fmla="*/ 3111184 w 8264887"/>
                <a:gd name="connsiteY59" fmla="*/ 0 h 7952298"/>
                <a:gd name="connsiteX60" fmla="*/ 3489544 w 8264887"/>
                <a:gd name="connsiteY60" fmla="*/ 280584 h 7952298"/>
                <a:gd name="connsiteX61" fmla="*/ 3049527 w 8264887"/>
                <a:gd name="connsiteY61" fmla="*/ 1021104 h 7952298"/>
                <a:gd name="connsiteX62" fmla="*/ 2566668 w 8264887"/>
                <a:gd name="connsiteY62" fmla="*/ 734266 h 7952298"/>
                <a:gd name="connsiteX63" fmla="*/ 3639215 w 8264887"/>
                <a:gd name="connsiteY63" fmla="*/ 280221 h 7952298"/>
                <a:gd name="connsiteX64" fmla="*/ 3593286 w 8264887"/>
                <a:gd name="connsiteY64" fmla="*/ 357517 h 7952298"/>
                <a:gd name="connsiteX65" fmla="*/ 3489544 w 8264887"/>
                <a:gd name="connsiteY65" fmla="*/ 280584 h 7952298"/>
                <a:gd name="connsiteX66" fmla="*/ 3528759 w 8264887"/>
                <a:gd name="connsiteY66" fmla="*/ 214588 h 7952298"/>
                <a:gd name="connsiteX67" fmla="*/ 8089122 w 8264887"/>
                <a:gd name="connsiteY67" fmla="*/ 3502917 h 7952298"/>
                <a:gd name="connsiteX68" fmla="*/ 8264887 w 8264887"/>
                <a:gd name="connsiteY68" fmla="*/ 3760849 h 7952298"/>
                <a:gd name="connsiteX69" fmla="*/ 8082033 w 8264887"/>
                <a:gd name="connsiteY69" fmla="*/ 3885454 h 7952298"/>
                <a:gd name="connsiteX70" fmla="*/ 8177329 w 8264887"/>
                <a:gd name="connsiteY70" fmla="*/ 3756949 h 7952298"/>
                <a:gd name="connsiteX71" fmla="*/ 7956574 w 8264887"/>
                <a:gd name="connsiteY71" fmla="*/ 3593241 h 795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8264887" h="7952298">
                  <a:moveTo>
                    <a:pt x="3437551" y="6744565"/>
                  </a:moveTo>
                  <a:lnTo>
                    <a:pt x="3652465" y="6903941"/>
                  </a:lnTo>
                  <a:lnTo>
                    <a:pt x="3579867" y="6953412"/>
                  </a:lnTo>
                  <a:close/>
                  <a:moveTo>
                    <a:pt x="807547" y="4794209"/>
                  </a:moveTo>
                  <a:lnTo>
                    <a:pt x="878803" y="4847051"/>
                  </a:lnTo>
                  <a:lnTo>
                    <a:pt x="802935" y="4801970"/>
                  </a:lnTo>
                  <a:close/>
                  <a:moveTo>
                    <a:pt x="1843601" y="3302122"/>
                  </a:moveTo>
                  <a:lnTo>
                    <a:pt x="4975494" y="5624669"/>
                  </a:lnTo>
                  <a:lnTo>
                    <a:pt x="3404102" y="6695480"/>
                  </a:lnTo>
                  <a:lnTo>
                    <a:pt x="3437551" y="6744565"/>
                  </a:lnTo>
                  <a:lnTo>
                    <a:pt x="878803" y="4847051"/>
                  </a:lnTo>
                  <a:lnTo>
                    <a:pt x="913391" y="4867603"/>
                  </a:lnTo>
                  <a:close/>
                  <a:moveTo>
                    <a:pt x="2877135" y="1311228"/>
                  </a:moveTo>
                  <a:lnTo>
                    <a:pt x="807547" y="4794209"/>
                  </a:lnTo>
                  <a:lnTo>
                    <a:pt x="0" y="4195349"/>
                  </a:lnTo>
                  <a:lnTo>
                    <a:pt x="2364593" y="1006758"/>
                  </a:lnTo>
                  <a:close/>
                  <a:moveTo>
                    <a:pt x="2566668" y="734266"/>
                  </a:moveTo>
                  <a:lnTo>
                    <a:pt x="2364593" y="1006758"/>
                  </a:lnTo>
                  <a:lnTo>
                    <a:pt x="2357091" y="1002301"/>
                  </a:lnTo>
                  <a:lnTo>
                    <a:pt x="2529448" y="712156"/>
                  </a:lnTo>
                  <a:close/>
                  <a:moveTo>
                    <a:pt x="7380027" y="3986123"/>
                  </a:moveTo>
                  <a:lnTo>
                    <a:pt x="5052371" y="5572282"/>
                  </a:lnTo>
                  <a:lnTo>
                    <a:pt x="4814066" y="5395560"/>
                  </a:lnTo>
                  <a:lnTo>
                    <a:pt x="5446593" y="4542614"/>
                  </a:lnTo>
                  <a:lnTo>
                    <a:pt x="5441433" y="4538788"/>
                  </a:lnTo>
                  <a:lnTo>
                    <a:pt x="5441433" y="3997201"/>
                  </a:lnTo>
                  <a:lnTo>
                    <a:pt x="5382297" y="3997201"/>
                  </a:lnTo>
                  <a:lnTo>
                    <a:pt x="5382297" y="4494934"/>
                  </a:lnTo>
                  <a:lnTo>
                    <a:pt x="5377854" y="4491639"/>
                  </a:lnTo>
                  <a:lnTo>
                    <a:pt x="4745327" y="5344585"/>
                  </a:lnTo>
                  <a:lnTo>
                    <a:pt x="3511386" y="4429519"/>
                  </a:lnTo>
                  <a:lnTo>
                    <a:pt x="3521923" y="4415310"/>
                  </a:lnTo>
                  <a:lnTo>
                    <a:pt x="4158155" y="4887128"/>
                  </a:lnTo>
                  <a:lnTo>
                    <a:pt x="4913160" y="3869023"/>
                  </a:lnTo>
                  <a:lnTo>
                    <a:pt x="4276928" y="3397206"/>
                  </a:lnTo>
                  <a:lnTo>
                    <a:pt x="4319229" y="3340164"/>
                  </a:lnTo>
                  <a:lnTo>
                    <a:pt x="4282506" y="3312931"/>
                  </a:lnTo>
                  <a:lnTo>
                    <a:pt x="3474663" y="4402286"/>
                  </a:lnTo>
                  <a:lnTo>
                    <a:pt x="1888722" y="3226185"/>
                  </a:lnTo>
                  <a:lnTo>
                    <a:pt x="2440548" y="2297498"/>
                  </a:lnTo>
                  <a:lnTo>
                    <a:pt x="3569063" y="2999643"/>
                  </a:lnTo>
                  <a:lnTo>
                    <a:pt x="3644535" y="2878341"/>
                  </a:lnTo>
                  <a:lnTo>
                    <a:pt x="2513542" y="2174654"/>
                  </a:lnTo>
                  <a:lnTo>
                    <a:pt x="2987599" y="1376848"/>
                  </a:lnTo>
                  <a:close/>
                  <a:moveTo>
                    <a:pt x="7815528" y="4244828"/>
                  </a:moveTo>
                  <a:lnTo>
                    <a:pt x="5066146" y="7952298"/>
                  </a:lnTo>
                  <a:lnTo>
                    <a:pt x="3652465" y="6903941"/>
                  </a:lnTo>
                  <a:lnTo>
                    <a:pt x="7676155" y="4162035"/>
                  </a:lnTo>
                  <a:close/>
                  <a:moveTo>
                    <a:pt x="8082421" y="4010841"/>
                  </a:moveTo>
                  <a:lnTo>
                    <a:pt x="7910063" y="4300986"/>
                  </a:lnTo>
                  <a:lnTo>
                    <a:pt x="7815528" y="4244828"/>
                  </a:lnTo>
                  <a:lnTo>
                    <a:pt x="8017603" y="3972336"/>
                  </a:lnTo>
                  <a:close/>
                  <a:moveTo>
                    <a:pt x="8082033" y="3885454"/>
                  </a:moveTo>
                  <a:lnTo>
                    <a:pt x="8017603" y="3972336"/>
                  </a:lnTo>
                  <a:lnTo>
                    <a:pt x="7983908" y="3952320"/>
                  </a:lnTo>
                  <a:close/>
                  <a:moveTo>
                    <a:pt x="3593286" y="357517"/>
                  </a:moveTo>
                  <a:lnTo>
                    <a:pt x="7956574" y="3593241"/>
                  </a:lnTo>
                  <a:lnTo>
                    <a:pt x="7687779" y="3776408"/>
                  </a:lnTo>
                  <a:lnTo>
                    <a:pt x="3159991" y="1086723"/>
                  </a:lnTo>
                  <a:close/>
                  <a:moveTo>
                    <a:pt x="3111184" y="0"/>
                  </a:moveTo>
                  <a:lnTo>
                    <a:pt x="3489544" y="280584"/>
                  </a:lnTo>
                  <a:lnTo>
                    <a:pt x="3049527" y="1021104"/>
                  </a:lnTo>
                  <a:lnTo>
                    <a:pt x="2566668" y="734266"/>
                  </a:lnTo>
                  <a:close/>
                  <a:moveTo>
                    <a:pt x="3639215" y="280221"/>
                  </a:moveTo>
                  <a:lnTo>
                    <a:pt x="3593286" y="357517"/>
                  </a:lnTo>
                  <a:lnTo>
                    <a:pt x="3489544" y="280584"/>
                  </a:lnTo>
                  <a:lnTo>
                    <a:pt x="3528759" y="214588"/>
                  </a:lnTo>
                  <a:close/>
                  <a:moveTo>
                    <a:pt x="8089122" y="3502917"/>
                  </a:moveTo>
                  <a:lnTo>
                    <a:pt x="8264887" y="3760849"/>
                  </a:lnTo>
                  <a:lnTo>
                    <a:pt x="8082033" y="3885454"/>
                  </a:lnTo>
                  <a:lnTo>
                    <a:pt x="8177329" y="3756949"/>
                  </a:lnTo>
                  <a:lnTo>
                    <a:pt x="7956574" y="3593241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11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입지분석 및 원활한 공사착공계획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사업 특성의 완벽한 이해로 공기 리스크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사전제거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및 원활한 공사착공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144880" y="1150937"/>
            <a:ext cx="3060000" cy="2736000"/>
            <a:chOff x="7144880" y="1150937"/>
            <a:chExt cx="3060000" cy="2736000"/>
          </a:xfrm>
        </p:grpSpPr>
        <p:sp>
          <p:nvSpPr>
            <p:cNvPr id="16" name="직사각형 15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철저한 사전조사 및 프로젝트 이해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현장답사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5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회 및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Value </a:t>
              </a:r>
              <a:r>
                <a:rPr lang="en-US" altLang="ko-KR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Eengineering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실시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144880" y="4031513"/>
            <a:ext cx="3060000" cy="2736000"/>
            <a:chOff x="7144880" y="1150937"/>
            <a:chExt cx="3060000" cy="2736000"/>
          </a:xfrm>
        </p:grpSpPr>
        <p:sp>
          <p:nvSpPr>
            <p:cNvPr id="21" name="직사각형 20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조기착공 준비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T.F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팀 구성 및 전문업체 조기 투입</a:t>
              </a: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4884109" y="165556"/>
            <a:ext cx="3621569" cy="4304877"/>
            <a:chOff x="657876" y="1885811"/>
            <a:chExt cx="3152124" cy="4304877"/>
          </a:xfrm>
        </p:grpSpPr>
        <p:grpSp>
          <p:nvGrpSpPr>
            <p:cNvPr id="27" name="그룹 26"/>
            <p:cNvGrpSpPr/>
            <p:nvPr/>
          </p:nvGrpSpPr>
          <p:grpSpPr>
            <a:xfrm>
              <a:off x="657876" y="1885811"/>
              <a:ext cx="3152124" cy="4304877"/>
              <a:chOff x="657876" y="1885811"/>
              <a:chExt cx="3152124" cy="4304877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657876" y="1885812"/>
                <a:ext cx="3152124" cy="324000"/>
              </a:xfrm>
              <a:prstGeom prst="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657876" y="1885811"/>
                <a:ext cx="3152124" cy="4304877"/>
              </a:xfrm>
              <a:prstGeom prst="rect">
                <a:avLst/>
              </a:prstGeom>
              <a:noFill/>
              <a:ln w="50800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1183343" y="1910531"/>
              <a:ext cx="2101192" cy="274562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defTabSz="1038462">
                <a:lnSpc>
                  <a:spcPts val="2200"/>
                </a:lnSpc>
                <a:spcAft>
                  <a:spcPts val="400"/>
                </a:spcAft>
              </a:pPr>
              <a:r>
                <a:rPr lang="ko-KR" altLang="en-US" sz="180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대형차량 </a:t>
              </a:r>
              <a:r>
                <a:rPr lang="ko-KR" altLang="en-US" sz="1800" dirty="0" err="1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이동로</a:t>
              </a:r>
              <a:r>
                <a:rPr lang="ko-KR" altLang="en-US" sz="180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lang="ko-KR" altLang="en-US" sz="1800" dirty="0" err="1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사전파악</a:t>
              </a:r>
              <a:endParaRPr lang="ko-KR" altLang="en-US" sz="180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4983086" y="4171922"/>
            <a:ext cx="3436737" cy="21544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marL="152400" indent="-152400" defTabSz="1038462" latinLnBrk="0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대형차량동선 사전 공지로 원활한 현장진입</a:t>
            </a:r>
          </a:p>
        </p:txBody>
      </p:sp>
      <p:pic>
        <p:nvPicPr>
          <p:cNvPr id="32" name="Picture 2" descr="D:\[00프로젝트]\[작업방]\[Y]풍농오산물류센터PT[고려개발]\[PPT]\[삽도]\방위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600000">
            <a:off x="15099308" y="576925"/>
            <a:ext cx="3175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17387432" y="1869679"/>
            <a:ext cx="539976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en-US" altLang="ko-KR" dirty="0"/>
              <a:t>SITE</a:t>
            </a:r>
            <a:endParaRPr lang="ko-KR" altLang="en-US" dirty="0"/>
          </a:p>
        </p:txBody>
      </p:sp>
      <p:sp>
        <p:nvSpPr>
          <p:cNvPr id="34" name="직각 삼각형 6"/>
          <p:cNvSpPr/>
          <p:nvPr/>
        </p:nvSpPr>
        <p:spPr>
          <a:xfrm rot="13500000">
            <a:off x="15311758" y="2091075"/>
            <a:ext cx="259280" cy="259280"/>
          </a:xfrm>
          <a:custGeom>
            <a:avLst/>
            <a:gdLst>
              <a:gd name="connsiteX0" fmla="*/ 0 w 244122"/>
              <a:gd name="connsiteY0" fmla="*/ 244122 h 244122"/>
              <a:gd name="connsiteX1" fmla="*/ 0 w 244122"/>
              <a:gd name="connsiteY1" fmla="*/ 0 h 244122"/>
              <a:gd name="connsiteX2" fmla="*/ 244122 w 244122"/>
              <a:gd name="connsiteY2" fmla="*/ 244122 h 244122"/>
              <a:gd name="connsiteX3" fmla="*/ 0 w 244122"/>
              <a:gd name="connsiteY3" fmla="*/ 244122 h 244122"/>
              <a:gd name="connsiteX0" fmla="*/ 0 w 326628"/>
              <a:gd name="connsiteY0" fmla="*/ 326628 h 326628"/>
              <a:gd name="connsiteX1" fmla="*/ 82506 w 326628"/>
              <a:gd name="connsiteY1" fmla="*/ 0 h 326628"/>
              <a:gd name="connsiteX2" fmla="*/ 326628 w 326628"/>
              <a:gd name="connsiteY2" fmla="*/ 244122 h 326628"/>
              <a:gd name="connsiteX3" fmla="*/ 0 w 326628"/>
              <a:gd name="connsiteY3" fmla="*/ 326628 h 32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28" h="326628">
                <a:moveTo>
                  <a:pt x="0" y="326628"/>
                </a:moveTo>
                <a:lnTo>
                  <a:pt x="82506" y="0"/>
                </a:lnTo>
                <a:lnTo>
                  <a:pt x="326628" y="244122"/>
                </a:lnTo>
                <a:lnTo>
                  <a:pt x="0" y="326628"/>
                </a:lnTo>
                <a:close/>
              </a:path>
            </a:pathLst>
          </a:custGeom>
          <a:gradFill flip="none" rotWithShape="1">
            <a:gsLst>
              <a:gs pos="100000">
                <a:schemeClr val="accent6"/>
              </a:gs>
              <a:gs pos="82000">
                <a:schemeClr val="accent6"/>
              </a:gs>
              <a:gs pos="0">
                <a:schemeClr val="bg1">
                  <a:alpha val="0"/>
                </a:schemeClr>
              </a:gs>
            </a:gsLst>
            <a:lin ang="81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15489832" y="2132235"/>
            <a:ext cx="181731" cy="181731"/>
          </a:xfrm>
          <a:prstGeom prst="ellipse">
            <a:avLst/>
          </a:prstGeom>
          <a:solidFill>
            <a:srgbClr val="70AD47"/>
          </a:solidFill>
          <a:ln w="12700" cap="flat" cmpd="sng" algn="ctr">
            <a:solidFill>
              <a:sysClr val="window" lastClr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A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6" name="직각 삼각형 6"/>
          <p:cNvSpPr/>
          <p:nvPr/>
        </p:nvSpPr>
        <p:spPr>
          <a:xfrm rot="13500000">
            <a:off x="16465900" y="2437409"/>
            <a:ext cx="259280" cy="259280"/>
          </a:xfrm>
          <a:custGeom>
            <a:avLst/>
            <a:gdLst>
              <a:gd name="connsiteX0" fmla="*/ 0 w 244122"/>
              <a:gd name="connsiteY0" fmla="*/ 244122 h 244122"/>
              <a:gd name="connsiteX1" fmla="*/ 0 w 244122"/>
              <a:gd name="connsiteY1" fmla="*/ 0 h 244122"/>
              <a:gd name="connsiteX2" fmla="*/ 244122 w 244122"/>
              <a:gd name="connsiteY2" fmla="*/ 244122 h 244122"/>
              <a:gd name="connsiteX3" fmla="*/ 0 w 244122"/>
              <a:gd name="connsiteY3" fmla="*/ 244122 h 244122"/>
              <a:gd name="connsiteX0" fmla="*/ 0 w 326628"/>
              <a:gd name="connsiteY0" fmla="*/ 326628 h 326628"/>
              <a:gd name="connsiteX1" fmla="*/ 82506 w 326628"/>
              <a:gd name="connsiteY1" fmla="*/ 0 h 326628"/>
              <a:gd name="connsiteX2" fmla="*/ 326628 w 326628"/>
              <a:gd name="connsiteY2" fmla="*/ 244122 h 326628"/>
              <a:gd name="connsiteX3" fmla="*/ 0 w 326628"/>
              <a:gd name="connsiteY3" fmla="*/ 326628 h 32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28" h="326628">
                <a:moveTo>
                  <a:pt x="0" y="326628"/>
                </a:moveTo>
                <a:lnTo>
                  <a:pt x="82506" y="0"/>
                </a:lnTo>
                <a:lnTo>
                  <a:pt x="326628" y="244122"/>
                </a:lnTo>
                <a:lnTo>
                  <a:pt x="0" y="326628"/>
                </a:lnTo>
                <a:close/>
              </a:path>
            </a:pathLst>
          </a:custGeom>
          <a:gradFill flip="none" rotWithShape="1">
            <a:gsLst>
              <a:gs pos="100000">
                <a:schemeClr val="accent6"/>
              </a:gs>
              <a:gs pos="82000">
                <a:schemeClr val="accent6"/>
              </a:gs>
              <a:gs pos="0">
                <a:schemeClr val="bg1">
                  <a:alpha val="0"/>
                </a:schemeClr>
              </a:gs>
            </a:gsLst>
            <a:lin ang="81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16643974" y="2478569"/>
            <a:ext cx="181731" cy="181731"/>
          </a:xfrm>
          <a:prstGeom prst="ellipse">
            <a:avLst/>
          </a:prstGeom>
          <a:solidFill>
            <a:srgbClr val="70AD47"/>
          </a:solidFill>
          <a:ln w="12700" cap="flat" cmpd="sng" algn="ctr">
            <a:solidFill>
              <a:sysClr val="window" lastClr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B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8" name="직각 삼각형 6"/>
          <p:cNvSpPr/>
          <p:nvPr/>
        </p:nvSpPr>
        <p:spPr>
          <a:xfrm rot="4595504">
            <a:off x="16826661" y="1850725"/>
            <a:ext cx="259280" cy="259280"/>
          </a:xfrm>
          <a:custGeom>
            <a:avLst/>
            <a:gdLst>
              <a:gd name="connsiteX0" fmla="*/ 0 w 244122"/>
              <a:gd name="connsiteY0" fmla="*/ 244122 h 244122"/>
              <a:gd name="connsiteX1" fmla="*/ 0 w 244122"/>
              <a:gd name="connsiteY1" fmla="*/ 0 h 244122"/>
              <a:gd name="connsiteX2" fmla="*/ 244122 w 244122"/>
              <a:gd name="connsiteY2" fmla="*/ 244122 h 244122"/>
              <a:gd name="connsiteX3" fmla="*/ 0 w 244122"/>
              <a:gd name="connsiteY3" fmla="*/ 244122 h 244122"/>
              <a:gd name="connsiteX0" fmla="*/ 0 w 326628"/>
              <a:gd name="connsiteY0" fmla="*/ 326628 h 326628"/>
              <a:gd name="connsiteX1" fmla="*/ 82506 w 326628"/>
              <a:gd name="connsiteY1" fmla="*/ 0 h 326628"/>
              <a:gd name="connsiteX2" fmla="*/ 326628 w 326628"/>
              <a:gd name="connsiteY2" fmla="*/ 244122 h 326628"/>
              <a:gd name="connsiteX3" fmla="*/ 0 w 326628"/>
              <a:gd name="connsiteY3" fmla="*/ 326628 h 326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28" h="326628">
                <a:moveTo>
                  <a:pt x="0" y="326628"/>
                </a:moveTo>
                <a:lnTo>
                  <a:pt x="82506" y="0"/>
                </a:lnTo>
                <a:lnTo>
                  <a:pt x="326628" y="244122"/>
                </a:lnTo>
                <a:lnTo>
                  <a:pt x="0" y="326628"/>
                </a:lnTo>
                <a:close/>
              </a:path>
            </a:pathLst>
          </a:custGeom>
          <a:gradFill flip="none" rotWithShape="1">
            <a:gsLst>
              <a:gs pos="100000">
                <a:schemeClr val="accent6"/>
              </a:gs>
              <a:gs pos="82000">
                <a:schemeClr val="accent6"/>
              </a:gs>
              <a:gs pos="0">
                <a:schemeClr val="bg1">
                  <a:alpha val="0"/>
                </a:schemeClr>
              </a:gs>
            </a:gsLst>
            <a:lin ang="81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6734839" y="1834232"/>
            <a:ext cx="181731" cy="181731"/>
          </a:xfrm>
          <a:prstGeom prst="ellipse">
            <a:avLst/>
          </a:prstGeom>
          <a:solidFill>
            <a:srgbClr val="70AD47"/>
          </a:solidFill>
          <a:ln w="12700" cap="flat" cmpd="sng" algn="ctr">
            <a:solidFill>
              <a:sysClr val="window" lastClr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 rot="1546387">
            <a:off x="17337741" y="1580459"/>
            <a:ext cx="1133324" cy="1692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sz="1100" dirty="0"/>
              <a:t>◀오산</a:t>
            </a:r>
            <a:r>
              <a:rPr lang="en-US" altLang="ko-KR" sz="1100" dirty="0"/>
              <a:t>TG </a:t>
            </a:r>
            <a:r>
              <a:rPr lang="ko-KR" altLang="en-US" sz="1100" dirty="0"/>
              <a:t>통과 방향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82438" y="3224867"/>
            <a:ext cx="1440160" cy="78656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15028041" y="3270004"/>
            <a:ext cx="181731" cy="181731"/>
          </a:xfrm>
          <a:prstGeom prst="ellipse">
            <a:avLst/>
          </a:prstGeom>
          <a:solidFill>
            <a:srgbClr val="70AD47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A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44" name="Picture 6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980966" y="3208899"/>
            <a:ext cx="1440160" cy="790081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5" name="타원 44"/>
          <p:cNvSpPr/>
          <p:nvPr/>
        </p:nvSpPr>
        <p:spPr>
          <a:xfrm>
            <a:off x="17036835" y="3254037"/>
            <a:ext cx="181731" cy="181731"/>
          </a:xfrm>
          <a:prstGeom prst="ellipse">
            <a:avLst/>
          </a:prstGeom>
          <a:solidFill>
            <a:srgbClr val="70AD47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B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977996" y="563235"/>
            <a:ext cx="1443130" cy="786137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7" name="타원 46"/>
          <p:cNvSpPr/>
          <p:nvPr/>
        </p:nvSpPr>
        <p:spPr>
          <a:xfrm>
            <a:off x="17036843" y="581687"/>
            <a:ext cx="181731" cy="181731"/>
          </a:xfrm>
          <a:prstGeom prst="ellipse">
            <a:avLst/>
          </a:prstGeom>
          <a:solidFill>
            <a:srgbClr val="70AD47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481330" y="3276286"/>
            <a:ext cx="799290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 dirty="0"/>
              <a:t>오산</a:t>
            </a:r>
            <a:r>
              <a:rPr lang="en-US" altLang="ko-KR" dirty="0"/>
              <a:t>TG</a:t>
            </a:r>
            <a:endParaRPr lang="ko-KR" altLang="en-US" dirty="0"/>
          </a:p>
        </p:txBody>
      </p:sp>
      <p:sp>
        <p:nvSpPr>
          <p:cNvPr id="54" name="자유형 53"/>
          <p:cNvSpPr/>
          <p:nvPr/>
        </p:nvSpPr>
        <p:spPr>
          <a:xfrm>
            <a:off x="11741682" y="167676"/>
            <a:ext cx="729966" cy="337757"/>
          </a:xfrm>
          <a:custGeom>
            <a:avLst/>
            <a:gdLst>
              <a:gd name="connsiteX0" fmla="*/ 0 w 510540"/>
              <a:gd name="connsiteY0" fmla="*/ 0 h 297180"/>
              <a:gd name="connsiteX1" fmla="*/ 441960 w 510540"/>
              <a:gd name="connsiteY1" fmla="*/ 297180 h 297180"/>
              <a:gd name="connsiteX2" fmla="*/ 457200 w 510540"/>
              <a:gd name="connsiteY2" fmla="*/ 205740 h 297180"/>
              <a:gd name="connsiteX3" fmla="*/ 480060 w 510540"/>
              <a:gd name="connsiteY3" fmla="*/ 160020 h 297180"/>
              <a:gd name="connsiteX4" fmla="*/ 502920 w 510540"/>
              <a:gd name="connsiteY4" fmla="*/ 129540 h 297180"/>
              <a:gd name="connsiteX5" fmla="*/ 510540 w 510540"/>
              <a:gd name="connsiteY5" fmla="*/ 114300 h 297180"/>
              <a:gd name="connsiteX6" fmla="*/ 426720 w 510540"/>
              <a:gd name="connsiteY6" fmla="*/ 99060 h 297180"/>
              <a:gd name="connsiteX7" fmla="*/ 335280 w 510540"/>
              <a:gd name="connsiteY7" fmla="*/ 83820 h 297180"/>
              <a:gd name="connsiteX8" fmla="*/ 251460 w 510540"/>
              <a:gd name="connsiteY8" fmla="*/ 60960 h 297180"/>
              <a:gd name="connsiteX9" fmla="*/ 175260 w 510540"/>
              <a:gd name="connsiteY9" fmla="*/ 45720 h 297180"/>
              <a:gd name="connsiteX10" fmla="*/ 83820 w 510540"/>
              <a:gd name="connsiteY10" fmla="*/ 15240 h 297180"/>
              <a:gd name="connsiteX11" fmla="*/ 53340 w 510540"/>
              <a:gd name="connsiteY11" fmla="*/ 15240 h 297180"/>
              <a:gd name="connsiteX12" fmla="*/ 53340 w 510540"/>
              <a:gd name="connsiteY12" fmla="*/ 15240 h 297180"/>
              <a:gd name="connsiteX0" fmla="*/ 0 w 510540"/>
              <a:gd name="connsiteY0" fmla="*/ 0 h 297180"/>
              <a:gd name="connsiteX1" fmla="*/ 441960 w 510540"/>
              <a:gd name="connsiteY1" fmla="*/ 297180 h 297180"/>
              <a:gd name="connsiteX2" fmla="*/ 457200 w 510540"/>
              <a:gd name="connsiteY2" fmla="*/ 205740 h 297180"/>
              <a:gd name="connsiteX3" fmla="*/ 480060 w 510540"/>
              <a:gd name="connsiteY3" fmla="*/ 160020 h 297180"/>
              <a:gd name="connsiteX4" fmla="*/ 502920 w 510540"/>
              <a:gd name="connsiteY4" fmla="*/ 129540 h 297180"/>
              <a:gd name="connsiteX5" fmla="*/ 510540 w 510540"/>
              <a:gd name="connsiteY5" fmla="*/ 114300 h 297180"/>
              <a:gd name="connsiteX6" fmla="*/ 426720 w 510540"/>
              <a:gd name="connsiteY6" fmla="*/ 99060 h 297180"/>
              <a:gd name="connsiteX7" fmla="*/ 337661 w 510540"/>
              <a:gd name="connsiteY7" fmla="*/ 74295 h 297180"/>
              <a:gd name="connsiteX8" fmla="*/ 251460 w 510540"/>
              <a:gd name="connsiteY8" fmla="*/ 60960 h 297180"/>
              <a:gd name="connsiteX9" fmla="*/ 175260 w 510540"/>
              <a:gd name="connsiteY9" fmla="*/ 45720 h 297180"/>
              <a:gd name="connsiteX10" fmla="*/ 83820 w 510540"/>
              <a:gd name="connsiteY10" fmla="*/ 15240 h 297180"/>
              <a:gd name="connsiteX11" fmla="*/ 53340 w 510540"/>
              <a:gd name="connsiteY11" fmla="*/ 15240 h 297180"/>
              <a:gd name="connsiteX12" fmla="*/ 53340 w 510540"/>
              <a:gd name="connsiteY12" fmla="*/ 15240 h 297180"/>
              <a:gd name="connsiteX0" fmla="*/ 0 w 510540"/>
              <a:gd name="connsiteY0" fmla="*/ 0 h 297180"/>
              <a:gd name="connsiteX1" fmla="*/ 441960 w 510540"/>
              <a:gd name="connsiteY1" fmla="*/ 297180 h 297180"/>
              <a:gd name="connsiteX2" fmla="*/ 457200 w 510540"/>
              <a:gd name="connsiteY2" fmla="*/ 205740 h 297180"/>
              <a:gd name="connsiteX3" fmla="*/ 480060 w 510540"/>
              <a:gd name="connsiteY3" fmla="*/ 160020 h 297180"/>
              <a:gd name="connsiteX4" fmla="*/ 502920 w 510540"/>
              <a:gd name="connsiteY4" fmla="*/ 129540 h 297180"/>
              <a:gd name="connsiteX5" fmla="*/ 510540 w 510540"/>
              <a:gd name="connsiteY5" fmla="*/ 114300 h 297180"/>
              <a:gd name="connsiteX6" fmla="*/ 426720 w 510540"/>
              <a:gd name="connsiteY6" fmla="*/ 89535 h 297180"/>
              <a:gd name="connsiteX7" fmla="*/ 337661 w 510540"/>
              <a:gd name="connsiteY7" fmla="*/ 74295 h 297180"/>
              <a:gd name="connsiteX8" fmla="*/ 251460 w 510540"/>
              <a:gd name="connsiteY8" fmla="*/ 60960 h 297180"/>
              <a:gd name="connsiteX9" fmla="*/ 175260 w 510540"/>
              <a:gd name="connsiteY9" fmla="*/ 45720 h 297180"/>
              <a:gd name="connsiteX10" fmla="*/ 83820 w 510540"/>
              <a:gd name="connsiteY10" fmla="*/ 15240 h 297180"/>
              <a:gd name="connsiteX11" fmla="*/ 53340 w 510540"/>
              <a:gd name="connsiteY11" fmla="*/ 15240 h 297180"/>
              <a:gd name="connsiteX12" fmla="*/ 53340 w 510540"/>
              <a:gd name="connsiteY12" fmla="*/ 15240 h 297180"/>
              <a:gd name="connsiteX0" fmla="*/ 0 w 510540"/>
              <a:gd name="connsiteY0" fmla="*/ 0 h 297180"/>
              <a:gd name="connsiteX1" fmla="*/ 441960 w 510540"/>
              <a:gd name="connsiteY1" fmla="*/ 297180 h 297180"/>
              <a:gd name="connsiteX2" fmla="*/ 457200 w 510540"/>
              <a:gd name="connsiteY2" fmla="*/ 205740 h 297180"/>
              <a:gd name="connsiteX3" fmla="*/ 480060 w 510540"/>
              <a:gd name="connsiteY3" fmla="*/ 160020 h 297180"/>
              <a:gd name="connsiteX4" fmla="*/ 502920 w 510540"/>
              <a:gd name="connsiteY4" fmla="*/ 129540 h 297180"/>
              <a:gd name="connsiteX5" fmla="*/ 510540 w 510540"/>
              <a:gd name="connsiteY5" fmla="*/ 107156 h 297180"/>
              <a:gd name="connsiteX6" fmla="*/ 426720 w 510540"/>
              <a:gd name="connsiteY6" fmla="*/ 89535 h 297180"/>
              <a:gd name="connsiteX7" fmla="*/ 337661 w 510540"/>
              <a:gd name="connsiteY7" fmla="*/ 74295 h 297180"/>
              <a:gd name="connsiteX8" fmla="*/ 251460 w 510540"/>
              <a:gd name="connsiteY8" fmla="*/ 60960 h 297180"/>
              <a:gd name="connsiteX9" fmla="*/ 175260 w 510540"/>
              <a:gd name="connsiteY9" fmla="*/ 45720 h 297180"/>
              <a:gd name="connsiteX10" fmla="*/ 83820 w 510540"/>
              <a:gd name="connsiteY10" fmla="*/ 15240 h 297180"/>
              <a:gd name="connsiteX11" fmla="*/ 53340 w 510540"/>
              <a:gd name="connsiteY11" fmla="*/ 15240 h 297180"/>
              <a:gd name="connsiteX12" fmla="*/ 53340 w 510540"/>
              <a:gd name="connsiteY12" fmla="*/ 15240 h 297180"/>
              <a:gd name="connsiteX0" fmla="*/ 0 w 515302"/>
              <a:gd name="connsiteY0" fmla="*/ 0 h 297180"/>
              <a:gd name="connsiteX1" fmla="*/ 441960 w 515302"/>
              <a:gd name="connsiteY1" fmla="*/ 297180 h 297180"/>
              <a:gd name="connsiteX2" fmla="*/ 457200 w 515302"/>
              <a:gd name="connsiteY2" fmla="*/ 205740 h 297180"/>
              <a:gd name="connsiteX3" fmla="*/ 480060 w 515302"/>
              <a:gd name="connsiteY3" fmla="*/ 160020 h 297180"/>
              <a:gd name="connsiteX4" fmla="*/ 502920 w 515302"/>
              <a:gd name="connsiteY4" fmla="*/ 129540 h 297180"/>
              <a:gd name="connsiteX5" fmla="*/ 515302 w 515302"/>
              <a:gd name="connsiteY5" fmla="*/ 102394 h 297180"/>
              <a:gd name="connsiteX6" fmla="*/ 426720 w 515302"/>
              <a:gd name="connsiteY6" fmla="*/ 89535 h 297180"/>
              <a:gd name="connsiteX7" fmla="*/ 337661 w 515302"/>
              <a:gd name="connsiteY7" fmla="*/ 74295 h 297180"/>
              <a:gd name="connsiteX8" fmla="*/ 251460 w 515302"/>
              <a:gd name="connsiteY8" fmla="*/ 60960 h 297180"/>
              <a:gd name="connsiteX9" fmla="*/ 175260 w 515302"/>
              <a:gd name="connsiteY9" fmla="*/ 45720 h 297180"/>
              <a:gd name="connsiteX10" fmla="*/ 83820 w 515302"/>
              <a:gd name="connsiteY10" fmla="*/ 15240 h 297180"/>
              <a:gd name="connsiteX11" fmla="*/ 53340 w 515302"/>
              <a:gd name="connsiteY11" fmla="*/ 15240 h 297180"/>
              <a:gd name="connsiteX12" fmla="*/ 53340 w 515302"/>
              <a:gd name="connsiteY12" fmla="*/ 15240 h 297180"/>
              <a:gd name="connsiteX0" fmla="*/ 0 w 515302"/>
              <a:gd name="connsiteY0" fmla="*/ 0 h 297180"/>
              <a:gd name="connsiteX1" fmla="*/ 441960 w 515302"/>
              <a:gd name="connsiteY1" fmla="*/ 297180 h 297180"/>
              <a:gd name="connsiteX2" fmla="*/ 457200 w 515302"/>
              <a:gd name="connsiteY2" fmla="*/ 205740 h 297180"/>
              <a:gd name="connsiteX3" fmla="*/ 480060 w 515302"/>
              <a:gd name="connsiteY3" fmla="*/ 160020 h 297180"/>
              <a:gd name="connsiteX4" fmla="*/ 512445 w 515302"/>
              <a:gd name="connsiteY4" fmla="*/ 131921 h 297180"/>
              <a:gd name="connsiteX5" fmla="*/ 515302 w 515302"/>
              <a:gd name="connsiteY5" fmla="*/ 102394 h 297180"/>
              <a:gd name="connsiteX6" fmla="*/ 426720 w 515302"/>
              <a:gd name="connsiteY6" fmla="*/ 89535 h 297180"/>
              <a:gd name="connsiteX7" fmla="*/ 337661 w 515302"/>
              <a:gd name="connsiteY7" fmla="*/ 74295 h 297180"/>
              <a:gd name="connsiteX8" fmla="*/ 251460 w 515302"/>
              <a:gd name="connsiteY8" fmla="*/ 60960 h 297180"/>
              <a:gd name="connsiteX9" fmla="*/ 175260 w 515302"/>
              <a:gd name="connsiteY9" fmla="*/ 45720 h 297180"/>
              <a:gd name="connsiteX10" fmla="*/ 83820 w 515302"/>
              <a:gd name="connsiteY10" fmla="*/ 15240 h 297180"/>
              <a:gd name="connsiteX11" fmla="*/ 53340 w 515302"/>
              <a:gd name="connsiteY11" fmla="*/ 15240 h 297180"/>
              <a:gd name="connsiteX12" fmla="*/ 53340 w 515302"/>
              <a:gd name="connsiteY12" fmla="*/ 15240 h 297180"/>
              <a:gd name="connsiteX0" fmla="*/ 0 w 515302"/>
              <a:gd name="connsiteY0" fmla="*/ 0 h 297180"/>
              <a:gd name="connsiteX1" fmla="*/ 441960 w 515302"/>
              <a:gd name="connsiteY1" fmla="*/ 297180 h 297180"/>
              <a:gd name="connsiteX2" fmla="*/ 457200 w 515302"/>
              <a:gd name="connsiteY2" fmla="*/ 205740 h 297180"/>
              <a:gd name="connsiteX3" fmla="*/ 484823 w 515302"/>
              <a:gd name="connsiteY3" fmla="*/ 167163 h 297180"/>
              <a:gd name="connsiteX4" fmla="*/ 512445 w 515302"/>
              <a:gd name="connsiteY4" fmla="*/ 131921 h 297180"/>
              <a:gd name="connsiteX5" fmla="*/ 515302 w 515302"/>
              <a:gd name="connsiteY5" fmla="*/ 102394 h 297180"/>
              <a:gd name="connsiteX6" fmla="*/ 426720 w 515302"/>
              <a:gd name="connsiteY6" fmla="*/ 89535 h 297180"/>
              <a:gd name="connsiteX7" fmla="*/ 337661 w 515302"/>
              <a:gd name="connsiteY7" fmla="*/ 74295 h 297180"/>
              <a:gd name="connsiteX8" fmla="*/ 251460 w 515302"/>
              <a:gd name="connsiteY8" fmla="*/ 60960 h 297180"/>
              <a:gd name="connsiteX9" fmla="*/ 175260 w 515302"/>
              <a:gd name="connsiteY9" fmla="*/ 45720 h 297180"/>
              <a:gd name="connsiteX10" fmla="*/ 83820 w 515302"/>
              <a:gd name="connsiteY10" fmla="*/ 15240 h 297180"/>
              <a:gd name="connsiteX11" fmla="*/ 53340 w 515302"/>
              <a:gd name="connsiteY11" fmla="*/ 15240 h 297180"/>
              <a:gd name="connsiteX12" fmla="*/ 53340 w 515302"/>
              <a:gd name="connsiteY12" fmla="*/ 15240 h 297180"/>
              <a:gd name="connsiteX0" fmla="*/ 0 w 522446"/>
              <a:gd name="connsiteY0" fmla="*/ 10954 h 281940"/>
              <a:gd name="connsiteX1" fmla="*/ 449104 w 522446"/>
              <a:gd name="connsiteY1" fmla="*/ 281940 h 281940"/>
              <a:gd name="connsiteX2" fmla="*/ 464344 w 522446"/>
              <a:gd name="connsiteY2" fmla="*/ 190500 h 281940"/>
              <a:gd name="connsiteX3" fmla="*/ 491967 w 522446"/>
              <a:gd name="connsiteY3" fmla="*/ 151923 h 281940"/>
              <a:gd name="connsiteX4" fmla="*/ 519589 w 522446"/>
              <a:gd name="connsiteY4" fmla="*/ 116681 h 281940"/>
              <a:gd name="connsiteX5" fmla="*/ 522446 w 522446"/>
              <a:gd name="connsiteY5" fmla="*/ 87154 h 281940"/>
              <a:gd name="connsiteX6" fmla="*/ 433864 w 522446"/>
              <a:gd name="connsiteY6" fmla="*/ 74295 h 281940"/>
              <a:gd name="connsiteX7" fmla="*/ 344805 w 522446"/>
              <a:gd name="connsiteY7" fmla="*/ 59055 h 281940"/>
              <a:gd name="connsiteX8" fmla="*/ 258604 w 522446"/>
              <a:gd name="connsiteY8" fmla="*/ 45720 h 281940"/>
              <a:gd name="connsiteX9" fmla="*/ 182404 w 522446"/>
              <a:gd name="connsiteY9" fmla="*/ 30480 h 281940"/>
              <a:gd name="connsiteX10" fmla="*/ 90964 w 522446"/>
              <a:gd name="connsiteY10" fmla="*/ 0 h 281940"/>
              <a:gd name="connsiteX11" fmla="*/ 60484 w 522446"/>
              <a:gd name="connsiteY11" fmla="*/ 0 h 281940"/>
              <a:gd name="connsiteX12" fmla="*/ 60484 w 522446"/>
              <a:gd name="connsiteY12" fmla="*/ 0 h 281940"/>
              <a:gd name="connsiteX0" fmla="*/ 0 w 522446"/>
              <a:gd name="connsiteY0" fmla="*/ 10954 h 281940"/>
              <a:gd name="connsiteX1" fmla="*/ 449104 w 522446"/>
              <a:gd name="connsiteY1" fmla="*/ 281940 h 281940"/>
              <a:gd name="connsiteX2" fmla="*/ 464344 w 522446"/>
              <a:gd name="connsiteY2" fmla="*/ 190500 h 281940"/>
              <a:gd name="connsiteX3" fmla="*/ 491967 w 522446"/>
              <a:gd name="connsiteY3" fmla="*/ 151923 h 281940"/>
              <a:gd name="connsiteX4" fmla="*/ 519589 w 522446"/>
              <a:gd name="connsiteY4" fmla="*/ 116681 h 281940"/>
              <a:gd name="connsiteX5" fmla="*/ 522446 w 522446"/>
              <a:gd name="connsiteY5" fmla="*/ 87154 h 281940"/>
              <a:gd name="connsiteX6" fmla="*/ 433864 w 522446"/>
              <a:gd name="connsiteY6" fmla="*/ 74295 h 281940"/>
              <a:gd name="connsiteX7" fmla="*/ 344805 w 522446"/>
              <a:gd name="connsiteY7" fmla="*/ 59055 h 281940"/>
              <a:gd name="connsiteX8" fmla="*/ 258604 w 522446"/>
              <a:gd name="connsiteY8" fmla="*/ 45720 h 281940"/>
              <a:gd name="connsiteX9" fmla="*/ 182404 w 522446"/>
              <a:gd name="connsiteY9" fmla="*/ 30480 h 281940"/>
              <a:gd name="connsiteX10" fmla="*/ 90964 w 522446"/>
              <a:gd name="connsiteY10" fmla="*/ 0 h 281940"/>
              <a:gd name="connsiteX11" fmla="*/ 60484 w 522446"/>
              <a:gd name="connsiteY11" fmla="*/ 0 h 281940"/>
              <a:gd name="connsiteX12" fmla="*/ 55721 w 522446"/>
              <a:gd name="connsiteY12" fmla="*/ 23813 h 281940"/>
              <a:gd name="connsiteX0" fmla="*/ 0 w 522446"/>
              <a:gd name="connsiteY0" fmla="*/ 10954 h 281940"/>
              <a:gd name="connsiteX1" fmla="*/ 449104 w 522446"/>
              <a:gd name="connsiteY1" fmla="*/ 281940 h 281940"/>
              <a:gd name="connsiteX2" fmla="*/ 464344 w 522446"/>
              <a:gd name="connsiteY2" fmla="*/ 190500 h 281940"/>
              <a:gd name="connsiteX3" fmla="*/ 491967 w 522446"/>
              <a:gd name="connsiteY3" fmla="*/ 151923 h 281940"/>
              <a:gd name="connsiteX4" fmla="*/ 519589 w 522446"/>
              <a:gd name="connsiteY4" fmla="*/ 116681 h 281940"/>
              <a:gd name="connsiteX5" fmla="*/ 522446 w 522446"/>
              <a:gd name="connsiteY5" fmla="*/ 87154 h 281940"/>
              <a:gd name="connsiteX6" fmla="*/ 433864 w 522446"/>
              <a:gd name="connsiteY6" fmla="*/ 74295 h 281940"/>
              <a:gd name="connsiteX7" fmla="*/ 344805 w 522446"/>
              <a:gd name="connsiteY7" fmla="*/ 59055 h 281940"/>
              <a:gd name="connsiteX8" fmla="*/ 258604 w 522446"/>
              <a:gd name="connsiteY8" fmla="*/ 45720 h 281940"/>
              <a:gd name="connsiteX9" fmla="*/ 182404 w 522446"/>
              <a:gd name="connsiteY9" fmla="*/ 30480 h 281940"/>
              <a:gd name="connsiteX10" fmla="*/ 107633 w 522446"/>
              <a:gd name="connsiteY10" fmla="*/ 14287 h 281940"/>
              <a:gd name="connsiteX11" fmla="*/ 60484 w 522446"/>
              <a:gd name="connsiteY11" fmla="*/ 0 h 281940"/>
              <a:gd name="connsiteX12" fmla="*/ 55721 w 522446"/>
              <a:gd name="connsiteY12" fmla="*/ 23813 h 281940"/>
              <a:gd name="connsiteX0" fmla="*/ 0 w 522446"/>
              <a:gd name="connsiteY0" fmla="*/ 0 h 270986"/>
              <a:gd name="connsiteX1" fmla="*/ 449104 w 522446"/>
              <a:gd name="connsiteY1" fmla="*/ 270986 h 270986"/>
              <a:gd name="connsiteX2" fmla="*/ 464344 w 522446"/>
              <a:gd name="connsiteY2" fmla="*/ 179546 h 270986"/>
              <a:gd name="connsiteX3" fmla="*/ 491967 w 522446"/>
              <a:gd name="connsiteY3" fmla="*/ 140969 h 270986"/>
              <a:gd name="connsiteX4" fmla="*/ 519589 w 522446"/>
              <a:gd name="connsiteY4" fmla="*/ 105727 h 270986"/>
              <a:gd name="connsiteX5" fmla="*/ 522446 w 522446"/>
              <a:gd name="connsiteY5" fmla="*/ 76200 h 270986"/>
              <a:gd name="connsiteX6" fmla="*/ 433864 w 522446"/>
              <a:gd name="connsiteY6" fmla="*/ 63341 h 270986"/>
              <a:gd name="connsiteX7" fmla="*/ 344805 w 522446"/>
              <a:gd name="connsiteY7" fmla="*/ 48101 h 270986"/>
              <a:gd name="connsiteX8" fmla="*/ 258604 w 522446"/>
              <a:gd name="connsiteY8" fmla="*/ 34766 h 270986"/>
              <a:gd name="connsiteX9" fmla="*/ 182404 w 522446"/>
              <a:gd name="connsiteY9" fmla="*/ 19526 h 270986"/>
              <a:gd name="connsiteX10" fmla="*/ 107633 w 522446"/>
              <a:gd name="connsiteY10" fmla="*/ 3333 h 270986"/>
              <a:gd name="connsiteX11" fmla="*/ 72390 w 522446"/>
              <a:gd name="connsiteY11" fmla="*/ 5714 h 270986"/>
              <a:gd name="connsiteX12" fmla="*/ 55721 w 522446"/>
              <a:gd name="connsiteY12" fmla="*/ 12859 h 270986"/>
              <a:gd name="connsiteX0" fmla="*/ 0 w 522446"/>
              <a:gd name="connsiteY0" fmla="*/ 0 h 270986"/>
              <a:gd name="connsiteX1" fmla="*/ 449104 w 522446"/>
              <a:gd name="connsiteY1" fmla="*/ 270986 h 270986"/>
              <a:gd name="connsiteX2" fmla="*/ 464344 w 522446"/>
              <a:gd name="connsiteY2" fmla="*/ 179546 h 270986"/>
              <a:gd name="connsiteX3" fmla="*/ 491967 w 522446"/>
              <a:gd name="connsiteY3" fmla="*/ 140969 h 270986"/>
              <a:gd name="connsiteX4" fmla="*/ 519589 w 522446"/>
              <a:gd name="connsiteY4" fmla="*/ 105727 h 270986"/>
              <a:gd name="connsiteX5" fmla="*/ 522446 w 522446"/>
              <a:gd name="connsiteY5" fmla="*/ 76200 h 270986"/>
              <a:gd name="connsiteX6" fmla="*/ 433864 w 522446"/>
              <a:gd name="connsiteY6" fmla="*/ 63341 h 270986"/>
              <a:gd name="connsiteX7" fmla="*/ 344805 w 522446"/>
              <a:gd name="connsiteY7" fmla="*/ 48101 h 270986"/>
              <a:gd name="connsiteX8" fmla="*/ 258604 w 522446"/>
              <a:gd name="connsiteY8" fmla="*/ 34766 h 270986"/>
              <a:gd name="connsiteX9" fmla="*/ 182404 w 522446"/>
              <a:gd name="connsiteY9" fmla="*/ 19526 h 270986"/>
              <a:gd name="connsiteX10" fmla="*/ 107633 w 522446"/>
              <a:gd name="connsiteY10" fmla="*/ 3333 h 270986"/>
              <a:gd name="connsiteX11" fmla="*/ 72390 w 522446"/>
              <a:gd name="connsiteY11" fmla="*/ 5714 h 270986"/>
              <a:gd name="connsiteX12" fmla="*/ 46196 w 522446"/>
              <a:gd name="connsiteY12" fmla="*/ 8096 h 270986"/>
              <a:gd name="connsiteX0" fmla="*/ 0 w 522446"/>
              <a:gd name="connsiteY0" fmla="*/ 14833 h 285819"/>
              <a:gd name="connsiteX1" fmla="*/ 449104 w 522446"/>
              <a:gd name="connsiteY1" fmla="*/ 285819 h 285819"/>
              <a:gd name="connsiteX2" fmla="*/ 464344 w 522446"/>
              <a:gd name="connsiteY2" fmla="*/ 194379 h 285819"/>
              <a:gd name="connsiteX3" fmla="*/ 491967 w 522446"/>
              <a:gd name="connsiteY3" fmla="*/ 155802 h 285819"/>
              <a:gd name="connsiteX4" fmla="*/ 519589 w 522446"/>
              <a:gd name="connsiteY4" fmla="*/ 120560 h 285819"/>
              <a:gd name="connsiteX5" fmla="*/ 522446 w 522446"/>
              <a:gd name="connsiteY5" fmla="*/ 91033 h 285819"/>
              <a:gd name="connsiteX6" fmla="*/ 433864 w 522446"/>
              <a:gd name="connsiteY6" fmla="*/ 78174 h 285819"/>
              <a:gd name="connsiteX7" fmla="*/ 344805 w 522446"/>
              <a:gd name="connsiteY7" fmla="*/ 62934 h 285819"/>
              <a:gd name="connsiteX8" fmla="*/ 258604 w 522446"/>
              <a:gd name="connsiteY8" fmla="*/ 49599 h 285819"/>
              <a:gd name="connsiteX9" fmla="*/ 182404 w 522446"/>
              <a:gd name="connsiteY9" fmla="*/ 34359 h 285819"/>
              <a:gd name="connsiteX10" fmla="*/ 107633 w 522446"/>
              <a:gd name="connsiteY10" fmla="*/ 18166 h 285819"/>
              <a:gd name="connsiteX11" fmla="*/ 72390 w 522446"/>
              <a:gd name="connsiteY11" fmla="*/ 20547 h 285819"/>
              <a:gd name="connsiteX12" fmla="*/ 39181 w 522446"/>
              <a:gd name="connsiteY12" fmla="*/ 20 h 285819"/>
              <a:gd name="connsiteX0" fmla="*/ 0 w 534139"/>
              <a:gd name="connsiteY0" fmla="*/ 0 h 291031"/>
              <a:gd name="connsiteX1" fmla="*/ 460797 w 534139"/>
              <a:gd name="connsiteY1" fmla="*/ 291031 h 291031"/>
              <a:gd name="connsiteX2" fmla="*/ 476037 w 534139"/>
              <a:gd name="connsiteY2" fmla="*/ 199591 h 291031"/>
              <a:gd name="connsiteX3" fmla="*/ 503660 w 534139"/>
              <a:gd name="connsiteY3" fmla="*/ 161014 h 291031"/>
              <a:gd name="connsiteX4" fmla="*/ 531282 w 534139"/>
              <a:gd name="connsiteY4" fmla="*/ 125772 h 291031"/>
              <a:gd name="connsiteX5" fmla="*/ 534139 w 534139"/>
              <a:gd name="connsiteY5" fmla="*/ 96245 h 291031"/>
              <a:gd name="connsiteX6" fmla="*/ 445557 w 534139"/>
              <a:gd name="connsiteY6" fmla="*/ 83386 h 291031"/>
              <a:gd name="connsiteX7" fmla="*/ 356498 w 534139"/>
              <a:gd name="connsiteY7" fmla="*/ 68146 h 291031"/>
              <a:gd name="connsiteX8" fmla="*/ 270297 w 534139"/>
              <a:gd name="connsiteY8" fmla="*/ 54811 h 291031"/>
              <a:gd name="connsiteX9" fmla="*/ 194097 w 534139"/>
              <a:gd name="connsiteY9" fmla="*/ 39571 h 291031"/>
              <a:gd name="connsiteX10" fmla="*/ 119326 w 534139"/>
              <a:gd name="connsiteY10" fmla="*/ 23378 h 291031"/>
              <a:gd name="connsiteX11" fmla="*/ 84083 w 534139"/>
              <a:gd name="connsiteY11" fmla="*/ 25759 h 291031"/>
              <a:gd name="connsiteX12" fmla="*/ 50874 w 534139"/>
              <a:gd name="connsiteY12" fmla="*/ 5232 h 291031"/>
              <a:gd name="connsiteX0" fmla="*/ 0 w 534139"/>
              <a:gd name="connsiteY0" fmla="*/ 0 h 302486"/>
              <a:gd name="connsiteX1" fmla="*/ 465474 w 534139"/>
              <a:gd name="connsiteY1" fmla="*/ 302486 h 302486"/>
              <a:gd name="connsiteX2" fmla="*/ 476037 w 534139"/>
              <a:gd name="connsiteY2" fmla="*/ 199591 h 302486"/>
              <a:gd name="connsiteX3" fmla="*/ 503660 w 534139"/>
              <a:gd name="connsiteY3" fmla="*/ 161014 h 302486"/>
              <a:gd name="connsiteX4" fmla="*/ 531282 w 534139"/>
              <a:gd name="connsiteY4" fmla="*/ 125772 h 302486"/>
              <a:gd name="connsiteX5" fmla="*/ 534139 w 534139"/>
              <a:gd name="connsiteY5" fmla="*/ 96245 h 302486"/>
              <a:gd name="connsiteX6" fmla="*/ 445557 w 534139"/>
              <a:gd name="connsiteY6" fmla="*/ 83386 h 302486"/>
              <a:gd name="connsiteX7" fmla="*/ 356498 w 534139"/>
              <a:gd name="connsiteY7" fmla="*/ 68146 h 302486"/>
              <a:gd name="connsiteX8" fmla="*/ 270297 w 534139"/>
              <a:gd name="connsiteY8" fmla="*/ 54811 h 302486"/>
              <a:gd name="connsiteX9" fmla="*/ 194097 w 534139"/>
              <a:gd name="connsiteY9" fmla="*/ 39571 h 302486"/>
              <a:gd name="connsiteX10" fmla="*/ 119326 w 534139"/>
              <a:gd name="connsiteY10" fmla="*/ 23378 h 302486"/>
              <a:gd name="connsiteX11" fmla="*/ 84083 w 534139"/>
              <a:gd name="connsiteY11" fmla="*/ 25759 h 302486"/>
              <a:gd name="connsiteX12" fmla="*/ 50874 w 534139"/>
              <a:gd name="connsiteY12" fmla="*/ 5232 h 302486"/>
              <a:gd name="connsiteX0" fmla="*/ 0 w 534139"/>
              <a:gd name="connsiteY0" fmla="*/ 0 h 302486"/>
              <a:gd name="connsiteX1" fmla="*/ 465474 w 534139"/>
              <a:gd name="connsiteY1" fmla="*/ 302486 h 302486"/>
              <a:gd name="connsiteX2" fmla="*/ 476037 w 534139"/>
              <a:gd name="connsiteY2" fmla="*/ 199591 h 302486"/>
              <a:gd name="connsiteX3" fmla="*/ 503660 w 534139"/>
              <a:gd name="connsiteY3" fmla="*/ 161014 h 302486"/>
              <a:gd name="connsiteX4" fmla="*/ 521928 w 534139"/>
              <a:gd name="connsiteY4" fmla="*/ 134363 h 302486"/>
              <a:gd name="connsiteX5" fmla="*/ 534139 w 534139"/>
              <a:gd name="connsiteY5" fmla="*/ 96245 h 302486"/>
              <a:gd name="connsiteX6" fmla="*/ 445557 w 534139"/>
              <a:gd name="connsiteY6" fmla="*/ 83386 h 302486"/>
              <a:gd name="connsiteX7" fmla="*/ 356498 w 534139"/>
              <a:gd name="connsiteY7" fmla="*/ 68146 h 302486"/>
              <a:gd name="connsiteX8" fmla="*/ 270297 w 534139"/>
              <a:gd name="connsiteY8" fmla="*/ 54811 h 302486"/>
              <a:gd name="connsiteX9" fmla="*/ 194097 w 534139"/>
              <a:gd name="connsiteY9" fmla="*/ 39571 h 302486"/>
              <a:gd name="connsiteX10" fmla="*/ 119326 w 534139"/>
              <a:gd name="connsiteY10" fmla="*/ 23378 h 302486"/>
              <a:gd name="connsiteX11" fmla="*/ 84083 w 534139"/>
              <a:gd name="connsiteY11" fmla="*/ 25759 h 302486"/>
              <a:gd name="connsiteX12" fmla="*/ 50874 w 534139"/>
              <a:gd name="connsiteY12" fmla="*/ 5232 h 302486"/>
              <a:gd name="connsiteX0" fmla="*/ 0 w 534139"/>
              <a:gd name="connsiteY0" fmla="*/ 0 h 302486"/>
              <a:gd name="connsiteX1" fmla="*/ 465474 w 534139"/>
              <a:gd name="connsiteY1" fmla="*/ 302486 h 302486"/>
              <a:gd name="connsiteX2" fmla="*/ 476037 w 534139"/>
              <a:gd name="connsiteY2" fmla="*/ 199591 h 302486"/>
              <a:gd name="connsiteX3" fmla="*/ 503660 w 534139"/>
              <a:gd name="connsiteY3" fmla="*/ 161014 h 302486"/>
              <a:gd name="connsiteX4" fmla="*/ 521928 w 534139"/>
              <a:gd name="connsiteY4" fmla="*/ 134363 h 302486"/>
              <a:gd name="connsiteX5" fmla="*/ 534139 w 534139"/>
              <a:gd name="connsiteY5" fmla="*/ 96245 h 302486"/>
              <a:gd name="connsiteX6" fmla="*/ 445557 w 534139"/>
              <a:gd name="connsiteY6" fmla="*/ 83386 h 302486"/>
              <a:gd name="connsiteX7" fmla="*/ 356498 w 534139"/>
              <a:gd name="connsiteY7" fmla="*/ 68146 h 302486"/>
              <a:gd name="connsiteX8" fmla="*/ 270297 w 534139"/>
              <a:gd name="connsiteY8" fmla="*/ 54811 h 302486"/>
              <a:gd name="connsiteX9" fmla="*/ 194097 w 534139"/>
              <a:gd name="connsiteY9" fmla="*/ 39571 h 302486"/>
              <a:gd name="connsiteX10" fmla="*/ 119326 w 534139"/>
              <a:gd name="connsiteY10" fmla="*/ 23378 h 302486"/>
              <a:gd name="connsiteX11" fmla="*/ 84083 w 534139"/>
              <a:gd name="connsiteY11" fmla="*/ 17168 h 302486"/>
              <a:gd name="connsiteX12" fmla="*/ 50874 w 534139"/>
              <a:gd name="connsiteY12" fmla="*/ 5232 h 302486"/>
              <a:gd name="connsiteX0" fmla="*/ 0 w 534139"/>
              <a:gd name="connsiteY0" fmla="*/ 0 h 302486"/>
              <a:gd name="connsiteX1" fmla="*/ 465474 w 534139"/>
              <a:gd name="connsiteY1" fmla="*/ 302486 h 302486"/>
              <a:gd name="connsiteX2" fmla="*/ 480714 w 534139"/>
              <a:gd name="connsiteY2" fmla="*/ 213909 h 302486"/>
              <a:gd name="connsiteX3" fmla="*/ 503660 w 534139"/>
              <a:gd name="connsiteY3" fmla="*/ 161014 h 302486"/>
              <a:gd name="connsiteX4" fmla="*/ 521928 w 534139"/>
              <a:gd name="connsiteY4" fmla="*/ 134363 h 302486"/>
              <a:gd name="connsiteX5" fmla="*/ 534139 w 534139"/>
              <a:gd name="connsiteY5" fmla="*/ 96245 h 302486"/>
              <a:gd name="connsiteX6" fmla="*/ 445557 w 534139"/>
              <a:gd name="connsiteY6" fmla="*/ 83386 h 302486"/>
              <a:gd name="connsiteX7" fmla="*/ 356498 w 534139"/>
              <a:gd name="connsiteY7" fmla="*/ 68146 h 302486"/>
              <a:gd name="connsiteX8" fmla="*/ 270297 w 534139"/>
              <a:gd name="connsiteY8" fmla="*/ 54811 h 302486"/>
              <a:gd name="connsiteX9" fmla="*/ 194097 w 534139"/>
              <a:gd name="connsiteY9" fmla="*/ 39571 h 302486"/>
              <a:gd name="connsiteX10" fmla="*/ 119326 w 534139"/>
              <a:gd name="connsiteY10" fmla="*/ 23378 h 302486"/>
              <a:gd name="connsiteX11" fmla="*/ 84083 w 534139"/>
              <a:gd name="connsiteY11" fmla="*/ 17168 h 302486"/>
              <a:gd name="connsiteX12" fmla="*/ 50874 w 534139"/>
              <a:gd name="connsiteY12" fmla="*/ 5232 h 302486"/>
              <a:gd name="connsiteX0" fmla="*/ 0 w 534139"/>
              <a:gd name="connsiteY0" fmla="*/ 0 h 302486"/>
              <a:gd name="connsiteX1" fmla="*/ 465474 w 534139"/>
              <a:gd name="connsiteY1" fmla="*/ 302486 h 302486"/>
              <a:gd name="connsiteX2" fmla="*/ 480714 w 534139"/>
              <a:gd name="connsiteY2" fmla="*/ 213909 h 302486"/>
              <a:gd name="connsiteX3" fmla="*/ 503660 w 534139"/>
              <a:gd name="connsiteY3" fmla="*/ 161014 h 302486"/>
              <a:gd name="connsiteX4" fmla="*/ 521928 w 534139"/>
              <a:gd name="connsiteY4" fmla="*/ 134363 h 302486"/>
              <a:gd name="connsiteX5" fmla="*/ 534139 w 534139"/>
              <a:gd name="connsiteY5" fmla="*/ 96245 h 302486"/>
              <a:gd name="connsiteX6" fmla="*/ 445557 w 534139"/>
              <a:gd name="connsiteY6" fmla="*/ 83386 h 302486"/>
              <a:gd name="connsiteX7" fmla="*/ 356498 w 534139"/>
              <a:gd name="connsiteY7" fmla="*/ 68146 h 302486"/>
              <a:gd name="connsiteX8" fmla="*/ 270297 w 534139"/>
              <a:gd name="connsiteY8" fmla="*/ 54811 h 302486"/>
              <a:gd name="connsiteX9" fmla="*/ 194097 w 534139"/>
              <a:gd name="connsiteY9" fmla="*/ 39571 h 302486"/>
              <a:gd name="connsiteX10" fmla="*/ 119326 w 534139"/>
              <a:gd name="connsiteY10" fmla="*/ 23378 h 302486"/>
              <a:gd name="connsiteX11" fmla="*/ 87590 w 534139"/>
              <a:gd name="connsiteY11" fmla="*/ 8577 h 302486"/>
              <a:gd name="connsiteX12" fmla="*/ 50874 w 534139"/>
              <a:gd name="connsiteY12" fmla="*/ 5232 h 302486"/>
              <a:gd name="connsiteX0" fmla="*/ 0 w 534139"/>
              <a:gd name="connsiteY0" fmla="*/ 0 h 302486"/>
              <a:gd name="connsiteX1" fmla="*/ 465474 w 534139"/>
              <a:gd name="connsiteY1" fmla="*/ 302486 h 302486"/>
              <a:gd name="connsiteX2" fmla="*/ 480714 w 534139"/>
              <a:gd name="connsiteY2" fmla="*/ 213909 h 302486"/>
              <a:gd name="connsiteX3" fmla="*/ 503660 w 534139"/>
              <a:gd name="connsiteY3" fmla="*/ 161014 h 302486"/>
              <a:gd name="connsiteX4" fmla="*/ 521928 w 534139"/>
              <a:gd name="connsiteY4" fmla="*/ 134363 h 302486"/>
              <a:gd name="connsiteX5" fmla="*/ 534139 w 534139"/>
              <a:gd name="connsiteY5" fmla="*/ 96245 h 302486"/>
              <a:gd name="connsiteX6" fmla="*/ 445557 w 534139"/>
              <a:gd name="connsiteY6" fmla="*/ 83386 h 302486"/>
              <a:gd name="connsiteX7" fmla="*/ 356498 w 534139"/>
              <a:gd name="connsiteY7" fmla="*/ 68146 h 302486"/>
              <a:gd name="connsiteX8" fmla="*/ 270297 w 534139"/>
              <a:gd name="connsiteY8" fmla="*/ 54811 h 302486"/>
              <a:gd name="connsiteX9" fmla="*/ 194097 w 534139"/>
              <a:gd name="connsiteY9" fmla="*/ 39571 h 302486"/>
              <a:gd name="connsiteX10" fmla="*/ 119326 w 534139"/>
              <a:gd name="connsiteY10" fmla="*/ 23378 h 302486"/>
              <a:gd name="connsiteX11" fmla="*/ 87590 w 534139"/>
              <a:gd name="connsiteY11" fmla="*/ 8577 h 302486"/>
              <a:gd name="connsiteX12" fmla="*/ 47366 w 534139"/>
              <a:gd name="connsiteY12" fmla="*/ 13823 h 302486"/>
              <a:gd name="connsiteX0" fmla="*/ 0 w 534139"/>
              <a:gd name="connsiteY0" fmla="*/ 0 h 302486"/>
              <a:gd name="connsiteX1" fmla="*/ 465474 w 534139"/>
              <a:gd name="connsiteY1" fmla="*/ 302486 h 302486"/>
              <a:gd name="connsiteX2" fmla="*/ 480714 w 534139"/>
              <a:gd name="connsiteY2" fmla="*/ 213909 h 302486"/>
              <a:gd name="connsiteX3" fmla="*/ 503660 w 534139"/>
              <a:gd name="connsiteY3" fmla="*/ 161014 h 302486"/>
              <a:gd name="connsiteX4" fmla="*/ 521928 w 534139"/>
              <a:gd name="connsiteY4" fmla="*/ 134363 h 302486"/>
              <a:gd name="connsiteX5" fmla="*/ 534139 w 534139"/>
              <a:gd name="connsiteY5" fmla="*/ 96245 h 302486"/>
              <a:gd name="connsiteX6" fmla="*/ 445557 w 534139"/>
              <a:gd name="connsiteY6" fmla="*/ 83386 h 302486"/>
              <a:gd name="connsiteX7" fmla="*/ 356498 w 534139"/>
              <a:gd name="connsiteY7" fmla="*/ 68146 h 302486"/>
              <a:gd name="connsiteX8" fmla="*/ 270297 w 534139"/>
              <a:gd name="connsiteY8" fmla="*/ 54811 h 302486"/>
              <a:gd name="connsiteX9" fmla="*/ 194097 w 534139"/>
              <a:gd name="connsiteY9" fmla="*/ 39571 h 302486"/>
              <a:gd name="connsiteX10" fmla="*/ 119326 w 534139"/>
              <a:gd name="connsiteY10" fmla="*/ 23378 h 302486"/>
              <a:gd name="connsiteX11" fmla="*/ 87590 w 534139"/>
              <a:gd name="connsiteY11" fmla="*/ 8577 h 302486"/>
              <a:gd name="connsiteX12" fmla="*/ 45612 w 534139"/>
              <a:gd name="connsiteY12" fmla="*/ 7380 h 302486"/>
              <a:gd name="connsiteX0" fmla="*/ 0 w 537646"/>
              <a:gd name="connsiteY0" fmla="*/ 0 h 304633"/>
              <a:gd name="connsiteX1" fmla="*/ 468981 w 537646"/>
              <a:gd name="connsiteY1" fmla="*/ 304633 h 304633"/>
              <a:gd name="connsiteX2" fmla="*/ 484221 w 537646"/>
              <a:gd name="connsiteY2" fmla="*/ 216056 h 304633"/>
              <a:gd name="connsiteX3" fmla="*/ 507167 w 537646"/>
              <a:gd name="connsiteY3" fmla="*/ 163161 h 304633"/>
              <a:gd name="connsiteX4" fmla="*/ 525435 w 537646"/>
              <a:gd name="connsiteY4" fmla="*/ 136510 h 304633"/>
              <a:gd name="connsiteX5" fmla="*/ 537646 w 537646"/>
              <a:gd name="connsiteY5" fmla="*/ 98392 h 304633"/>
              <a:gd name="connsiteX6" fmla="*/ 449064 w 537646"/>
              <a:gd name="connsiteY6" fmla="*/ 85533 h 304633"/>
              <a:gd name="connsiteX7" fmla="*/ 360005 w 537646"/>
              <a:gd name="connsiteY7" fmla="*/ 70293 h 304633"/>
              <a:gd name="connsiteX8" fmla="*/ 273804 w 537646"/>
              <a:gd name="connsiteY8" fmla="*/ 56958 h 304633"/>
              <a:gd name="connsiteX9" fmla="*/ 197604 w 537646"/>
              <a:gd name="connsiteY9" fmla="*/ 41718 h 304633"/>
              <a:gd name="connsiteX10" fmla="*/ 122833 w 537646"/>
              <a:gd name="connsiteY10" fmla="*/ 25525 h 304633"/>
              <a:gd name="connsiteX11" fmla="*/ 91097 w 537646"/>
              <a:gd name="connsiteY11" fmla="*/ 10724 h 304633"/>
              <a:gd name="connsiteX12" fmla="*/ 49119 w 537646"/>
              <a:gd name="connsiteY12" fmla="*/ 9527 h 304633"/>
              <a:gd name="connsiteX0" fmla="*/ 0 w 537646"/>
              <a:gd name="connsiteY0" fmla="*/ 0 h 304633"/>
              <a:gd name="connsiteX1" fmla="*/ 468981 w 537646"/>
              <a:gd name="connsiteY1" fmla="*/ 304633 h 304633"/>
              <a:gd name="connsiteX2" fmla="*/ 484221 w 537646"/>
              <a:gd name="connsiteY2" fmla="*/ 216056 h 304633"/>
              <a:gd name="connsiteX3" fmla="*/ 507167 w 537646"/>
              <a:gd name="connsiteY3" fmla="*/ 163161 h 304633"/>
              <a:gd name="connsiteX4" fmla="*/ 525435 w 537646"/>
              <a:gd name="connsiteY4" fmla="*/ 136510 h 304633"/>
              <a:gd name="connsiteX5" fmla="*/ 537646 w 537646"/>
              <a:gd name="connsiteY5" fmla="*/ 98392 h 304633"/>
              <a:gd name="connsiteX6" fmla="*/ 449064 w 537646"/>
              <a:gd name="connsiteY6" fmla="*/ 85533 h 304633"/>
              <a:gd name="connsiteX7" fmla="*/ 360005 w 537646"/>
              <a:gd name="connsiteY7" fmla="*/ 70293 h 304633"/>
              <a:gd name="connsiteX8" fmla="*/ 273804 w 537646"/>
              <a:gd name="connsiteY8" fmla="*/ 56958 h 304633"/>
              <a:gd name="connsiteX9" fmla="*/ 197604 w 537646"/>
              <a:gd name="connsiteY9" fmla="*/ 41718 h 304633"/>
              <a:gd name="connsiteX10" fmla="*/ 122833 w 537646"/>
              <a:gd name="connsiteY10" fmla="*/ 25525 h 304633"/>
              <a:gd name="connsiteX11" fmla="*/ 89343 w 537646"/>
              <a:gd name="connsiteY11" fmla="*/ 17166 h 304633"/>
              <a:gd name="connsiteX12" fmla="*/ 49119 w 537646"/>
              <a:gd name="connsiteY12" fmla="*/ 9527 h 30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37646" h="304633">
                <a:moveTo>
                  <a:pt x="0" y="0"/>
                </a:moveTo>
                <a:lnTo>
                  <a:pt x="468981" y="304633"/>
                </a:lnTo>
                <a:lnTo>
                  <a:pt x="484221" y="216056"/>
                </a:lnTo>
                <a:lnTo>
                  <a:pt x="507167" y="163161"/>
                </a:lnTo>
                <a:lnTo>
                  <a:pt x="525435" y="136510"/>
                </a:lnTo>
                <a:lnTo>
                  <a:pt x="537646" y="98392"/>
                </a:lnTo>
                <a:cubicBezTo>
                  <a:pt x="509706" y="93312"/>
                  <a:pt x="478671" y="90216"/>
                  <a:pt x="449064" y="85533"/>
                </a:cubicBezTo>
                <a:cubicBezTo>
                  <a:pt x="419457" y="80850"/>
                  <a:pt x="389691" y="78548"/>
                  <a:pt x="360005" y="70293"/>
                </a:cubicBezTo>
                <a:lnTo>
                  <a:pt x="273804" y="56958"/>
                </a:lnTo>
                <a:lnTo>
                  <a:pt x="197604" y="41718"/>
                </a:lnTo>
                <a:lnTo>
                  <a:pt x="122833" y="25525"/>
                </a:lnTo>
                <a:lnTo>
                  <a:pt x="89343" y="17166"/>
                </a:lnTo>
                <a:cubicBezTo>
                  <a:pt x="80612" y="17960"/>
                  <a:pt x="57850" y="8733"/>
                  <a:pt x="49119" y="9527"/>
                </a:cubicBezTo>
              </a:path>
            </a:pathLst>
          </a:custGeom>
          <a:pattFill prst="wdUpDiag">
            <a:fgClr>
              <a:srgbClr val="F09029"/>
            </a:fgClr>
            <a:bgClr>
              <a:sysClr val="window" lastClr="FFFFFF"/>
            </a:bgClr>
          </a:patt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20"/>
              <a:ea typeface="-윤고딕320"/>
              <a:cs typeface="+mn-cs"/>
            </a:endParaRPr>
          </a:p>
        </p:txBody>
      </p:sp>
      <p:sp>
        <p:nvSpPr>
          <p:cNvPr id="55" name="직사각형 54"/>
          <p:cNvSpPr/>
          <p:nvPr/>
        </p:nvSpPr>
        <p:spPr>
          <a:xfrm rot="1932248">
            <a:off x="11875934" y="277832"/>
            <a:ext cx="265041" cy="6587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D83B0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20"/>
              <a:ea typeface="-윤고딕320"/>
              <a:cs typeface="+mn-cs"/>
            </a:endParaRPr>
          </a:p>
        </p:txBody>
      </p:sp>
      <p:sp>
        <p:nvSpPr>
          <p:cNvPr id="56" name="직사각형 55"/>
          <p:cNvSpPr/>
          <p:nvPr/>
        </p:nvSpPr>
        <p:spPr>
          <a:xfrm rot="1965769">
            <a:off x="14050406" y="1382621"/>
            <a:ext cx="265041" cy="6587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D83B0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-윤고딕320"/>
              <a:ea typeface="-윤고딕320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359230" y="1415347"/>
            <a:ext cx="59952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출입구</a:t>
            </a:r>
            <a:r>
              <a:rPr lang="en-US" altLang="ko-KR" dirty="0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#2</a:t>
            </a:r>
            <a:endParaRPr lang="ko-KR" altLang="en-US" dirty="0"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9" name="직사각형 58"/>
          <p:cNvSpPr/>
          <p:nvPr/>
        </p:nvSpPr>
        <p:spPr>
          <a:xfrm rot="3636479">
            <a:off x="12148014" y="599079"/>
            <a:ext cx="289201" cy="334296"/>
          </a:xfrm>
          <a:prstGeom prst="rect">
            <a:avLst/>
          </a:prstGeom>
          <a:noFill/>
          <a:effectLst>
            <a:glow rad="127000">
              <a:srgbClr val="F09029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glow rad="50800">
                    <a:srgbClr val="F09029">
                      <a:alpha val="90000"/>
                    </a:srgb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민</a:t>
            </a:r>
            <a:endParaRPr kumimoji="0" lang="en-US" altLang="ko-KR" sz="1000" b="0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>
                <a:glow rad="50800">
                  <a:srgbClr val="F09029">
                    <a:alpha val="90000"/>
                  </a:srgb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 rot="2905468">
            <a:off x="12280571" y="764695"/>
            <a:ext cx="289201" cy="3342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glow rad="50800">
                    <a:srgbClr val="F09029">
                      <a:alpha val="90000"/>
                    </a:srgb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원</a:t>
            </a:r>
            <a:endParaRPr kumimoji="0" lang="en-US" altLang="ko-KR" sz="1000" b="0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>
                <a:glow rad="50800">
                  <a:srgbClr val="F09029">
                    <a:alpha val="90000"/>
                  </a:srgb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1" name="직사각형 60"/>
          <p:cNvSpPr/>
          <p:nvPr/>
        </p:nvSpPr>
        <p:spPr>
          <a:xfrm rot="2207583">
            <a:off x="12427552" y="947305"/>
            <a:ext cx="407424" cy="2372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glow rad="50800">
                    <a:srgbClr val="F09029">
                      <a:alpha val="90000"/>
                    </a:srgb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집</a:t>
            </a:r>
          </a:p>
        </p:txBody>
      </p:sp>
      <p:sp>
        <p:nvSpPr>
          <p:cNvPr id="62" name="직사각형 61"/>
          <p:cNvSpPr/>
          <p:nvPr/>
        </p:nvSpPr>
        <p:spPr>
          <a:xfrm rot="1729791">
            <a:off x="12547700" y="1004006"/>
            <a:ext cx="407424" cy="2372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glow rad="50800">
                    <a:srgbClr val="F09029">
                      <a:alpha val="90000"/>
                    </a:srgb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중</a:t>
            </a:r>
            <a:endParaRPr kumimoji="0" lang="en-US" altLang="ko-KR" sz="1000" b="0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>
                <a:glow rad="50800">
                  <a:srgbClr val="F09029">
                    <a:alpha val="90000"/>
                  </a:srgb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 rot="1210163">
            <a:off x="12742891" y="1067716"/>
            <a:ext cx="407424" cy="2372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glow rad="50800">
                    <a:srgbClr val="F09029">
                      <a:alpha val="90000"/>
                    </a:srgb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관</a:t>
            </a:r>
            <a:endParaRPr kumimoji="0" lang="en-US" altLang="ko-KR" sz="1000" b="0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>
                <a:glow rad="50800">
                  <a:srgbClr val="F09029">
                    <a:alpha val="90000"/>
                  </a:srgb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4" name="직사각형 63"/>
          <p:cNvSpPr/>
          <p:nvPr/>
        </p:nvSpPr>
        <p:spPr>
          <a:xfrm rot="1048248">
            <a:off x="12932784" y="1109740"/>
            <a:ext cx="407424" cy="2372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glow rad="50800">
                    <a:srgbClr val="F09029">
                      <a:alpha val="90000"/>
                    </a:srgb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리</a:t>
            </a:r>
            <a:endParaRPr kumimoji="0" lang="en-US" altLang="ko-KR" sz="1000" b="0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>
                <a:glow rad="50800">
                  <a:srgbClr val="F09029">
                    <a:alpha val="90000"/>
                  </a:srgb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 rot="843735">
            <a:off x="13122397" y="1145255"/>
            <a:ext cx="407424" cy="2372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glow rad="50800">
                    <a:srgbClr val="F09029">
                      <a:alpha val="90000"/>
                    </a:srgb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</a:t>
            </a:r>
            <a:endParaRPr kumimoji="0" lang="en-US" altLang="ko-KR" sz="1000" b="0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>
                <a:glow rad="50800">
                  <a:srgbClr val="F09029">
                    <a:alpha val="90000"/>
                  </a:srgb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6" name="직사각형 65"/>
          <p:cNvSpPr/>
          <p:nvPr/>
        </p:nvSpPr>
        <p:spPr>
          <a:xfrm rot="390918">
            <a:off x="13309295" y="1170170"/>
            <a:ext cx="407424" cy="2372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>
                <a:ln w="3175">
                  <a:noFill/>
                </a:ln>
                <a:solidFill>
                  <a:prstClr val="white"/>
                </a:solidFill>
                <a:effectLst>
                  <a:glow rad="50800">
                    <a:srgbClr val="F09029">
                      <a:alpha val="90000"/>
                    </a:srgb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역</a:t>
            </a:r>
            <a:endParaRPr kumimoji="0" lang="en-US" altLang="ko-KR" sz="1000" b="0" i="0" u="none" strike="noStrike" kern="0" cap="none" spc="0" normalizeH="0" baseline="0" noProof="0" dirty="0">
              <a:ln w="3175">
                <a:noFill/>
              </a:ln>
              <a:solidFill>
                <a:prstClr val="white"/>
              </a:solidFill>
              <a:effectLst>
                <a:glow rad="50800">
                  <a:srgbClr val="F09029">
                    <a:alpha val="90000"/>
                  </a:srgbClr>
                </a:glow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7" name="자유형 66"/>
          <p:cNvSpPr/>
          <p:nvPr/>
        </p:nvSpPr>
        <p:spPr>
          <a:xfrm>
            <a:off x="11855736" y="4006578"/>
            <a:ext cx="2819115" cy="2077705"/>
          </a:xfrm>
          <a:custGeom>
            <a:avLst/>
            <a:gdLst>
              <a:gd name="connsiteX0" fmla="*/ 542925 w 2225675"/>
              <a:gd name="connsiteY0" fmla="*/ 1619250 h 1619250"/>
              <a:gd name="connsiteX1" fmla="*/ 2225675 w 2225675"/>
              <a:gd name="connsiteY1" fmla="*/ 885825 h 1619250"/>
              <a:gd name="connsiteX2" fmla="*/ 2222500 w 2225675"/>
              <a:gd name="connsiteY2" fmla="*/ 758825 h 1619250"/>
              <a:gd name="connsiteX3" fmla="*/ 1914525 w 2225675"/>
              <a:gd name="connsiteY3" fmla="*/ 504825 h 1619250"/>
              <a:gd name="connsiteX4" fmla="*/ 1914525 w 2225675"/>
              <a:gd name="connsiteY4" fmla="*/ 3175 h 1619250"/>
              <a:gd name="connsiteX5" fmla="*/ 1882775 w 2225675"/>
              <a:gd name="connsiteY5" fmla="*/ 0 h 1619250"/>
              <a:gd name="connsiteX6" fmla="*/ 1873250 w 2225675"/>
              <a:gd name="connsiteY6" fmla="*/ 466725 h 1619250"/>
              <a:gd name="connsiteX7" fmla="*/ 1470025 w 2225675"/>
              <a:gd name="connsiteY7" fmla="*/ 149225 h 1619250"/>
              <a:gd name="connsiteX8" fmla="*/ 0 w 2225675"/>
              <a:gd name="connsiteY8" fmla="*/ 587375 h 1619250"/>
              <a:gd name="connsiteX9" fmla="*/ 19050 w 2225675"/>
              <a:gd name="connsiteY9" fmla="*/ 790575 h 1619250"/>
              <a:gd name="connsiteX10" fmla="*/ 542925 w 2225675"/>
              <a:gd name="connsiteY10" fmla="*/ 1619250 h 1619250"/>
              <a:gd name="connsiteX0" fmla="*/ 542925 w 2225675"/>
              <a:gd name="connsiteY0" fmla="*/ 1619250 h 1619250"/>
              <a:gd name="connsiteX1" fmla="*/ 2225675 w 2225675"/>
              <a:gd name="connsiteY1" fmla="*/ 885825 h 1619250"/>
              <a:gd name="connsiteX2" fmla="*/ 2222500 w 2225675"/>
              <a:gd name="connsiteY2" fmla="*/ 758825 h 1619250"/>
              <a:gd name="connsiteX3" fmla="*/ 1914525 w 2225675"/>
              <a:gd name="connsiteY3" fmla="*/ 504825 h 1619250"/>
              <a:gd name="connsiteX4" fmla="*/ 1914525 w 2225675"/>
              <a:gd name="connsiteY4" fmla="*/ 3175 h 1619250"/>
              <a:gd name="connsiteX5" fmla="*/ 1882775 w 2225675"/>
              <a:gd name="connsiteY5" fmla="*/ 0 h 1619250"/>
              <a:gd name="connsiteX6" fmla="*/ 1873250 w 2225675"/>
              <a:gd name="connsiteY6" fmla="*/ 466725 h 1619250"/>
              <a:gd name="connsiteX7" fmla="*/ 1259560 w 2225675"/>
              <a:gd name="connsiteY7" fmla="*/ 43802 h 1619250"/>
              <a:gd name="connsiteX8" fmla="*/ 0 w 2225675"/>
              <a:gd name="connsiteY8" fmla="*/ 587375 h 1619250"/>
              <a:gd name="connsiteX9" fmla="*/ 19050 w 2225675"/>
              <a:gd name="connsiteY9" fmla="*/ 790575 h 1619250"/>
              <a:gd name="connsiteX10" fmla="*/ 542925 w 2225675"/>
              <a:gd name="connsiteY10" fmla="*/ 1619250 h 1619250"/>
              <a:gd name="connsiteX0" fmla="*/ 542925 w 2225675"/>
              <a:gd name="connsiteY0" fmla="*/ 1619250 h 1619250"/>
              <a:gd name="connsiteX1" fmla="*/ 2225675 w 2225675"/>
              <a:gd name="connsiteY1" fmla="*/ 885825 h 1619250"/>
              <a:gd name="connsiteX2" fmla="*/ 2222500 w 2225675"/>
              <a:gd name="connsiteY2" fmla="*/ 758825 h 1619250"/>
              <a:gd name="connsiteX3" fmla="*/ 1914525 w 2225675"/>
              <a:gd name="connsiteY3" fmla="*/ 504825 h 1619250"/>
              <a:gd name="connsiteX4" fmla="*/ 1914525 w 2225675"/>
              <a:gd name="connsiteY4" fmla="*/ 3175 h 1619250"/>
              <a:gd name="connsiteX5" fmla="*/ 1882775 w 2225675"/>
              <a:gd name="connsiteY5" fmla="*/ 0 h 1619250"/>
              <a:gd name="connsiteX6" fmla="*/ 1648754 w 2225675"/>
              <a:gd name="connsiteY6" fmla="*/ 446958 h 1619250"/>
              <a:gd name="connsiteX7" fmla="*/ 1259560 w 2225675"/>
              <a:gd name="connsiteY7" fmla="*/ 43802 h 1619250"/>
              <a:gd name="connsiteX8" fmla="*/ 0 w 2225675"/>
              <a:gd name="connsiteY8" fmla="*/ 587375 h 1619250"/>
              <a:gd name="connsiteX9" fmla="*/ 19050 w 2225675"/>
              <a:gd name="connsiteY9" fmla="*/ 790575 h 1619250"/>
              <a:gd name="connsiteX10" fmla="*/ 542925 w 2225675"/>
              <a:gd name="connsiteY10" fmla="*/ 1619250 h 1619250"/>
              <a:gd name="connsiteX0" fmla="*/ 542925 w 2225675"/>
              <a:gd name="connsiteY0" fmla="*/ 1731261 h 1731261"/>
              <a:gd name="connsiteX1" fmla="*/ 2225675 w 2225675"/>
              <a:gd name="connsiteY1" fmla="*/ 997836 h 1731261"/>
              <a:gd name="connsiteX2" fmla="*/ 2222500 w 2225675"/>
              <a:gd name="connsiteY2" fmla="*/ 870836 h 1731261"/>
              <a:gd name="connsiteX3" fmla="*/ 1914525 w 2225675"/>
              <a:gd name="connsiteY3" fmla="*/ 616836 h 1731261"/>
              <a:gd name="connsiteX4" fmla="*/ 1914525 w 2225675"/>
              <a:gd name="connsiteY4" fmla="*/ 115186 h 1731261"/>
              <a:gd name="connsiteX5" fmla="*/ 1644248 w 2225675"/>
              <a:gd name="connsiteY5" fmla="*/ 0 h 1731261"/>
              <a:gd name="connsiteX6" fmla="*/ 1648754 w 2225675"/>
              <a:gd name="connsiteY6" fmla="*/ 558969 h 1731261"/>
              <a:gd name="connsiteX7" fmla="*/ 1259560 w 2225675"/>
              <a:gd name="connsiteY7" fmla="*/ 155813 h 1731261"/>
              <a:gd name="connsiteX8" fmla="*/ 0 w 2225675"/>
              <a:gd name="connsiteY8" fmla="*/ 699386 h 1731261"/>
              <a:gd name="connsiteX9" fmla="*/ 19050 w 2225675"/>
              <a:gd name="connsiteY9" fmla="*/ 902586 h 1731261"/>
              <a:gd name="connsiteX10" fmla="*/ 542925 w 2225675"/>
              <a:gd name="connsiteY10" fmla="*/ 1731261 h 1731261"/>
              <a:gd name="connsiteX0" fmla="*/ 542925 w 2225675"/>
              <a:gd name="connsiteY0" fmla="*/ 1734676 h 1734676"/>
              <a:gd name="connsiteX1" fmla="*/ 2225675 w 2225675"/>
              <a:gd name="connsiteY1" fmla="*/ 1001251 h 1734676"/>
              <a:gd name="connsiteX2" fmla="*/ 2222500 w 2225675"/>
              <a:gd name="connsiteY2" fmla="*/ 874251 h 1734676"/>
              <a:gd name="connsiteX3" fmla="*/ 1914525 w 2225675"/>
              <a:gd name="connsiteY3" fmla="*/ 620251 h 1734676"/>
              <a:gd name="connsiteX4" fmla="*/ 1685352 w 2225675"/>
              <a:gd name="connsiteY4" fmla="*/ 0 h 1734676"/>
              <a:gd name="connsiteX5" fmla="*/ 1644248 w 2225675"/>
              <a:gd name="connsiteY5" fmla="*/ 3415 h 1734676"/>
              <a:gd name="connsiteX6" fmla="*/ 1648754 w 2225675"/>
              <a:gd name="connsiteY6" fmla="*/ 562384 h 1734676"/>
              <a:gd name="connsiteX7" fmla="*/ 1259560 w 2225675"/>
              <a:gd name="connsiteY7" fmla="*/ 159228 h 1734676"/>
              <a:gd name="connsiteX8" fmla="*/ 0 w 2225675"/>
              <a:gd name="connsiteY8" fmla="*/ 702801 h 1734676"/>
              <a:gd name="connsiteX9" fmla="*/ 19050 w 2225675"/>
              <a:gd name="connsiteY9" fmla="*/ 906001 h 1734676"/>
              <a:gd name="connsiteX10" fmla="*/ 542925 w 2225675"/>
              <a:gd name="connsiteY10" fmla="*/ 1734676 h 1734676"/>
              <a:gd name="connsiteX0" fmla="*/ 542925 w 2225675"/>
              <a:gd name="connsiteY0" fmla="*/ 1734676 h 1734676"/>
              <a:gd name="connsiteX1" fmla="*/ 2225675 w 2225675"/>
              <a:gd name="connsiteY1" fmla="*/ 1001251 h 1734676"/>
              <a:gd name="connsiteX2" fmla="*/ 2222500 w 2225675"/>
              <a:gd name="connsiteY2" fmla="*/ 874251 h 1734676"/>
              <a:gd name="connsiteX3" fmla="*/ 1685352 w 2225675"/>
              <a:gd name="connsiteY3" fmla="*/ 607073 h 1734676"/>
              <a:gd name="connsiteX4" fmla="*/ 1685352 w 2225675"/>
              <a:gd name="connsiteY4" fmla="*/ 0 h 1734676"/>
              <a:gd name="connsiteX5" fmla="*/ 1644248 w 2225675"/>
              <a:gd name="connsiteY5" fmla="*/ 3415 h 1734676"/>
              <a:gd name="connsiteX6" fmla="*/ 1648754 w 2225675"/>
              <a:gd name="connsiteY6" fmla="*/ 562384 h 1734676"/>
              <a:gd name="connsiteX7" fmla="*/ 1259560 w 2225675"/>
              <a:gd name="connsiteY7" fmla="*/ 159228 h 1734676"/>
              <a:gd name="connsiteX8" fmla="*/ 0 w 2225675"/>
              <a:gd name="connsiteY8" fmla="*/ 702801 h 1734676"/>
              <a:gd name="connsiteX9" fmla="*/ 19050 w 2225675"/>
              <a:gd name="connsiteY9" fmla="*/ 906001 h 1734676"/>
              <a:gd name="connsiteX10" fmla="*/ 542925 w 2225675"/>
              <a:gd name="connsiteY10" fmla="*/ 1734676 h 1734676"/>
              <a:gd name="connsiteX0" fmla="*/ 542925 w 2225675"/>
              <a:gd name="connsiteY0" fmla="*/ 1734676 h 1734676"/>
              <a:gd name="connsiteX1" fmla="*/ 2225675 w 2225675"/>
              <a:gd name="connsiteY1" fmla="*/ 1001251 h 1734676"/>
              <a:gd name="connsiteX2" fmla="*/ 1937203 w 2225675"/>
              <a:gd name="connsiteY2" fmla="*/ 926962 h 1734676"/>
              <a:gd name="connsiteX3" fmla="*/ 1685352 w 2225675"/>
              <a:gd name="connsiteY3" fmla="*/ 607073 h 1734676"/>
              <a:gd name="connsiteX4" fmla="*/ 1685352 w 2225675"/>
              <a:gd name="connsiteY4" fmla="*/ 0 h 1734676"/>
              <a:gd name="connsiteX5" fmla="*/ 1644248 w 2225675"/>
              <a:gd name="connsiteY5" fmla="*/ 3415 h 1734676"/>
              <a:gd name="connsiteX6" fmla="*/ 1648754 w 2225675"/>
              <a:gd name="connsiteY6" fmla="*/ 562384 h 1734676"/>
              <a:gd name="connsiteX7" fmla="*/ 1259560 w 2225675"/>
              <a:gd name="connsiteY7" fmla="*/ 159228 h 1734676"/>
              <a:gd name="connsiteX8" fmla="*/ 0 w 2225675"/>
              <a:gd name="connsiteY8" fmla="*/ 702801 h 1734676"/>
              <a:gd name="connsiteX9" fmla="*/ 19050 w 2225675"/>
              <a:gd name="connsiteY9" fmla="*/ 906001 h 1734676"/>
              <a:gd name="connsiteX10" fmla="*/ 542925 w 2225675"/>
              <a:gd name="connsiteY10" fmla="*/ 1734676 h 1734676"/>
              <a:gd name="connsiteX0" fmla="*/ 542925 w 1937239"/>
              <a:gd name="connsiteY0" fmla="*/ 1734676 h 1734676"/>
              <a:gd name="connsiteX1" fmla="*/ 1916993 w 1937239"/>
              <a:gd name="connsiteY1" fmla="*/ 1185740 h 1734676"/>
              <a:gd name="connsiteX2" fmla="*/ 1937203 w 1937239"/>
              <a:gd name="connsiteY2" fmla="*/ 926962 h 1734676"/>
              <a:gd name="connsiteX3" fmla="*/ 1685352 w 1937239"/>
              <a:gd name="connsiteY3" fmla="*/ 607073 h 1734676"/>
              <a:gd name="connsiteX4" fmla="*/ 1685352 w 1937239"/>
              <a:gd name="connsiteY4" fmla="*/ 0 h 1734676"/>
              <a:gd name="connsiteX5" fmla="*/ 1644248 w 1937239"/>
              <a:gd name="connsiteY5" fmla="*/ 3415 h 1734676"/>
              <a:gd name="connsiteX6" fmla="*/ 1648754 w 1937239"/>
              <a:gd name="connsiteY6" fmla="*/ 562384 h 1734676"/>
              <a:gd name="connsiteX7" fmla="*/ 1259560 w 1937239"/>
              <a:gd name="connsiteY7" fmla="*/ 159228 h 1734676"/>
              <a:gd name="connsiteX8" fmla="*/ 0 w 1937239"/>
              <a:gd name="connsiteY8" fmla="*/ 702801 h 1734676"/>
              <a:gd name="connsiteX9" fmla="*/ 19050 w 1937239"/>
              <a:gd name="connsiteY9" fmla="*/ 906001 h 1734676"/>
              <a:gd name="connsiteX10" fmla="*/ 542925 w 1937239"/>
              <a:gd name="connsiteY10" fmla="*/ 1734676 h 1734676"/>
              <a:gd name="connsiteX0" fmla="*/ 458739 w 1937239"/>
              <a:gd name="connsiteY0" fmla="*/ 2011410 h 2011410"/>
              <a:gd name="connsiteX1" fmla="*/ 1916993 w 1937239"/>
              <a:gd name="connsiteY1" fmla="*/ 1185740 h 2011410"/>
              <a:gd name="connsiteX2" fmla="*/ 1937203 w 1937239"/>
              <a:gd name="connsiteY2" fmla="*/ 926962 h 2011410"/>
              <a:gd name="connsiteX3" fmla="*/ 1685352 w 1937239"/>
              <a:gd name="connsiteY3" fmla="*/ 607073 h 2011410"/>
              <a:gd name="connsiteX4" fmla="*/ 1685352 w 1937239"/>
              <a:gd name="connsiteY4" fmla="*/ 0 h 2011410"/>
              <a:gd name="connsiteX5" fmla="*/ 1644248 w 1937239"/>
              <a:gd name="connsiteY5" fmla="*/ 3415 h 2011410"/>
              <a:gd name="connsiteX6" fmla="*/ 1648754 w 1937239"/>
              <a:gd name="connsiteY6" fmla="*/ 562384 h 2011410"/>
              <a:gd name="connsiteX7" fmla="*/ 1259560 w 1937239"/>
              <a:gd name="connsiteY7" fmla="*/ 159228 h 2011410"/>
              <a:gd name="connsiteX8" fmla="*/ 0 w 1937239"/>
              <a:gd name="connsiteY8" fmla="*/ 702801 h 2011410"/>
              <a:gd name="connsiteX9" fmla="*/ 19050 w 1937239"/>
              <a:gd name="connsiteY9" fmla="*/ 906001 h 2011410"/>
              <a:gd name="connsiteX10" fmla="*/ 458739 w 1937239"/>
              <a:gd name="connsiteY10" fmla="*/ 2011410 h 2011410"/>
              <a:gd name="connsiteX0" fmla="*/ 458739 w 1937239"/>
              <a:gd name="connsiteY0" fmla="*/ 2011410 h 2011410"/>
              <a:gd name="connsiteX1" fmla="*/ 1916993 w 1937239"/>
              <a:gd name="connsiteY1" fmla="*/ 1093495 h 2011410"/>
              <a:gd name="connsiteX2" fmla="*/ 1937203 w 1937239"/>
              <a:gd name="connsiteY2" fmla="*/ 926962 h 2011410"/>
              <a:gd name="connsiteX3" fmla="*/ 1685352 w 1937239"/>
              <a:gd name="connsiteY3" fmla="*/ 607073 h 2011410"/>
              <a:gd name="connsiteX4" fmla="*/ 1685352 w 1937239"/>
              <a:gd name="connsiteY4" fmla="*/ 0 h 2011410"/>
              <a:gd name="connsiteX5" fmla="*/ 1644248 w 1937239"/>
              <a:gd name="connsiteY5" fmla="*/ 3415 h 2011410"/>
              <a:gd name="connsiteX6" fmla="*/ 1648754 w 1937239"/>
              <a:gd name="connsiteY6" fmla="*/ 562384 h 2011410"/>
              <a:gd name="connsiteX7" fmla="*/ 1259560 w 1937239"/>
              <a:gd name="connsiteY7" fmla="*/ 159228 h 2011410"/>
              <a:gd name="connsiteX8" fmla="*/ 0 w 1937239"/>
              <a:gd name="connsiteY8" fmla="*/ 702801 h 2011410"/>
              <a:gd name="connsiteX9" fmla="*/ 19050 w 1937239"/>
              <a:gd name="connsiteY9" fmla="*/ 906001 h 2011410"/>
              <a:gd name="connsiteX10" fmla="*/ 458739 w 1937239"/>
              <a:gd name="connsiteY10" fmla="*/ 2011410 h 201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7239" h="2011410">
                <a:moveTo>
                  <a:pt x="458739" y="2011410"/>
                </a:moveTo>
                <a:lnTo>
                  <a:pt x="1916993" y="1093495"/>
                </a:lnTo>
                <a:cubicBezTo>
                  <a:pt x="1915935" y="1051162"/>
                  <a:pt x="1938261" y="969295"/>
                  <a:pt x="1937203" y="926962"/>
                </a:cubicBezTo>
                <a:lnTo>
                  <a:pt x="1685352" y="607073"/>
                </a:lnTo>
                <a:lnTo>
                  <a:pt x="1685352" y="0"/>
                </a:lnTo>
                <a:lnTo>
                  <a:pt x="1644248" y="3415"/>
                </a:lnTo>
                <a:lnTo>
                  <a:pt x="1648754" y="562384"/>
                </a:lnTo>
                <a:lnTo>
                  <a:pt x="1259560" y="159228"/>
                </a:lnTo>
                <a:lnTo>
                  <a:pt x="0" y="702801"/>
                </a:lnTo>
                <a:lnTo>
                  <a:pt x="19050" y="906001"/>
                </a:lnTo>
                <a:lnTo>
                  <a:pt x="458739" y="2011410"/>
                </a:lnTo>
                <a:close/>
              </a:path>
            </a:pathLst>
          </a:custGeom>
          <a:solidFill>
            <a:srgbClr val="F09029">
              <a:alpha val="50000"/>
            </a:srgbClr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0" cap="none" spc="-100" normalizeH="0" baseline="0" noProof="0" dirty="0">
              <a:ln w="3175">
                <a:noFill/>
              </a:ln>
              <a:solidFill>
                <a:prstClr val="black"/>
              </a:solidFill>
              <a:effectLst/>
              <a:uLnTx/>
              <a:uFillTx/>
              <a:latin typeface="-윤고딕340"/>
              <a:ea typeface="-윤고딕340"/>
              <a:cs typeface="+mn-cs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2209645" y="268662"/>
            <a:ext cx="181731" cy="181731"/>
          </a:xfrm>
          <a:prstGeom prst="ellipse">
            <a:avLst/>
          </a:prstGeom>
          <a:solidFill>
            <a:srgbClr val="FF6600"/>
          </a:solidFill>
          <a:ln w="12700" cap="flat" cmpd="sng" algn="ctr">
            <a:solidFill>
              <a:sysClr val="window" lastClr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3" name="타원 72"/>
          <p:cNvSpPr/>
          <p:nvPr/>
        </p:nvSpPr>
        <p:spPr>
          <a:xfrm>
            <a:off x="11845351" y="299887"/>
            <a:ext cx="181731" cy="181731"/>
          </a:xfrm>
          <a:prstGeom prst="ellipse">
            <a:avLst/>
          </a:prstGeom>
          <a:solidFill>
            <a:srgbClr val="FF6600"/>
          </a:solidFill>
          <a:ln w="12700" cap="flat" cmpd="sng" algn="ctr">
            <a:solidFill>
              <a:sysClr val="window" lastClr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4" name="자유형 73"/>
          <p:cNvSpPr/>
          <p:nvPr/>
        </p:nvSpPr>
        <p:spPr>
          <a:xfrm>
            <a:off x="11602457" y="5774092"/>
            <a:ext cx="2040732" cy="1331119"/>
          </a:xfrm>
          <a:custGeom>
            <a:avLst/>
            <a:gdLst>
              <a:gd name="connsiteX0" fmla="*/ 152400 w 2040732"/>
              <a:gd name="connsiteY0" fmla="*/ 0 h 1331119"/>
              <a:gd name="connsiteX1" fmla="*/ 130969 w 2040732"/>
              <a:gd name="connsiteY1" fmla="*/ 61913 h 1331119"/>
              <a:gd name="connsiteX2" fmla="*/ 107157 w 2040732"/>
              <a:gd name="connsiteY2" fmla="*/ 121444 h 1331119"/>
              <a:gd name="connsiteX3" fmla="*/ 76200 w 2040732"/>
              <a:gd name="connsiteY3" fmla="*/ 173832 h 1331119"/>
              <a:gd name="connsiteX4" fmla="*/ 47625 w 2040732"/>
              <a:gd name="connsiteY4" fmla="*/ 219075 h 1331119"/>
              <a:gd name="connsiteX5" fmla="*/ 19050 w 2040732"/>
              <a:gd name="connsiteY5" fmla="*/ 273844 h 1331119"/>
              <a:gd name="connsiteX6" fmla="*/ 0 w 2040732"/>
              <a:gd name="connsiteY6" fmla="*/ 338138 h 1331119"/>
              <a:gd name="connsiteX7" fmla="*/ 7144 w 2040732"/>
              <a:gd name="connsiteY7" fmla="*/ 402432 h 1331119"/>
              <a:gd name="connsiteX8" fmla="*/ 16669 w 2040732"/>
              <a:gd name="connsiteY8" fmla="*/ 442913 h 1331119"/>
              <a:gd name="connsiteX9" fmla="*/ 40482 w 2040732"/>
              <a:gd name="connsiteY9" fmla="*/ 507207 h 1331119"/>
              <a:gd name="connsiteX10" fmla="*/ 71438 w 2040732"/>
              <a:gd name="connsiteY10" fmla="*/ 564357 h 1331119"/>
              <a:gd name="connsiteX11" fmla="*/ 107157 w 2040732"/>
              <a:gd name="connsiteY11" fmla="*/ 614363 h 1331119"/>
              <a:gd name="connsiteX12" fmla="*/ 157163 w 2040732"/>
              <a:gd name="connsiteY12" fmla="*/ 669132 h 1331119"/>
              <a:gd name="connsiteX13" fmla="*/ 209550 w 2040732"/>
              <a:gd name="connsiteY13" fmla="*/ 719138 h 1331119"/>
              <a:gd name="connsiteX14" fmla="*/ 266700 w 2040732"/>
              <a:gd name="connsiteY14" fmla="*/ 759619 h 1331119"/>
              <a:gd name="connsiteX15" fmla="*/ 323850 w 2040732"/>
              <a:gd name="connsiteY15" fmla="*/ 795338 h 1331119"/>
              <a:gd name="connsiteX16" fmla="*/ 407194 w 2040732"/>
              <a:gd name="connsiteY16" fmla="*/ 845344 h 1331119"/>
              <a:gd name="connsiteX17" fmla="*/ 471488 w 2040732"/>
              <a:gd name="connsiteY17" fmla="*/ 864394 h 1331119"/>
              <a:gd name="connsiteX18" fmla="*/ 528638 w 2040732"/>
              <a:gd name="connsiteY18" fmla="*/ 888207 h 1331119"/>
              <a:gd name="connsiteX19" fmla="*/ 621507 w 2040732"/>
              <a:gd name="connsiteY19" fmla="*/ 914400 h 1331119"/>
              <a:gd name="connsiteX20" fmla="*/ 707232 w 2040732"/>
              <a:gd name="connsiteY20" fmla="*/ 935832 h 1331119"/>
              <a:gd name="connsiteX21" fmla="*/ 835819 w 2040732"/>
              <a:gd name="connsiteY21" fmla="*/ 964407 h 1331119"/>
              <a:gd name="connsiteX22" fmla="*/ 962025 w 2040732"/>
              <a:gd name="connsiteY22" fmla="*/ 997744 h 1331119"/>
              <a:gd name="connsiteX23" fmla="*/ 1097757 w 2040732"/>
              <a:gd name="connsiteY23" fmla="*/ 1028700 h 1331119"/>
              <a:gd name="connsiteX24" fmla="*/ 1209675 w 2040732"/>
              <a:gd name="connsiteY24" fmla="*/ 1057275 h 1331119"/>
              <a:gd name="connsiteX25" fmla="*/ 1319213 w 2040732"/>
              <a:gd name="connsiteY25" fmla="*/ 1081088 h 1331119"/>
              <a:gd name="connsiteX26" fmla="*/ 1435894 w 2040732"/>
              <a:gd name="connsiteY26" fmla="*/ 1107282 h 1331119"/>
              <a:gd name="connsiteX27" fmla="*/ 1547813 w 2040732"/>
              <a:gd name="connsiteY27" fmla="*/ 1135857 h 1331119"/>
              <a:gd name="connsiteX28" fmla="*/ 1616869 w 2040732"/>
              <a:gd name="connsiteY28" fmla="*/ 1164432 h 1331119"/>
              <a:gd name="connsiteX29" fmla="*/ 1712119 w 2040732"/>
              <a:gd name="connsiteY29" fmla="*/ 1197769 h 1331119"/>
              <a:gd name="connsiteX30" fmla="*/ 1795463 w 2040732"/>
              <a:gd name="connsiteY30" fmla="*/ 1250157 h 1331119"/>
              <a:gd name="connsiteX31" fmla="*/ 1888332 w 2040732"/>
              <a:gd name="connsiteY31" fmla="*/ 1295400 h 1331119"/>
              <a:gd name="connsiteX32" fmla="*/ 1964532 w 2040732"/>
              <a:gd name="connsiteY32" fmla="*/ 1316832 h 1331119"/>
              <a:gd name="connsiteX33" fmla="*/ 2040732 w 2040732"/>
              <a:gd name="connsiteY33" fmla="*/ 1331119 h 1331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040732" h="1331119">
                <a:moveTo>
                  <a:pt x="152400" y="0"/>
                </a:moveTo>
                <a:lnTo>
                  <a:pt x="130969" y="61913"/>
                </a:lnTo>
                <a:lnTo>
                  <a:pt x="107157" y="121444"/>
                </a:lnTo>
                <a:lnTo>
                  <a:pt x="76200" y="173832"/>
                </a:lnTo>
                <a:lnTo>
                  <a:pt x="47625" y="219075"/>
                </a:lnTo>
                <a:lnTo>
                  <a:pt x="19050" y="273844"/>
                </a:lnTo>
                <a:lnTo>
                  <a:pt x="0" y="338138"/>
                </a:lnTo>
                <a:lnTo>
                  <a:pt x="7144" y="402432"/>
                </a:lnTo>
                <a:lnTo>
                  <a:pt x="16669" y="442913"/>
                </a:lnTo>
                <a:lnTo>
                  <a:pt x="40482" y="507207"/>
                </a:lnTo>
                <a:lnTo>
                  <a:pt x="71438" y="564357"/>
                </a:lnTo>
                <a:lnTo>
                  <a:pt x="107157" y="614363"/>
                </a:lnTo>
                <a:lnTo>
                  <a:pt x="157163" y="669132"/>
                </a:lnTo>
                <a:lnTo>
                  <a:pt x="209550" y="719138"/>
                </a:lnTo>
                <a:lnTo>
                  <a:pt x="266700" y="759619"/>
                </a:lnTo>
                <a:lnTo>
                  <a:pt x="323850" y="795338"/>
                </a:lnTo>
                <a:lnTo>
                  <a:pt x="407194" y="845344"/>
                </a:lnTo>
                <a:lnTo>
                  <a:pt x="471488" y="864394"/>
                </a:lnTo>
                <a:lnTo>
                  <a:pt x="528638" y="888207"/>
                </a:lnTo>
                <a:lnTo>
                  <a:pt x="621507" y="914400"/>
                </a:lnTo>
                <a:lnTo>
                  <a:pt x="707232" y="935832"/>
                </a:lnTo>
                <a:lnTo>
                  <a:pt x="835819" y="964407"/>
                </a:lnTo>
                <a:lnTo>
                  <a:pt x="962025" y="997744"/>
                </a:lnTo>
                <a:lnTo>
                  <a:pt x="1097757" y="1028700"/>
                </a:lnTo>
                <a:lnTo>
                  <a:pt x="1209675" y="1057275"/>
                </a:lnTo>
                <a:lnTo>
                  <a:pt x="1319213" y="1081088"/>
                </a:lnTo>
                <a:lnTo>
                  <a:pt x="1435894" y="1107282"/>
                </a:lnTo>
                <a:lnTo>
                  <a:pt x="1547813" y="1135857"/>
                </a:lnTo>
                <a:lnTo>
                  <a:pt x="1616869" y="1164432"/>
                </a:lnTo>
                <a:lnTo>
                  <a:pt x="1712119" y="1197769"/>
                </a:lnTo>
                <a:lnTo>
                  <a:pt x="1795463" y="1250157"/>
                </a:lnTo>
                <a:lnTo>
                  <a:pt x="1888332" y="1295400"/>
                </a:lnTo>
                <a:lnTo>
                  <a:pt x="1964532" y="1316832"/>
                </a:lnTo>
                <a:lnTo>
                  <a:pt x="2040732" y="1331119"/>
                </a:lnTo>
              </a:path>
            </a:pathLst>
          </a:custGeom>
          <a:noFill/>
          <a:ln w="19050" cap="sq" cmpd="sng" algn="ctr">
            <a:solidFill>
              <a:srgbClr val="C00000"/>
            </a:solidFill>
            <a:prstDash val="sysDot"/>
            <a:miter lim="800000"/>
            <a:headEnd type="triangle" w="lg" len="med"/>
            <a:tailEnd type="triangle"/>
          </a:ln>
          <a:effectLst>
            <a:glow rad="38100">
              <a:sysClr val="window" lastClr="FFFFFF">
                <a:alpha val="90000"/>
              </a:sysClr>
            </a:glow>
          </a:effectLst>
        </p:spPr>
        <p:txBody>
          <a:bodyPr rtlCol="0" anchor="ctr"/>
          <a:lstStyle/>
          <a:p>
            <a:pPr algn="ctr" defTabSz="1042978" latinLnBrk="0"/>
            <a:endParaRPr lang="ko-KR" altLang="en-US" sz="2100" kern="0">
              <a:solidFill>
                <a:prstClr val="white"/>
              </a:solidFill>
              <a:latin typeface="-윤고딕320"/>
              <a:ea typeface="-윤고딕320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12875692" y="872321"/>
            <a:ext cx="181731" cy="181731"/>
          </a:xfrm>
          <a:prstGeom prst="ellipse">
            <a:avLst/>
          </a:prstGeom>
          <a:solidFill>
            <a:srgbClr val="FF6600"/>
          </a:solidFill>
          <a:ln w="12700" cap="flat" cmpd="sng" algn="ctr">
            <a:solidFill>
              <a:sysClr val="window" lastClr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14020269" y="1416815"/>
            <a:ext cx="181731" cy="181731"/>
          </a:xfrm>
          <a:prstGeom prst="ellipse">
            <a:avLst/>
          </a:prstGeom>
          <a:solidFill>
            <a:srgbClr val="FF6600"/>
          </a:solidFill>
          <a:ln w="12700" cap="flat" cmpd="sng" algn="ctr">
            <a:solidFill>
              <a:sysClr val="window" lastClr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8" name="자유형 127"/>
          <p:cNvSpPr/>
          <p:nvPr/>
        </p:nvSpPr>
        <p:spPr>
          <a:xfrm rot="2252272">
            <a:off x="11916007" y="1862312"/>
            <a:ext cx="1628648" cy="587314"/>
          </a:xfrm>
          <a:custGeom>
            <a:avLst/>
            <a:gdLst>
              <a:gd name="connsiteX0" fmla="*/ 0 w 1907928"/>
              <a:gd name="connsiteY0" fmla="*/ 0 h 1332321"/>
              <a:gd name="connsiteX1" fmla="*/ 116695 w 1907928"/>
              <a:gd name="connsiteY1" fmla="*/ 0 h 1332321"/>
              <a:gd name="connsiteX2" fmla="*/ 120673 w 1907928"/>
              <a:gd name="connsiteY2" fmla="*/ 22067 h 1332321"/>
              <a:gd name="connsiteX3" fmla="*/ 520048 w 1907928"/>
              <a:gd name="connsiteY3" fmla="*/ 565678 h 1332321"/>
              <a:gd name="connsiteX4" fmla="*/ 1745792 w 1907928"/>
              <a:gd name="connsiteY4" fmla="*/ 126947 h 1332321"/>
              <a:gd name="connsiteX5" fmla="*/ 1801196 w 1907928"/>
              <a:gd name="connsiteY5" fmla="*/ 0 h 1332321"/>
              <a:gd name="connsiteX6" fmla="*/ 1907928 w 1907928"/>
              <a:gd name="connsiteY6" fmla="*/ 0 h 1332321"/>
              <a:gd name="connsiteX7" fmla="*/ 1907928 w 1907928"/>
              <a:gd name="connsiteY7" fmla="*/ 1332321 h 1332321"/>
              <a:gd name="connsiteX8" fmla="*/ 0 w 1907928"/>
              <a:gd name="connsiteY8" fmla="*/ 1332321 h 133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07928" h="1332321">
                <a:moveTo>
                  <a:pt x="0" y="0"/>
                </a:moveTo>
                <a:lnTo>
                  <a:pt x="116695" y="0"/>
                </a:lnTo>
                <a:lnTo>
                  <a:pt x="120673" y="22067"/>
                </a:lnTo>
                <a:cubicBezTo>
                  <a:pt x="173339" y="251702"/>
                  <a:pt x="310625" y="451049"/>
                  <a:pt x="520048" y="565678"/>
                </a:cubicBezTo>
                <a:cubicBezTo>
                  <a:pt x="938893" y="794937"/>
                  <a:pt x="1487678" y="598510"/>
                  <a:pt x="1745792" y="126947"/>
                </a:cubicBezTo>
                <a:lnTo>
                  <a:pt x="1801196" y="0"/>
                </a:lnTo>
                <a:lnTo>
                  <a:pt x="1907928" y="0"/>
                </a:lnTo>
                <a:lnTo>
                  <a:pt x="1907928" y="1332321"/>
                </a:lnTo>
                <a:lnTo>
                  <a:pt x="0" y="1332321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"/>
                  <a:lumOff val="95000"/>
                  <a:alpha val="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460" y="4210305"/>
            <a:ext cx="3371095" cy="2441453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700880" y="1150938"/>
            <a:ext cx="6300000" cy="561657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56758" y="1206790"/>
            <a:ext cx="6385696" cy="5174390"/>
            <a:chOff x="-8022978" y="1206790"/>
            <a:chExt cx="6385696" cy="5174390"/>
          </a:xfrm>
        </p:grpSpPr>
        <p:sp>
          <p:nvSpPr>
            <p:cNvPr id="107" name="직사각형 106"/>
            <p:cNvSpPr/>
            <p:nvPr/>
          </p:nvSpPr>
          <p:spPr>
            <a:xfrm>
              <a:off x="-5538414" y="4288179"/>
              <a:ext cx="343460" cy="344316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50000"/>
              </a:schemeClr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42978" latinLnBrk="0"/>
              <a:endParaRPr lang="ko-KR" altLang="en-US" sz="1000" kern="0" spc="-100" dirty="0">
                <a:ln w="3175">
                  <a:noFill/>
                </a:ln>
                <a:solidFill>
                  <a:prstClr val="black"/>
                </a:solidFill>
                <a:latin typeface="-윤고딕340"/>
                <a:ea typeface="-윤고딕340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-4466807" y="4747973"/>
              <a:ext cx="244823" cy="554244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50000"/>
              </a:schemeClr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42978" latinLnBrk="0"/>
              <a:endParaRPr lang="ko-KR" altLang="en-US" sz="1000" kern="0" spc="-100" dirty="0">
                <a:ln w="3175">
                  <a:noFill/>
                </a:ln>
                <a:solidFill>
                  <a:prstClr val="black"/>
                </a:solidFill>
                <a:latin typeface="-윤고딕340"/>
                <a:ea typeface="-윤고딕340"/>
              </a:endParaRPr>
            </a:p>
          </p:txBody>
        </p:sp>
        <p:sp>
          <p:nvSpPr>
            <p:cNvPr id="118" name="자유형 117"/>
            <p:cNvSpPr/>
            <p:nvPr/>
          </p:nvSpPr>
          <p:spPr>
            <a:xfrm>
              <a:off x="-4983359" y="3395663"/>
              <a:ext cx="552450" cy="1081087"/>
            </a:xfrm>
            <a:custGeom>
              <a:avLst/>
              <a:gdLst>
                <a:gd name="connsiteX0" fmla="*/ 0 w 552450"/>
                <a:gd name="connsiteY0" fmla="*/ 1076325 h 1081087"/>
                <a:gd name="connsiteX1" fmla="*/ 0 w 552450"/>
                <a:gd name="connsiteY1" fmla="*/ 395287 h 1081087"/>
                <a:gd name="connsiteX2" fmla="*/ 19050 w 552450"/>
                <a:gd name="connsiteY2" fmla="*/ 395287 h 1081087"/>
                <a:gd name="connsiteX3" fmla="*/ 19050 w 552450"/>
                <a:gd name="connsiteY3" fmla="*/ 0 h 1081087"/>
                <a:gd name="connsiteX4" fmla="*/ 552450 w 552450"/>
                <a:gd name="connsiteY4" fmla="*/ 0 h 1081087"/>
                <a:gd name="connsiteX5" fmla="*/ 552450 w 552450"/>
                <a:gd name="connsiteY5" fmla="*/ 381000 h 1081087"/>
                <a:gd name="connsiteX6" fmla="*/ 400050 w 552450"/>
                <a:gd name="connsiteY6" fmla="*/ 381000 h 1081087"/>
                <a:gd name="connsiteX7" fmla="*/ 400050 w 552450"/>
                <a:gd name="connsiteY7" fmla="*/ 1081087 h 1081087"/>
                <a:gd name="connsiteX8" fmla="*/ 0 w 552450"/>
                <a:gd name="connsiteY8" fmla="*/ 1076325 h 1081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450" h="1081087">
                  <a:moveTo>
                    <a:pt x="0" y="1076325"/>
                  </a:moveTo>
                  <a:lnTo>
                    <a:pt x="0" y="395287"/>
                  </a:lnTo>
                  <a:lnTo>
                    <a:pt x="19050" y="395287"/>
                  </a:lnTo>
                  <a:lnTo>
                    <a:pt x="19050" y="0"/>
                  </a:lnTo>
                  <a:lnTo>
                    <a:pt x="552450" y="0"/>
                  </a:lnTo>
                  <a:lnTo>
                    <a:pt x="552450" y="381000"/>
                  </a:lnTo>
                  <a:lnTo>
                    <a:pt x="400050" y="381000"/>
                  </a:lnTo>
                  <a:lnTo>
                    <a:pt x="400050" y="1081087"/>
                  </a:lnTo>
                  <a:lnTo>
                    <a:pt x="0" y="1076325"/>
                  </a:lnTo>
                  <a:close/>
                </a:path>
              </a:pathLst>
            </a:custGeom>
            <a:solidFill>
              <a:srgbClr val="F09029">
                <a:alpha val="50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42978" latinLnBrk="0"/>
              <a:endParaRPr lang="ko-KR" altLang="en-US" sz="1000" kern="0" spc="-100" dirty="0">
                <a:ln w="3175">
                  <a:noFill/>
                </a:ln>
                <a:solidFill>
                  <a:prstClr val="black"/>
                </a:solidFill>
                <a:latin typeface="-윤고딕340"/>
                <a:ea typeface="-윤고딕34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-4894936" y="4681326"/>
              <a:ext cx="41357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>
                <a:defRPr sz="120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r>
                <a:rPr lang="ko-KR" altLang="en-US" dirty="0"/>
                <a:t>출입구</a:t>
              </a: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-4936950" y="3599755"/>
              <a:ext cx="323807" cy="430887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>
                <a:defRPr sz="120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r>
                <a:rPr lang="ko-KR" altLang="en-US" sz="1400" dirty="0"/>
                <a:t>철거</a:t>
              </a:r>
              <a:endParaRPr lang="en-US" altLang="ko-KR" sz="1400" dirty="0"/>
            </a:p>
            <a:p>
              <a:r>
                <a:rPr lang="ko-KR" altLang="en-US" sz="1400" dirty="0"/>
                <a:t>건물</a:t>
              </a:r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-3086089" y="3605321"/>
              <a:ext cx="834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r>
                <a:rPr lang="ko-KR" altLang="en-US" dirty="0" err="1"/>
                <a:t>흥안대로</a:t>
              </a:r>
              <a:endParaRPr lang="ko-KR" altLang="en-US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-4519842" y="6180908"/>
              <a:ext cx="2746265" cy="20005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>
                <a:defRPr sz="120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ko-KR" altLang="en-US" sz="1300" dirty="0"/>
                <a:t>대형차량 </a:t>
              </a:r>
              <a:r>
                <a:rPr lang="ko-KR" altLang="en-US" sz="1300" dirty="0" err="1"/>
                <a:t>진출입관리</a:t>
              </a:r>
              <a:r>
                <a:rPr lang="ko-KR" altLang="en-US" sz="1300" dirty="0"/>
                <a:t>  및 교통안전 확보</a:t>
              </a:r>
            </a:p>
          </p:txBody>
        </p:sp>
        <p:grpSp>
          <p:nvGrpSpPr>
            <p:cNvPr id="126" name="그룹 125"/>
            <p:cNvGrpSpPr/>
            <p:nvPr/>
          </p:nvGrpSpPr>
          <p:grpSpPr>
            <a:xfrm>
              <a:off x="-8022978" y="1206790"/>
              <a:ext cx="2735567" cy="1046335"/>
              <a:chOff x="642429" y="1931339"/>
              <a:chExt cx="2735567" cy="1046335"/>
            </a:xfrm>
          </p:grpSpPr>
          <p:grpSp>
            <p:nvGrpSpPr>
              <p:cNvPr id="127" name="그룹 126"/>
              <p:cNvGrpSpPr/>
              <p:nvPr/>
            </p:nvGrpSpPr>
            <p:grpSpPr>
              <a:xfrm>
                <a:off x="642429" y="1931339"/>
                <a:ext cx="2735567" cy="1046335"/>
                <a:chOff x="642429" y="1931339"/>
                <a:chExt cx="2735567" cy="1046335"/>
              </a:xfrm>
            </p:grpSpPr>
            <p:sp>
              <p:nvSpPr>
                <p:cNvPr id="131" name="오각형 130"/>
                <p:cNvSpPr/>
                <p:nvPr/>
              </p:nvSpPr>
              <p:spPr>
                <a:xfrm>
                  <a:off x="642429" y="2257674"/>
                  <a:ext cx="2058413" cy="720000"/>
                </a:xfrm>
                <a:prstGeom prst="homePlate">
                  <a:avLst>
                    <a:gd name="adj" fmla="val 0"/>
                  </a:avLst>
                </a:prstGeom>
                <a:solidFill>
                  <a:schemeClr val="bg1">
                    <a:alpha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 dirty="0"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132" name="오각형 131"/>
                <p:cNvSpPr/>
                <p:nvPr/>
              </p:nvSpPr>
              <p:spPr>
                <a:xfrm>
                  <a:off x="642430" y="1931339"/>
                  <a:ext cx="1120129" cy="324000"/>
                </a:xfrm>
                <a:prstGeom prst="homePlate">
                  <a:avLst>
                    <a:gd name="adj" fmla="val 0"/>
                  </a:avLst>
                </a:prstGeom>
                <a:solidFill>
                  <a:srgbClr val="1A649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ko-KR" altLang="en-US" sz="1600" dirty="0"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공사 리스크</a:t>
                  </a:r>
                </a:p>
              </p:txBody>
            </p:sp>
            <p:sp>
              <p:nvSpPr>
                <p:cNvPr id="133" name="직사각형 132"/>
                <p:cNvSpPr/>
                <p:nvPr/>
              </p:nvSpPr>
              <p:spPr>
                <a:xfrm>
                  <a:off x="719833" y="2294509"/>
                  <a:ext cx="2658163" cy="646331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152400" indent="-152400" defTabSz="1038462" latinLnBrk="0">
                    <a:buFont typeface="Arial" panose="020B0604020202020204" pitchFamily="34" charset="0"/>
                    <a:buChar char="•"/>
                  </a:pPr>
                  <a:r>
                    <a:rPr lang="ko-KR" altLang="en-US" sz="1400" kern="0" dirty="0">
                      <a:ln>
                        <a:solidFill>
                          <a:srgbClr val="E46C0A">
                            <a:alpha val="0"/>
                          </a:srgbClr>
                        </a:solidFill>
                      </a:ln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대규모 철거 공사</a:t>
                  </a:r>
                </a:p>
                <a:p>
                  <a:pPr marL="152400" indent="-152400" defTabSz="1038462" latinLnBrk="0">
                    <a:buFont typeface="Arial" panose="020B0604020202020204" pitchFamily="34" charset="0"/>
                    <a:buChar char="•"/>
                  </a:pPr>
                  <a:r>
                    <a:rPr lang="ko-KR" altLang="en-US" sz="1400" kern="0" dirty="0">
                      <a:ln>
                        <a:solidFill>
                          <a:srgbClr val="E46C0A">
                            <a:alpha val="0"/>
                          </a:srgbClr>
                        </a:solidFill>
                      </a:ln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도심지 근접 공사</a:t>
                  </a:r>
                  <a:endParaRPr lang="en-US" altLang="ko-KR" sz="1400" kern="0" dirty="0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pPr marL="152400" indent="-152400" defTabSz="1038462" latinLnBrk="0">
                    <a:buFont typeface="Arial" panose="020B0604020202020204" pitchFamily="34" charset="0"/>
                    <a:buChar char="•"/>
                  </a:pPr>
                  <a:r>
                    <a:rPr lang="ko-KR" altLang="en-US" sz="1400" kern="0" dirty="0" err="1">
                      <a:ln>
                        <a:solidFill>
                          <a:srgbClr val="E46C0A">
                            <a:alpha val="0"/>
                          </a:srgbClr>
                        </a:solidFill>
                      </a:ln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현장출입구</a:t>
                  </a:r>
                  <a:r>
                    <a:rPr lang="ko-KR" altLang="en-US" sz="1400" kern="0" dirty="0">
                      <a:ln>
                        <a:solidFill>
                          <a:srgbClr val="E46C0A">
                            <a:alpha val="0"/>
                          </a:srgbClr>
                        </a:solidFill>
                      </a:ln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 </a:t>
                  </a:r>
                  <a:r>
                    <a:rPr lang="en-US" altLang="ko-KR" sz="1400" kern="0" dirty="0">
                      <a:ln>
                        <a:solidFill>
                          <a:srgbClr val="E46C0A">
                            <a:alpha val="0"/>
                          </a:srgbClr>
                        </a:solidFill>
                      </a:ln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1</a:t>
                  </a:r>
                  <a:r>
                    <a:rPr lang="ko-KR" altLang="en-US" sz="1400" kern="0" dirty="0">
                      <a:ln>
                        <a:solidFill>
                          <a:srgbClr val="E46C0A">
                            <a:alpha val="0"/>
                          </a:srgbClr>
                        </a:solidFill>
                      </a:ln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개소</a:t>
                  </a:r>
                </a:p>
              </p:txBody>
            </p:sp>
          </p:grpSp>
          <p:sp>
            <p:nvSpPr>
              <p:cNvPr id="130" name="직각 삼각형 129"/>
              <p:cNvSpPr/>
              <p:nvPr/>
            </p:nvSpPr>
            <p:spPr>
              <a:xfrm>
                <a:off x="1762559" y="1931339"/>
                <a:ext cx="242454" cy="324000"/>
              </a:xfrm>
              <a:prstGeom prst="rtTriangle">
                <a:avLst/>
              </a:prstGeom>
              <a:solidFill>
                <a:srgbClr val="1A64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>
              <a:off x="-4530302" y="5824993"/>
              <a:ext cx="2377139" cy="272595"/>
              <a:chOff x="658592" y="5331974"/>
              <a:chExt cx="2377139" cy="272595"/>
            </a:xfrm>
          </p:grpSpPr>
          <p:sp>
            <p:nvSpPr>
              <p:cNvPr id="135" name="모서리가 둥근 직사각형 20"/>
              <p:cNvSpPr/>
              <p:nvPr/>
            </p:nvSpPr>
            <p:spPr bwMode="auto">
              <a:xfrm>
                <a:off x="658592" y="5331974"/>
                <a:ext cx="2377139" cy="27259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55281"/>
                  </a:gs>
                  <a:gs pos="100000">
                    <a:srgbClr val="019CFF"/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ko-KR" sz="1600" spc="-100">
                  <a:solidFill>
                    <a:srgbClr val="326309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옥션고딕 M" pitchFamily="2" charset="-127"/>
                  <a:ea typeface="옥션고딕 M" pitchFamily="2" charset="-127"/>
                </a:endParaRPr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919513" y="5349662"/>
                <a:ext cx="1869920" cy="2372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defTabSz="1067745" fontAlgn="base"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tabLst>
                    <a:tab pos="177800" algn="l"/>
                    <a:tab pos="803275" algn="l"/>
                  </a:tabLst>
                </a:pPr>
                <a:r>
                  <a:rPr kumimoji="1" lang="ko-KR" altLang="en-US" sz="1400" dirty="0" err="1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현장출입구</a:t>
                </a:r>
                <a:r>
                  <a:rPr kumimoji="1" lang="ko-KR" altLang="en-US" sz="140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 </a:t>
                </a:r>
                <a:r>
                  <a:rPr kumimoji="1" lang="en-US" altLang="ko-KR" sz="140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1</a:t>
                </a:r>
                <a:r>
                  <a:rPr kumimoji="1" lang="ko-KR" altLang="en-US" sz="140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개소</a:t>
                </a:r>
              </a:p>
            </p:txBody>
          </p:sp>
          <p:sp>
            <p:nvSpPr>
              <p:cNvPr id="137" name="타원 136"/>
              <p:cNvSpPr/>
              <p:nvPr/>
            </p:nvSpPr>
            <p:spPr>
              <a:xfrm>
                <a:off x="705884" y="5377406"/>
                <a:ext cx="181731" cy="181731"/>
              </a:xfrm>
              <a:prstGeom prst="ellipse">
                <a:avLst/>
              </a:prstGeom>
              <a:solidFill>
                <a:srgbClr val="FF6600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2978" latinLnBrk="0"/>
                <a:r>
                  <a:rPr lang="en-US" altLang="ko-KR" sz="11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3</a:t>
                </a:r>
                <a:endParaRPr lang="ko-KR" altLang="en-US" sz="11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>
              <a:off x="-7903889" y="5825210"/>
              <a:ext cx="2377139" cy="272595"/>
              <a:chOff x="658592" y="5331974"/>
              <a:chExt cx="2377139" cy="272595"/>
            </a:xfrm>
          </p:grpSpPr>
          <p:sp>
            <p:nvSpPr>
              <p:cNvPr id="139" name="모서리가 둥근 직사각형 20"/>
              <p:cNvSpPr/>
              <p:nvPr/>
            </p:nvSpPr>
            <p:spPr bwMode="auto">
              <a:xfrm>
                <a:off x="658592" y="5331974"/>
                <a:ext cx="2377139" cy="272595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55281"/>
                  </a:gs>
                  <a:gs pos="100000">
                    <a:srgbClr val="019CFF"/>
                  </a:gs>
                </a:gsLst>
                <a:lin ang="1620000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ko-KR" sz="1600" spc="-100">
                  <a:solidFill>
                    <a:srgbClr val="326309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옥션고딕 M" pitchFamily="2" charset="-127"/>
                  <a:ea typeface="옥션고딕 M" pitchFamily="2" charset="-127"/>
                </a:endParaRPr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>
                <a:off x="885138" y="5349662"/>
                <a:ext cx="1869920" cy="237219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defTabSz="1067745" fontAlgn="base"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tabLst>
                    <a:tab pos="177800" algn="l"/>
                    <a:tab pos="803275" algn="l"/>
                  </a:tabLst>
                </a:pPr>
                <a:r>
                  <a:rPr kumimoji="1" lang="ko-KR" altLang="en-US" sz="1400" dirty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 도심지 근접 공사</a:t>
                </a:r>
              </a:p>
            </p:txBody>
          </p:sp>
          <p:sp>
            <p:nvSpPr>
              <p:cNvPr id="141" name="타원 140"/>
              <p:cNvSpPr/>
              <p:nvPr/>
            </p:nvSpPr>
            <p:spPr>
              <a:xfrm>
                <a:off x="712759" y="5377406"/>
                <a:ext cx="181731" cy="181731"/>
              </a:xfrm>
              <a:prstGeom prst="ellipse">
                <a:avLst/>
              </a:prstGeom>
              <a:solidFill>
                <a:srgbClr val="FF6600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2978" latinLnBrk="0"/>
                <a:r>
                  <a:rPr lang="en-US" altLang="ko-KR" sz="11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2</a:t>
                </a:r>
                <a:endParaRPr lang="ko-KR" altLang="en-US" sz="11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142" name="모서리가 둥근 직사각형 20"/>
            <p:cNvSpPr/>
            <p:nvPr/>
          </p:nvSpPr>
          <p:spPr bwMode="auto">
            <a:xfrm>
              <a:off x="-7918177" y="2500074"/>
              <a:ext cx="2377139" cy="2725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055281"/>
                </a:gs>
                <a:gs pos="87218">
                  <a:srgbClr val="019CFF"/>
                </a:gs>
                <a:gs pos="70000">
                  <a:srgbClr val="019CFF"/>
                </a:gs>
              </a:gsLst>
              <a:lin ang="16200000" scaled="1"/>
              <a:tileRect/>
            </a:gradFill>
            <a:ln w="12700">
              <a:solidFill>
                <a:schemeClr val="bg1"/>
              </a:solidFill>
            </a:ln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ko-KR" sz="1600" spc="-100">
                <a:solidFill>
                  <a:srgbClr val="326309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-7624358" y="2517762"/>
              <a:ext cx="1869920" cy="237219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defTabSz="1067745" fontAlgn="base"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</a:pPr>
              <a:r>
                <a:rPr kumimoji="1" lang="ko-KR" altLang="en-US" sz="1400" dirty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대규모 철거공사</a:t>
              </a:r>
            </a:p>
          </p:txBody>
        </p:sp>
        <p:sp>
          <p:nvSpPr>
            <p:cNvPr id="144" name="타원 143"/>
            <p:cNvSpPr/>
            <p:nvPr/>
          </p:nvSpPr>
          <p:spPr>
            <a:xfrm>
              <a:off x="-7864010" y="2545506"/>
              <a:ext cx="181731" cy="181731"/>
            </a:xfrm>
            <a:prstGeom prst="ellipse">
              <a:avLst/>
            </a:prstGeom>
            <a:solidFill>
              <a:srgbClr val="FF6600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42978" latinLnBrk="0"/>
              <a:r>
                <a:rPr lang="en-US" altLang="ko-KR" sz="11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1</a:t>
              </a:r>
              <a:endParaRPr lang="ko-KR" altLang="en-US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145" name="그룹 144"/>
            <p:cNvGrpSpPr/>
            <p:nvPr/>
          </p:nvGrpSpPr>
          <p:grpSpPr>
            <a:xfrm flipV="1">
              <a:off x="-5034358" y="2802196"/>
              <a:ext cx="1241153" cy="365511"/>
              <a:chOff x="21505014" y="4106948"/>
              <a:chExt cx="1241153" cy="365511"/>
            </a:xfrm>
          </p:grpSpPr>
          <p:sp>
            <p:nvSpPr>
              <p:cNvPr id="146" name="자유형 46">
                <a:extLst>
                  <a:ext uri="{FF2B5EF4-FFF2-40B4-BE49-F238E27FC236}">
                    <a16:creationId xmlns:a16="http://schemas.microsoft.com/office/drawing/2014/main" id="{821B4CBA-8ACF-45BD-931F-864D558F018B}"/>
                  </a:ext>
                </a:extLst>
              </p:cNvPr>
              <p:cNvSpPr/>
              <p:nvPr/>
            </p:nvSpPr>
            <p:spPr>
              <a:xfrm rot="10800000">
                <a:off x="21548006" y="4155673"/>
                <a:ext cx="1198161" cy="316786"/>
              </a:xfrm>
              <a:custGeom>
                <a:avLst/>
                <a:gdLst>
                  <a:gd name="connsiteX0" fmla="*/ 319315 w 319315"/>
                  <a:gd name="connsiteY0" fmla="*/ 1712686 h 1712686"/>
                  <a:gd name="connsiteX1" fmla="*/ 319315 w 319315"/>
                  <a:gd name="connsiteY1" fmla="*/ 0 h 1712686"/>
                  <a:gd name="connsiteX2" fmla="*/ 0 w 319315"/>
                  <a:gd name="connsiteY2" fmla="*/ 0 h 1712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9315" h="1712686">
                    <a:moveTo>
                      <a:pt x="319315" y="1712686"/>
                    </a:moveTo>
                    <a:lnTo>
                      <a:pt x="319315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solidFill>
                  <a:srgbClr val="053F67"/>
                </a:solidFill>
                <a:prstDash val="solid"/>
                <a:headEnd type="none" w="sm" len="sm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488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2978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467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5957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445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8934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424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1913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3200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47" name="타원 146"/>
              <p:cNvSpPr/>
              <p:nvPr/>
            </p:nvSpPr>
            <p:spPr>
              <a:xfrm flipH="1">
                <a:off x="21505014" y="4106948"/>
                <a:ext cx="85984" cy="85984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00275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846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-4727426" y="2683861"/>
              <a:ext cx="1251550" cy="222622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 lIns="36000" tIns="36000" rIns="36000" bIns="36000" rtlCol="0" anchor="ctr" anchorCtr="0">
              <a:noAutofit/>
            </a:bodyPr>
            <a:lstStyle>
              <a:defPPr>
                <a:defRPr lang="ko-KR"/>
              </a:defPPr>
              <a:lvl1pPr algn="ctr">
                <a:defRPr sz="120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r>
                <a:rPr lang="ko-KR" altLang="en-US" dirty="0"/>
                <a:t>도로개설</a:t>
              </a:r>
              <a:r>
                <a:rPr lang="en-US" altLang="ko-KR" dirty="0"/>
                <a:t>(</a:t>
              </a:r>
              <a:r>
                <a:rPr lang="ko-KR" altLang="en-US" dirty="0"/>
                <a:t>예정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-7914678" y="6181125"/>
              <a:ext cx="2400017" cy="20005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>
                <a:defRPr sz="120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pPr marL="109538" indent="-109538">
                <a:buFont typeface="Arial" panose="020B0604020202020204" pitchFamily="34" charset="0"/>
                <a:buChar char="•"/>
              </a:pPr>
              <a:r>
                <a:rPr lang="ko-KR" altLang="en-US" sz="1300" dirty="0"/>
                <a:t>저소음 친환경 공법 및 </a:t>
              </a:r>
              <a:r>
                <a:rPr lang="ko-KR" altLang="en-US" sz="1300" dirty="0" err="1"/>
                <a:t>민원제로화</a:t>
              </a:r>
              <a:endParaRPr lang="ko-KR" altLang="en-US" sz="13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-7816226" y="2814738"/>
              <a:ext cx="2444900" cy="200055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>
                <a:defRPr sz="120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pPr marL="109538" indent="-109538" algn="l">
                <a:buFont typeface="Arial" panose="020B0604020202020204" pitchFamily="34" charset="0"/>
                <a:buChar char="•"/>
              </a:pPr>
              <a:r>
                <a:rPr lang="ko-KR" altLang="en-US" sz="1300" dirty="0" err="1"/>
                <a:t>매직패널</a:t>
              </a:r>
              <a:r>
                <a:rPr lang="ko-KR" altLang="en-US" sz="1300" dirty="0"/>
                <a:t> 설치 및 친환경 공법 적용</a:t>
              </a:r>
              <a:endParaRPr lang="en-US" altLang="ko-KR" sz="1300" dirty="0"/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-4868225" y="1858713"/>
              <a:ext cx="834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r>
                <a:rPr lang="ko-KR" altLang="en-US" dirty="0" err="1"/>
                <a:t>시민대로</a:t>
              </a:r>
              <a:endParaRPr lang="ko-KR" altLang="en-US" dirty="0"/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-2565998" y="1571346"/>
              <a:ext cx="928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r>
                <a:rPr lang="ko-KR" altLang="en-US" dirty="0" err="1"/>
                <a:t>벌말</a:t>
              </a:r>
              <a:endParaRPr lang="en-US" altLang="ko-KR" dirty="0"/>
            </a:p>
            <a:p>
              <a:r>
                <a:rPr lang="ko-KR" altLang="en-US" dirty="0"/>
                <a:t>오거리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-5581741" y="4288179"/>
              <a:ext cx="463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r>
                <a:rPr lang="ko-KR" altLang="en-US" dirty="0" err="1"/>
                <a:t>벌말</a:t>
              </a:r>
              <a:endParaRPr lang="en-US" altLang="ko-KR" dirty="0"/>
            </a:p>
            <a:p>
              <a:r>
                <a:rPr lang="ko-KR" altLang="en-US" dirty="0"/>
                <a:t>성당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-4602453" y="4826514"/>
              <a:ext cx="5546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r>
                <a:rPr lang="ko-KR" altLang="en-US" dirty="0"/>
                <a:t>열린</a:t>
              </a:r>
              <a:endParaRPr lang="en-US" altLang="ko-KR" dirty="0"/>
            </a:p>
            <a:p>
              <a:r>
                <a:rPr lang="ko-KR" altLang="en-US" dirty="0"/>
                <a:t>교회</a:t>
              </a: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-5118727" y="3341334"/>
              <a:ext cx="793595" cy="129116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>
              <a:off x="-4453426" y="4221130"/>
              <a:ext cx="1485900" cy="457200"/>
            </a:xfrm>
            <a:custGeom>
              <a:avLst/>
              <a:gdLst>
                <a:gd name="connsiteX0" fmla="*/ 1485900 w 1485900"/>
                <a:gd name="connsiteY0" fmla="*/ 0 h 457200"/>
                <a:gd name="connsiteX1" fmla="*/ 1320800 w 1485900"/>
                <a:gd name="connsiteY1" fmla="*/ 457200 h 457200"/>
                <a:gd name="connsiteX2" fmla="*/ 0 w 1485900"/>
                <a:gd name="connsiteY2" fmla="*/ 457200 h 457200"/>
                <a:gd name="connsiteX3" fmla="*/ 0 w 1485900"/>
                <a:gd name="connsiteY3" fmla="*/ 3048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5900" h="457200">
                  <a:moveTo>
                    <a:pt x="1485900" y="0"/>
                  </a:moveTo>
                  <a:lnTo>
                    <a:pt x="1320800" y="457200"/>
                  </a:lnTo>
                  <a:lnTo>
                    <a:pt x="0" y="457200"/>
                  </a:lnTo>
                  <a:lnTo>
                    <a:pt x="0" y="304800"/>
                  </a:lnTo>
                </a:path>
              </a:pathLst>
            </a:custGeom>
            <a:noFill/>
            <a:ln w="19050" cap="sq" cmpd="sng" algn="ctr">
              <a:solidFill>
                <a:srgbClr val="C00000"/>
              </a:solidFill>
              <a:prstDash val="sysDot"/>
              <a:miter lim="800000"/>
              <a:headEnd type="none" w="med" len="med"/>
              <a:tailEnd type="triangle" w="med" len="med"/>
            </a:ln>
            <a:effectLst>
              <a:glow rad="38100">
                <a:sysClr val="window" lastClr="FFFFFF">
                  <a:alpha val="90000"/>
                </a:sysClr>
              </a:glow>
            </a:effectLst>
          </p:spPr>
          <p:txBody>
            <a:bodyPr rtlCol="0" anchor="ctr"/>
            <a:lstStyle/>
            <a:p>
              <a:pPr algn="ctr" defTabSz="1042978" latinLnBrk="0"/>
              <a:endParaRPr lang="ko-KR" altLang="en-US" sz="2100" kern="0">
                <a:solidFill>
                  <a:prstClr val="white"/>
                </a:solidFill>
                <a:latin typeface="-윤고딕320"/>
                <a:ea typeface="-윤고딕320"/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-5314197" y="4925754"/>
              <a:ext cx="8343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r>
                <a:rPr lang="ko-KR" altLang="en-US" dirty="0"/>
                <a:t>성지</a:t>
              </a:r>
              <a:endParaRPr lang="en-US" altLang="ko-KR" dirty="0"/>
            </a:p>
            <a:p>
              <a:r>
                <a:rPr lang="ko-KR" altLang="en-US" dirty="0" err="1"/>
                <a:t>스타위드</a:t>
              </a:r>
              <a:endParaRPr lang="ko-KR" altLang="en-US" dirty="0"/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-4242270" y="4906932"/>
              <a:ext cx="834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r>
                <a:rPr lang="ko-KR" altLang="en-US"/>
                <a:t>엘피케이</a:t>
              </a:r>
              <a:endParaRPr lang="ko-KR" altLang="en-US" dirty="0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-4376761" y="3302198"/>
              <a:ext cx="8194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r>
                <a:rPr lang="ko-KR" altLang="en-US" dirty="0"/>
                <a:t>에이스</a:t>
              </a:r>
              <a:endParaRPr lang="en-US" altLang="ko-KR" dirty="0"/>
            </a:p>
            <a:p>
              <a:r>
                <a:rPr lang="ko-KR" altLang="en-US" dirty="0"/>
                <a:t>하이테크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-7211189" y="3638275"/>
              <a:ext cx="124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r>
                <a:rPr lang="ko-KR" altLang="en-US" dirty="0" err="1"/>
                <a:t>평촌하이필드</a:t>
              </a:r>
              <a:endParaRPr lang="en-US" altLang="ko-KR" dirty="0"/>
            </a:p>
            <a:p>
              <a:r>
                <a:rPr lang="ko-KR" altLang="en-US" dirty="0"/>
                <a:t>지식산업센터</a:t>
              </a:r>
            </a:p>
          </p:txBody>
        </p:sp>
        <p:sp>
          <p:nvSpPr>
            <p:cNvPr id="161" name="자유형 160"/>
            <p:cNvSpPr/>
            <p:nvPr/>
          </p:nvSpPr>
          <p:spPr>
            <a:xfrm rot="581628">
              <a:off x="-5915438" y="2926072"/>
              <a:ext cx="3184934" cy="759174"/>
            </a:xfrm>
            <a:custGeom>
              <a:avLst/>
              <a:gdLst>
                <a:gd name="connsiteX0" fmla="*/ 1923155 w 3184934"/>
                <a:gd name="connsiteY0" fmla="*/ 45358 h 759174"/>
                <a:gd name="connsiteX1" fmla="*/ 1924057 w 3184934"/>
                <a:gd name="connsiteY1" fmla="*/ 48223 h 759174"/>
                <a:gd name="connsiteX2" fmla="*/ 2343337 w 3184934"/>
                <a:gd name="connsiteY2" fmla="*/ 0 h 759174"/>
                <a:gd name="connsiteX3" fmla="*/ 2343645 w 3184934"/>
                <a:gd name="connsiteY3" fmla="*/ 2676 h 759174"/>
                <a:gd name="connsiteX4" fmla="*/ 2782797 w 3184934"/>
                <a:gd name="connsiteY4" fmla="*/ 2676 h 759174"/>
                <a:gd name="connsiteX5" fmla="*/ 2782797 w 3184934"/>
                <a:gd name="connsiteY5" fmla="*/ 6675 h 759174"/>
                <a:gd name="connsiteX6" fmla="*/ 3184934 w 3184934"/>
                <a:gd name="connsiteY6" fmla="*/ 63884 h 759174"/>
                <a:gd name="connsiteX7" fmla="*/ 3172090 w 3184934"/>
                <a:gd name="connsiteY7" fmla="*/ 154170 h 759174"/>
                <a:gd name="connsiteX8" fmla="*/ 2772472 w 3184934"/>
                <a:gd name="connsiteY8" fmla="*/ 97319 h 759174"/>
                <a:gd name="connsiteX9" fmla="*/ 2354530 w 3184934"/>
                <a:gd name="connsiteY9" fmla="*/ 97319 h 759174"/>
                <a:gd name="connsiteX10" fmla="*/ 2355289 w 3184934"/>
                <a:gd name="connsiteY10" fmla="*/ 103917 h 759174"/>
                <a:gd name="connsiteX11" fmla="*/ 1956049 w 3184934"/>
                <a:gd name="connsiteY11" fmla="*/ 149835 h 759174"/>
                <a:gd name="connsiteX12" fmla="*/ 1957257 w 3184934"/>
                <a:gd name="connsiteY12" fmla="*/ 153672 h 759174"/>
                <a:gd name="connsiteX13" fmla="*/ 34102 w 3184934"/>
                <a:gd name="connsiteY13" fmla="*/ 759174 h 759174"/>
                <a:gd name="connsiteX14" fmla="*/ 0 w 3184934"/>
                <a:gd name="connsiteY14" fmla="*/ 650861 h 759174"/>
                <a:gd name="connsiteX15" fmla="*/ 1895110 w 3184934"/>
                <a:gd name="connsiteY15" fmla="*/ 54189 h 759174"/>
                <a:gd name="connsiteX16" fmla="*/ 1894810 w 3184934"/>
                <a:gd name="connsiteY16" fmla="*/ 51586 h 759174"/>
                <a:gd name="connsiteX17" fmla="*/ 1908304 w 3184934"/>
                <a:gd name="connsiteY17" fmla="*/ 50034 h 75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184934" h="759174">
                  <a:moveTo>
                    <a:pt x="1923155" y="45358"/>
                  </a:moveTo>
                  <a:lnTo>
                    <a:pt x="1924057" y="48223"/>
                  </a:lnTo>
                  <a:lnTo>
                    <a:pt x="2343337" y="0"/>
                  </a:lnTo>
                  <a:lnTo>
                    <a:pt x="2343645" y="2676"/>
                  </a:lnTo>
                  <a:lnTo>
                    <a:pt x="2782797" y="2676"/>
                  </a:lnTo>
                  <a:lnTo>
                    <a:pt x="2782797" y="6675"/>
                  </a:lnTo>
                  <a:lnTo>
                    <a:pt x="3184934" y="63884"/>
                  </a:lnTo>
                  <a:lnTo>
                    <a:pt x="3172090" y="154170"/>
                  </a:lnTo>
                  <a:lnTo>
                    <a:pt x="2772472" y="97319"/>
                  </a:lnTo>
                  <a:lnTo>
                    <a:pt x="2354530" y="97319"/>
                  </a:lnTo>
                  <a:lnTo>
                    <a:pt x="2355289" y="103917"/>
                  </a:lnTo>
                  <a:lnTo>
                    <a:pt x="1956049" y="149835"/>
                  </a:lnTo>
                  <a:lnTo>
                    <a:pt x="1957257" y="153672"/>
                  </a:lnTo>
                  <a:lnTo>
                    <a:pt x="34102" y="759174"/>
                  </a:lnTo>
                  <a:lnTo>
                    <a:pt x="0" y="650861"/>
                  </a:lnTo>
                  <a:lnTo>
                    <a:pt x="1895110" y="54189"/>
                  </a:lnTo>
                  <a:lnTo>
                    <a:pt x="1894810" y="51586"/>
                  </a:lnTo>
                  <a:lnTo>
                    <a:pt x="1908304" y="50034"/>
                  </a:lnTo>
                  <a:close/>
                </a:path>
              </a:pathLst>
            </a:custGeom>
            <a:noFill/>
            <a:ln w="9525"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-2963926" y="4470433"/>
              <a:ext cx="551433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ctr">
                <a:defRPr sz="120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r>
                <a:rPr lang="ko-KR" altLang="en-US" dirty="0" err="1"/>
                <a:t>공사차량</a:t>
              </a:r>
              <a:endParaRPr lang="en-US" altLang="ko-KR" dirty="0"/>
            </a:p>
            <a:p>
              <a:r>
                <a:rPr lang="ko-KR" altLang="en-US" dirty="0" err="1"/>
                <a:t>진입동선</a:t>
              </a:r>
              <a:endParaRPr lang="ko-KR" altLang="en-US" dirty="0"/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8190160" y="2159595"/>
            <a:ext cx="67326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lnSpc>
                <a:spcPct val="200000"/>
              </a:lnSpc>
            </a:pPr>
            <a:r>
              <a:rPr lang="ko-KR" altLang="en-US" sz="2000" spc="-5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작업중</a:t>
            </a:r>
            <a:endParaRPr lang="ko-KR" altLang="en-US" sz="2000" spc="-5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181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2" t="17050"/>
          <a:stretch/>
        </p:blipFill>
        <p:spPr>
          <a:xfrm>
            <a:off x="2865861" y="5675141"/>
            <a:ext cx="1999655" cy="1062095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grpSp>
        <p:nvGrpSpPr>
          <p:cNvPr id="20" name="그룹 19"/>
          <p:cNvGrpSpPr/>
          <p:nvPr/>
        </p:nvGrpSpPr>
        <p:grpSpPr>
          <a:xfrm>
            <a:off x="7144880" y="4031513"/>
            <a:ext cx="3060000" cy="2736000"/>
            <a:chOff x="7144880" y="1150937"/>
            <a:chExt cx="3060000" cy="2736000"/>
          </a:xfrm>
        </p:grpSpPr>
        <p:sp>
          <p:nvSpPr>
            <p:cNvPr id="21" name="직사각형 20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친환경 공법</a:t>
              </a: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시각화 공정관리</a:t>
              </a:r>
            </a:p>
          </p:txBody>
        </p:sp>
      </p:grpSp>
      <p:grpSp>
        <p:nvGrpSpPr>
          <p:cNvPr id="204" name="그룹 203"/>
          <p:cNvGrpSpPr/>
          <p:nvPr/>
        </p:nvGrpSpPr>
        <p:grpSpPr>
          <a:xfrm>
            <a:off x="7453567" y="4681992"/>
            <a:ext cx="2608801" cy="1792486"/>
            <a:chOff x="7453567" y="4681992"/>
            <a:chExt cx="2608801" cy="179248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3567" y="4685962"/>
              <a:ext cx="2608801" cy="1788516"/>
            </a:xfrm>
            <a:prstGeom prst="rect">
              <a:avLst/>
            </a:prstGeom>
          </p:spPr>
        </p:pic>
        <p:sp>
          <p:nvSpPr>
            <p:cNvPr id="203" name="직사각형 202"/>
            <p:cNvSpPr/>
            <p:nvPr/>
          </p:nvSpPr>
          <p:spPr>
            <a:xfrm>
              <a:off x="7632129" y="4681992"/>
              <a:ext cx="2292016" cy="694526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42978" latinLnBrk="0"/>
              <a:endParaRPr lang="ko-KR" altLang="en-US" sz="1000" kern="0" spc="-100" dirty="0">
                <a:ln w="3175">
                  <a:noFill/>
                </a:ln>
                <a:solidFill>
                  <a:prstClr val="black"/>
                </a:solidFill>
                <a:latin typeface="-윤고딕340"/>
                <a:ea typeface="-윤고딕340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65526" y="1207354"/>
            <a:ext cx="6128489" cy="4373196"/>
            <a:chOff x="765526" y="1207354"/>
            <a:chExt cx="6128489" cy="43731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37" r="11537"/>
            <a:stretch/>
          </p:blipFill>
          <p:spPr>
            <a:xfrm>
              <a:off x="765526" y="1207354"/>
              <a:ext cx="6128489" cy="4373196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765526" y="1207354"/>
              <a:ext cx="6128489" cy="4373196"/>
            </a:xfrm>
            <a:prstGeom prst="rect">
              <a:avLst/>
            </a:prstGeom>
            <a:solidFill>
              <a:srgbClr val="FFFFFF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12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ㅇㅇㅇㅇㅇㅇㅇ</a:t>
            </a:r>
            <a:endParaRPr lang="ko-KR" altLang="en-US" sz="20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14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석면 해체 및 환경친화적 </a:t>
            </a:r>
            <a:r>
              <a:rPr lang="ko-KR" altLang="en-US" sz="2400" dirty="0" err="1">
                <a:solidFill>
                  <a:schemeClr val="bg1"/>
                </a:solidFill>
              </a:rPr>
              <a:t>철거방안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144880" y="1150937"/>
            <a:ext cx="3060000" cy="2736000"/>
            <a:chOff x="7144880" y="1150937"/>
            <a:chExt cx="3060000" cy="2736000"/>
          </a:xfrm>
        </p:grpSpPr>
        <p:sp>
          <p:nvSpPr>
            <p:cNvPr id="16" name="직사각형 15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석면처리절차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시각화 공정관리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00880" y="1150938"/>
            <a:ext cx="6300000" cy="561657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24" name="Picture 5" descr="C:\[00. 현재진행작업]\20-15. [당선후]18-34. 풍농 오산물류센터 신축공사[기술제안][고려개발][2020.04.14]\01. PPT\[삽도]\안전성 확보 및 환경영향제로 철거공사-06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995" b="1924"/>
          <a:stretch/>
        </p:blipFill>
        <p:spPr bwMode="auto">
          <a:xfrm>
            <a:off x="741006" y="5665670"/>
            <a:ext cx="2016000" cy="10679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[00. 현재진행작업]\20-15. [당선후]18-34. 풍농 오산물류센터 신축공사[기술제안][고려개발][2020.04.14]\01. PPT\[삽도]\안전성 확보 및 환경영향제로 철거공사-04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101" b="-196"/>
          <a:stretch/>
        </p:blipFill>
        <p:spPr bwMode="auto">
          <a:xfrm>
            <a:off x="4984880" y="5665503"/>
            <a:ext cx="2016000" cy="10801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[00. 현재진행작업]\20-15. [당선후]18-34. 풍농 오산물류센터 신축공사[기술제안][고려개발][2020.04.14]\01. PPT\[삽도]\안전성 확보 및 환경영향제로 철거공사-05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907"/>
          <a:stretch/>
        </p:blipFill>
        <p:spPr bwMode="auto">
          <a:xfrm>
            <a:off x="2612725" y="7948635"/>
            <a:ext cx="2016000" cy="10801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741006" y="6528745"/>
            <a:ext cx="2016000" cy="216878"/>
            <a:chOff x="544984" y="5959855"/>
            <a:chExt cx="2016000" cy="216878"/>
          </a:xfrm>
        </p:grpSpPr>
        <p:sp>
          <p:nvSpPr>
            <p:cNvPr id="29" name="직사각형 28"/>
            <p:cNvSpPr/>
            <p:nvPr/>
          </p:nvSpPr>
          <p:spPr>
            <a:xfrm>
              <a:off x="544984" y="5959855"/>
              <a:ext cx="2016000" cy="216878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9692" tIns="19846" rIns="39692" bIns="19846" rtlCol="0" anchor="ctr">
              <a:noAutofit/>
            </a:bodyPr>
            <a:lstStyle/>
            <a:p>
              <a:pPr marL="0" marR="0" lvl="0" indent="0" algn="ctr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 w="12700">
                  <a:solidFill>
                    <a:srgbClr val="001A57">
                      <a:satMod val="155000"/>
                    </a:srgbClr>
                  </a:solidFill>
                  <a:prstDash val="solid"/>
                </a:ln>
                <a:solidFill>
                  <a:srgbClr val="015699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83863" y="5975335"/>
              <a:ext cx="193824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0769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석면폐기물 밀봉 반출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990802" y="6528745"/>
            <a:ext cx="2016000" cy="216878"/>
            <a:chOff x="4794780" y="5959855"/>
            <a:chExt cx="2016000" cy="216878"/>
          </a:xfrm>
        </p:grpSpPr>
        <p:sp>
          <p:nvSpPr>
            <p:cNvPr id="32" name="직사각형 31"/>
            <p:cNvSpPr/>
            <p:nvPr/>
          </p:nvSpPr>
          <p:spPr>
            <a:xfrm>
              <a:off x="4794780" y="5959855"/>
              <a:ext cx="2016000" cy="216878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9692" tIns="19846" rIns="39692" bIns="19846" rtlCol="0" anchor="ctr">
              <a:noAutofit/>
            </a:bodyPr>
            <a:lstStyle/>
            <a:p>
              <a:pPr marL="0" marR="0" lvl="0" indent="0" algn="ctr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 w="12700">
                  <a:solidFill>
                    <a:srgbClr val="001A57">
                      <a:satMod val="155000"/>
                    </a:srgbClr>
                  </a:solidFill>
                  <a:prstDash val="solid"/>
                </a:ln>
                <a:solidFill>
                  <a:srgbClr val="015699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826601" y="5975335"/>
              <a:ext cx="193824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0769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철거시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실시간 살수</a:t>
              </a: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612725" y="8811877"/>
            <a:ext cx="2016000" cy="216878"/>
            <a:chOff x="6910796" y="5959855"/>
            <a:chExt cx="2016000" cy="216878"/>
          </a:xfrm>
        </p:grpSpPr>
        <p:sp>
          <p:nvSpPr>
            <p:cNvPr id="35" name="직사각형 34"/>
            <p:cNvSpPr/>
            <p:nvPr/>
          </p:nvSpPr>
          <p:spPr>
            <a:xfrm>
              <a:off x="6910796" y="5959855"/>
              <a:ext cx="2016000" cy="216878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9692" tIns="19846" rIns="39692" bIns="19846" rtlCol="0" anchor="ctr">
              <a:noAutofit/>
            </a:bodyPr>
            <a:lstStyle/>
            <a:p>
              <a:pPr marL="0" marR="0" lvl="0" indent="0" algn="ctr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 w="12700">
                  <a:solidFill>
                    <a:srgbClr val="001A57">
                      <a:satMod val="155000"/>
                    </a:srgbClr>
                  </a:solidFill>
                  <a:prstDash val="solid"/>
                </a:ln>
                <a:solidFill>
                  <a:srgbClr val="015699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6949675" y="5975335"/>
              <a:ext cx="193824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0769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분리수거장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운영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862943" y="6528745"/>
            <a:ext cx="2016000" cy="216878"/>
            <a:chOff x="2666921" y="5959855"/>
            <a:chExt cx="2016000" cy="216878"/>
          </a:xfrm>
        </p:grpSpPr>
        <p:sp>
          <p:nvSpPr>
            <p:cNvPr id="38" name="직사각형 37"/>
            <p:cNvSpPr/>
            <p:nvPr/>
          </p:nvSpPr>
          <p:spPr>
            <a:xfrm>
              <a:off x="2666921" y="5959855"/>
              <a:ext cx="2016000" cy="216878"/>
            </a:xfrm>
            <a:prstGeom prst="rect">
              <a:avLst/>
            </a:prstGeom>
            <a:solidFill>
              <a:sysClr val="windowText" lastClr="000000">
                <a:alpha val="50000"/>
              </a:sys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39692" tIns="19846" rIns="39692" bIns="19846" rtlCol="0" anchor="ctr">
              <a:noAutofit/>
            </a:bodyPr>
            <a:lstStyle/>
            <a:p>
              <a:pPr marL="0" marR="0" lvl="0" indent="0" algn="ctr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 w="12700">
                  <a:solidFill>
                    <a:srgbClr val="001A57">
                      <a:satMod val="155000"/>
                    </a:srgbClr>
                  </a:solidFill>
                  <a:prstDash val="solid"/>
                </a:ln>
                <a:solidFill>
                  <a:srgbClr val="015699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706641" y="5975336"/>
              <a:ext cx="1936561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0769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저소음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/</a:t>
              </a:r>
              <a:r>
                <a:rPr kumimoji="0" lang="ko-KR" altLang="en-US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저진동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공법 적용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 rot="19904015">
            <a:off x="15095372" y="3487784"/>
            <a:ext cx="431126" cy="197847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lIns="88350" tIns="44176" rIns="88350" bIns="44176" spcCol="0" rtlCol="0" anchor="ctr"/>
          <a:lstStyle/>
          <a:p>
            <a:pPr marL="0" marR="0" lvl="0" indent="0" algn="ctr" defTabSz="100769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13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3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H="1" flipV="1">
            <a:off x="1604866" y="1693875"/>
            <a:ext cx="2552846" cy="454200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086518" y="1588715"/>
            <a:ext cx="1677409" cy="216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석면 해체 관련 규정 준수</a:t>
            </a:r>
          </a:p>
        </p:txBody>
      </p:sp>
      <p:sp>
        <p:nvSpPr>
          <p:cNvPr id="45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V="1">
            <a:off x="16906769" y="1294124"/>
            <a:ext cx="1422577" cy="453919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17814175" y="1064648"/>
            <a:ext cx="1677409" cy="468000"/>
          </a:xfrm>
          <a:prstGeom prst="roundRect">
            <a:avLst>
              <a:gd name="adj" fmla="val 8325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철거건물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주변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분진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소음 방지 펜스 설치</a:t>
            </a:r>
          </a:p>
        </p:txBody>
      </p:sp>
      <p:sp>
        <p:nvSpPr>
          <p:cNvPr id="47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>
            <a:off x="16991860" y="2953832"/>
            <a:ext cx="1331135" cy="836208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7212298" y="3665982"/>
            <a:ext cx="2279286" cy="216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저소음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저진동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공법 적용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압쇄공법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</p:txBody>
      </p:sp>
      <p:sp>
        <p:nvSpPr>
          <p:cNvPr id="49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H="1" flipV="1">
            <a:off x="12978914" y="1294124"/>
            <a:ext cx="1979501" cy="838790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11421217" y="1064648"/>
            <a:ext cx="1557697" cy="468000"/>
          </a:xfrm>
          <a:prstGeom prst="roundRect">
            <a:avLst>
              <a:gd name="adj" fmla="val 10746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굴뚝 커팅 양중 철거</a:t>
            </a:r>
            <a:b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커팅 블록화 공법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</p:txBody>
      </p:sp>
      <p:sp>
        <p:nvSpPr>
          <p:cNvPr id="51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H="1">
            <a:off x="1925223" y="4246613"/>
            <a:ext cx="291435" cy="835075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970157" y="4977611"/>
            <a:ext cx="1557697" cy="468000"/>
          </a:xfrm>
          <a:prstGeom prst="roundRect">
            <a:avLst>
              <a:gd name="adj" fmla="val 10931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무인살수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스프레이 배치</a:t>
            </a: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(60~150M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살수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</a:p>
        </p:txBody>
      </p:sp>
      <p:sp>
        <p:nvSpPr>
          <p:cNvPr id="53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H="1" flipV="1">
            <a:off x="12721198" y="3372144"/>
            <a:ext cx="2508781" cy="176335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 rot="20373518">
            <a:off x="15909677" y="2475031"/>
            <a:ext cx="971420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/>
              <a:t>철거진행방향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1885278" y="3565419"/>
            <a:ext cx="1257398" cy="246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defTabSz="252000"/>
            <a:r>
              <a:rPr lang="ko-KR" altLang="en-US" sz="1100" dirty="0">
                <a:ln w="3175">
                  <a:noFill/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       철거 진행방향</a:t>
            </a:r>
          </a:p>
        </p:txBody>
      </p:sp>
      <p:sp>
        <p:nvSpPr>
          <p:cNvPr id="57" name="오른쪽 화살표 56"/>
          <p:cNvSpPr/>
          <p:nvPr/>
        </p:nvSpPr>
        <p:spPr>
          <a:xfrm rot="5400000">
            <a:off x="7668174" y="1810496"/>
            <a:ext cx="107249" cy="172360"/>
          </a:xfrm>
          <a:prstGeom prst="rightArrow">
            <a:avLst/>
          </a:prstGeom>
          <a:gradFill>
            <a:gsLst>
              <a:gs pos="0">
                <a:srgbClr val="F29E44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ysClr val="window" lastClr="FFFFFF">
                  <a:alpha val="0"/>
                </a:sys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오른쪽 화살표 5"/>
          <p:cNvSpPr/>
          <p:nvPr/>
        </p:nvSpPr>
        <p:spPr>
          <a:xfrm rot="13891542">
            <a:off x="15635096" y="2020042"/>
            <a:ext cx="935702" cy="467079"/>
          </a:xfrm>
          <a:custGeom>
            <a:avLst/>
            <a:gdLst>
              <a:gd name="connsiteX0" fmla="*/ 0 w 915727"/>
              <a:gd name="connsiteY0" fmla="*/ 113396 h 453584"/>
              <a:gd name="connsiteX1" fmla="*/ 688935 w 915727"/>
              <a:gd name="connsiteY1" fmla="*/ 113396 h 453584"/>
              <a:gd name="connsiteX2" fmla="*/ 688935 w 915727"/>
              <a:gd name="connsiteY2" fmla="*/ 0 h 453584"/>
              <a:gd name="connsiteX3" fmla="*/ 915727 w 915727"/>
              <a:gd name="connsiteY3" fmla="*/ 226792 h 453584"/>
              <a:gd name="connsiteX4" fmla="*/ 688935 w 915727"/>
              <a:gd name="connsiteY4" fmla="*/ 453584 h 453584"/>
              <a:gd name="connsiteX5" fmla="*/ 688935 w 915727"/>
              <a:gd name="connsiteY5" fmla="*/ 340188 h 453584"/>
              <a:gd name="connsiteX6" fmla="*/ 0 w 915727"/>
              <a:gd name="connsiteY6" fmla="*/ 340188 h 453584"/>
              <a:gd name="connsiteX7" fmla="*/ 0 w 915727"/>
              <a:gd name="connsiteY7" fmla="*/ 113396 h 453584"/>
              <a:gd name="connsiteX0" fmla="*/ 0 w 915727"/>
              <a:gd name="connsiteY0" fmla="*/ 113396 h 453584"/>
              <a:gd name="connsiteX1" fmla="*/ 688935 w 915727"/>
              <a:gd name="connsiteY1" fmla="*/ 113396 h 453584"/>
              <a:gd name="connsiteX2" fmla="*/ 688935 w 915727"/>
              <a:gd name="connsiteY2" fmla="*/ 0 h 453584"/>
              <a:gd name="connsiteX3" fmla="*/ 915727 w 915727"/>
              <a:gd name="connsiteY3" fmla="*/ 226792 h 453584"/>
              <a:gd name="connsiteX4" fmla="*/ 688935 w 915727"/>
              <a:gd name="connsiteY4" fmla="*/ 453584 h 453584"/>
              <a:gd name="connsiteX5" fmla="*/ 643576 w 915727"/>
              <a:gd name="connsiteY5" fmla="*/ 343682 h 453584"/>
              <a:gd name="connsiteX6" fmla="*/ 0 w 915727"/>
              <a:gd name="connsiteY6" fmla="*/ 340188 h 453584"/>
              <a:gd name="connsiteX7" fmla="*/ 0 w 915727"/>
              <a:gd name="connsiteY7" fmla="*/ 113396 h 453584"/>
              <a:gd name="connsiteX0" fmla="*/ 0 w 915727"/>
              <a:gd name="connsiteY0" fmla="*/ 113396 h 453399"/>
              <a:gd name="connsiteX1" fmla="*/ 688935 w 915727"/>
              <a:gd name="connsiteY1" fmla="*/ 113396 h 453399"/>
              <a:gd name="connsiteX2" fmla="*/ 688935 w 915727"/>
              <a:gd name="connsiteY2" fmla="*/ 0 h 453399"/>
              <a:gd name="connsiteX3" fmla="*/ 915727 w 915727"/>
              <a:gd name="connsiteY3" fmla="*/ 226792 h 453399"/>
              <a:gd name="connsiteX4" fmla="*/ 631291 w 915727"/>
              <a:gd name="connsiteY4" fmla="*/ 453399 h 453399"/>
              <a:gd name="connsiteX5" fmla="*/ 643576 w 915727"/>
              <a:gd name="connsiteY5" fmla="*/ 343682 h 453399"/>
              <a:gd name="connsiteX6" fmla="*/ 0 w 915727"/>
              <a:gd name="connsiteY6" fmla="*/ 340188 h 453399"/>
              <a:gd name="connsiteX7" fmla="*/ 0 w 915727"/>
              <a:gd name="connsiteY7" fmla="*/ 113396 h 453399"/>
              <a:gd name="connsiteX0" fmla="*/ 0 w 915727"/>
              <a:gd name="connsiteY0" fmla="*/ 113396 h 453399"/>
              <a:gd name="connsiteX1" fmla="*/ 674070 w 915727"/>
              <a:gd name="connsiteY1" fmla="*/ 116791 h 453399"/>
              <a:gd name="connsiteX2" fmla="*/ 688935 w 915727"/>
              <a:gd name="connsiteY2" fmla="*/ 0 h 453399"/>
              <a:gd name="connsiteX3" fmla="*/ 915727 w 915727"/>
              <a:gd name="connsiteY3" fmla="*/ 226792 h 453399"/>
              <a:gd name="connsiteX4" fmla="*/ 631291 w 915727"/>
              <a:gd name="connsiteY4" fmla="*/ 453399 h 453399"/>
              <a:gd name="connsiteX5" fmla="*/ 643576 w 915727"/>
              <a:gd name="connsiteY5" fmla="*/ 343682 h 453399"/>
              <a:gd name="connsiteX6" fmla="*/ 0 w 915727"/>
              <a:gd name="connsiteY6" fmla="*/ 340188 h 453399"/>
              <a:gd name="connsiteX7" fmla="*/ 0 w 915727"/>
              <a:gd name="connsiteY7" fmla="*/ 113396 h 453399"/>
              <a:gd name="connsiteX0" fmla="*/ 0 w 915727"/>
              <a:gd name="connsiteY0" fmla="*/ 113396 h 452399"/>
              <a:gd name="connsiteX1" fmla="*/ 674070 w 915727"/>
              <a:gd name="connsiteY1" fmla="*/ 116791 h 452399"/>
              <a:gd name="connsiteX2" fmla="*/ 688935 w 915727"/>
              <a:gd name="connsiteY2" fmla="*/ 0 h 452399"/>
              <a:gd name="connsiteX3" fmla="*/ 915727 w 915727"/>
              <a:gd name="connsiteY3" fmla="*/ 226792 h 452399"/>
              <a:gd name="connsiteX4" fmla="*/ 595586 w 915727"/>
              <a:gd name="connsiteY4" fmla="*/ 452399 h 452399"/>
              <a:gd name="connsiteX5" fmla="*/ 643576 w 915727"/>
              <a:gd name="connsiteY5" fmla="*/ 343682 h 452399"/>
              <a:gd name="connsiteX6" fmla="*/ 0 w 915727"/>
              <a:gd name="connsiteY6" fmla="*/ 340188 h 452399"/>
              <a:gd name="connsiteX7" fmla="*/ 0 w 915727"/>
              <a:gd name="connsiteY7" fmla="*/ 113396 h 452399"/>
              <a:gd name="connsiteX0" fmla="*/ 0 w 915727"/>
              <a:gd name="connsiteY0" fmla="*/ 117939 h 456942"/>
              <a:gd name="connsiteX1" fmla="*/ 674070 w 915727"/>
              <a:gd name="connsiteY1" fmla="*/ 121334 h 456942"/>
              <a:gd name="connsiteX2" fmla="*/ 713837 w 915727"/>
              <a:gd name="connsiteY2" fmla="*/ 0 h 456942"/>
              <a:gd name="connsiteX3" fmla="*/ 915727 w 915727"/>
              <a:gd name="connsiteY3" fmla="*/ 231335 h 456942"/>
              <a:gd name="connsiteX4" fmla="*/ 595586 w 915727"/>
              <a:gd name="connsiteY4" fmla="*/ 456942 h 456942"/>
              <a:gd name="connsiteX5" fmla="*/ 643576 w 915727"/>
              <a:gd name="connsiteY5" fmla="*/ 348225 h 456942"/>
              <a:gd name="connsiteX6" fmla="*/ 0 w 915727"/>
              <a:gd name="connsiteY6" fmla="*/ 344731 h 456942"/>
              <a:gd name="connsiteX7" fmla="*/ 0 w 915727"/>
              <a:gd name="connsiteY7" fmla="*/ 117939 h 456942"/>
              <a:gd name="connsiteX0" fmla="*/ 0 w 915727"/>
              <a:gd name="connsiteY0" fmla="*/ 117939 h 456942"/>
              <a:gd name="connsiteX1" fmla="*/ 674070 w 915727"/>
              <a:gd name="connsiteY1" fmla="*/ 121334 h 456942"/>
              <a:gd name="connsiteX2" fmla="*/ 713837 w 915727"/>
              <a:gd name="connsiteY2" fmla="*/ 0 h 456942"/>
              <a:gd name="connsiteX3" fmla="*/ 915727 w 915727"/>
              <a:gd name="connsiteY3" fmla="*/ 231335 h 456942"/>
              <a:gd name="connsiteX4" fmla="*/ 595586 w 915727"/>
              <a:gd name="connsiteY4" fmla="*/ 456942 h 456942"/>
              <a:gd name="connsiteX5" fmla="*/ 598933 w 915727"/>
              <a:gd name="connsiteY5" fmla="*/ 343163 h 456942"/>
              <a:gd name="connsiteX6" fmla="*/ 0 w 915727"/>
              <a:gd name="connsiteY6" fmla="*/ 344731 h 456942"/>
              <a:gd name="connsiteX7" fmla="*/ 0 w 915727"/>
              <a:gd name="connsiteY7" fmla="*/ 117939 h 456942"/>
              <a:gd name="connsiteX0" fmla="*/ 0 w 915727"/>
              <a:gd name="connsiteY0" fmla="*/ 117939 h 459671"/>
              <a:gd name="connsiteX1" fmla="*/ 674070 w 915727"/>
              <a:gd name="connsiteY1" fmla="*/ 121334 h 459671"/>
              <a:gd name="connsiteX2" fmla="*/ 713837 w 915727"/>
              <a:gd name="connsiteY2" fmla="*/ 0 h 459671"/>
              <a:gd name="connsiteX3" fmla="*/ 915727 w 915727"/>
              <a:gd name="connsiteY3" fmla="*/ 231335 h 459671"/>
              <a:gd name="connsiteX4" fmla="*/ 556918 w 915727"/>
              <a:gd name="connsiteY4" fmla="*/ 459671 h 459671"/>
              <a:gd name="connsiteX5" fmla="*/ 598933 w 915727"/>
              <a:gd name="connsiteY5" fmla="*/ 343163 h 459671"/>
              <a:gd name="connsiteX6" fmla="*/ 0 w 915727"/>
              <a:gd name="connsiteY6" fmla="*/ 344731 h 459671"/>
              <a:gd name="connsiteX7" fmla="*/ 0 w 915727"/>
              <a:gd name="connsiteY7" fmla="*/ 117939 h 459671"/>
              <a:gd name="connsiteX0" fmla="*/ 0 w 915727"/>
              <a:gd name="connsiteY0" fmla="*/ 117939 h 467079"/>
              <a:gd name="connsiteX1" fmla="*/ 674070 w 915727"/>
              <a:gd name="connsiteY1" fmla="*/ 121334 h 467079"/>
              <a:gd name="connsiteX2" fmla="*/ 713837 w 915727"/>
              <a:gd name="connsiteY2" fmla="*/ 0 h 467079"/>
              <a:gd name="connsiteX3" fmla="*/ 915727 w 915727"/>
              <a:gd name="connsiteY3" fmla="*/ 231335 h 467079"/>
              <a:gd name="connsiteX4" fmla="*/ 566239 w 915727"/>
              <a:gd name="connsiteY4" fmla="*/ 467079 h 467079"/>
              <a:gd name="connsiteX5" fmla="*/ 598933 w 915727"/>
              <a:gd name="connsiteY5" fmla="*/ 343163 h 467079"/>
              <a:gd name="connsiteX6" fmla="*/ 0 w 915727"/>
              <a:gd name="connsiteY6" fmla="*/ 344731 h 467079"/>
              <a:gd name="connsiteX7" fmla="*/ 0 w 915727"/>
              <a:gd name="connsiteY7" fmla="*/ 117939 h 467079"/>
              <a:gd name="connsiteX0" fmla="*/ 5161 w 920888"/>
              <a:gd name="connsiteY0" fmla="*/ 117939 h 467079"/>
              <a:gd name="connsiteX1" fmla="*/ 679231 w 920888"/>
              <a:gd name="connsiteY1" fmla="*/ 121334 h 467079"/>
              <a:gd name="connsiteX2" fmla="*/ 718998 w 920888"/>
              <a:gd name="connsiteY2" fmla="*/ 0 h 467079"/>
              <a:gd name="connsiteX3" fmla="*/ 920888 w 920888"/>
              <a:gd name="connsiteY3" fmla="*/ 231335 h 467079"/>
              <a:gd name="connsiteX4" fmla="*/ 571400 w 920888"/>
              <a:gd name="connsiteY4" fmla="*/ 467079 h 467079"/>
              <a:gd name="connsiteX5" fmla="*/ 604094 w 920888"/>
              <a:gd name="connsiteY5" fmla="*/ 343163 h 467079"/>
              <a:gd name="connsiteX6" fmla="*/ 0 w 920888"/>
              <a:gd name="connsiteY6" fmla="*/ 358880 h 467079"/>
              <a:gd name="connsiteX7" fmla="*/ 5161 w 920888"/>
              <a:gd name="connsiteY7" fmla="*/ 117939 h 467079"/>
              <a:gd name="connsiteX0" fmla="*/ 0 w 923850"/>
              <a:gd name="connsiteY0" fmla="*/ 135816 h 467079"/>
              <a:gd name="connsiteX1" fmla="*/ 682193 w 923850"/>
              <a:gd name="connsiteY1" fmla="*/ 121334 h 467079"/>
              <a:gd name="connsiteX2" fmla="*/ 721960 w 923850"/>
              <a:gd name="connsiteY2" fmla="*/ 0 h 467079"/>
              <a:gd name="connsiteX3" fmla="*/ 923850 w 923850"/>
              <a:gd name="connsiteY3" fmla="*/ 231335 h 467079"/>
              <a:gd name="connsiteX4" fmla="*/ 574362 w 923850"/>
              <a:gd name="connsiteY4" fmla="*/ 467079 h 467079"/>
              <a:gd name="connsiteX5" fmla="*/ 607056 w 923850"/>
              <a:gd name="connsiteY5" fmla="*/ 343163 h 467079"/>
              <a:gd name="connsiteX6" fmla="*/ 2962 w 923850"/>
              <a:gd name="connsiteY6" fmla="*/ 358880 h 467079"/>
              <a:gd name="connsiteX7" fmla="*/ 0 w 923850"/>
              <a:gd name="connsiteY7" fmla="*/ 135816 h 467079"/>
              <a:gd name="connsiteX0" fmla="*/ 6926 w 930776"/>
              <a:gd name="connsiteY0" fmla="*/ 135816 h 467079"/>
              <a:gd name="connsiteX1" fmla="*/ 689119 w 930776"/>
              <a:gd name="connsiteY1" fmla="*/ 121334 h 467079"/>
              <a:gd name="connsiteX2" fmla="*/ 728886 w 930776"/>
              <a:gd name="connsiteY2" fmla="*/ 0 h 467079"/>
              <a:gd name="connsiteX3" fmla="*/ 930776 w 930776"/>
              <a:gd name="connsiteY3" fmla="*/ 231335 h 467079"/>
              <a:gd name="connsiteX4" fmla="*/ 581288 w 930776"/>
              <a:gd name="connsiteY4" fmla="*/ 467079 h 467079"/>
              <a:gd name="connsiteX5" fmla="*/ 613982 w 930776"/>
              <a:gd name="connsiteY5" fmla="*/ 343163 h 467079"/>
              <a:gd name="connsiteX6" fmla="*/ 77 w 930776"/>
              <a:gd name="connsiteY6" fmla="*/ 391637 h 467079"/>
              <a:gd name="connsiteX7" fmla="*/ 6926 w 930776"/>
              <a:gd name="connsiteY7" fmla="*/ 135816 h 467079"/>
              <a:gd name="connsiteX0" fmla="*/ 0 w 935702"/>
              <a:gd name="connsiteY0" fmla="*/ 150730 h 467079"/>
              <a:gd name="connsiteX1" fmla="*/ 694045 w 935702"/>
              <a:gd name="connsiteY1" fmla="*/ 121334 h 467079"/>
              <a:gd name="connsiteX2" fmla="*/ 733812 w 935702"/>
              <a:gd name="connsiteY2" fmla="*/ 0 h 467079"/>
              <a:gd name="connsiteX3" fmla="*/ 935702 w 935702"/>
              <a:gd name="connsiteY3" fmla="*/ 231335 h 467079"/>
              <a:gd name="connsiteX4" fmla="*/ 586214 w 935702"/>
              <a:gd name="connsiteY4" fmla="*/ 467079 h 467079"/>
              <a:gd name="connsiteX5" fmla="*/ 618908 w 935702"/>
              <a:gd name="connsiteY5" fmla="*/ 343163 h 467079"/>
              <a:gd name="connsiteX6" fmla="*/ 5003 w 935702"/>
              <a:gd name="connsiteY6" fmla="*/ 391637 h 467079"/>
              <a:gd name="connsiteX7" fmla="*/ 0 w 935702"/>
              <a:gd name="connsiteY7" fmla="*/ 150730 h 46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5702" h="467079">
                <a:moveTo>
                  <a:pt x="0" y="150730"/>
                </a:moveTo>
                <a:lnTo>
                  <a:pt x="694045" y="121334"/>
                </a:lnTo>
                <a:lnTo>
                  <a:pt x="733812" y="0"/>
                </a:lnTo>
                <a:lnTo>
                  <a:pt x="935702" y="231335"/>
                </a:lnTo>
                <a:lnTo>
                  <a:pt x="586214" y="467079"/>
                </a:lnTo>
                <a:cubicBezTo>
                  <a:pt x="587330" y="429153"/>
                  <a:pt x="617792" y="381089"/>
                  <a:pt x="618908" y="343163"/>
                </a:cubicBezTo>
                <a:lnTo>
                  <a:pt x="5003" y="391637"/>
                </a:lnTo>
                <a:cubicBezTo>
                  <a:pt x="4016" y="317282"/>
                  <a:pt x="987" y="225085"/>
                  <a:pt x="0" y="150730"/>
                </a:cubicBezTo>
                <a:close/>
              </a:path>
            </a:pathLst>
          </a:custGeom>
          <a:gradFill>
            <a:gsLst>
              <a:gs pos="0">
                <a:srgbClr val="F29E44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ysClr val="window" lastClr="FFFFFF">
                  <a:alpha val="0"/>
                </a:sys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오른쪽 화살표 5"/>
          <p:cNvSpPr/>
          <p:nvPr/>
        </p:nvSpPr>
        <p:spPr>
          <a:xfrm rot="13891542">
            <a:off x="16200256" y="1850116"/>
            <a:ext cx="946892" cy="467079"/>
          </a:xfrm>
          <a:custGeom>
            <a:avLst/>
            <a:gdLst>
              <a:gd name="connsiteX0" fmla="*/ 0 w 915727"/>
              <a:gd name="connsiteY0" fmla="*/ 113396 h 453584"/>
              <a:gd name="connsiteX1" fmla="*/ 688935 w 915727"/>
              <a:gd name="connsiteY1" fmla="*/ 113396 h 453584"/>
              <a:gd name="connsiteX2" fmla="*/ 688935 w 915727"/>
              <a:gd name="connsiteY2" fmla="*/ 0 h 453584"/>
              <a:gd name="connsiteX3" fmla="*/ 915727 w 915727"/>
              <a:gd name="connsiteY3" fmla="*/ 226792 h 453584"/>
              <a:gd name="connsiteX4" fmla="*/ 688935 w 915727"/>
              <a:gd name="connsiteY4" fmla="*/ 453584 h 453584"/>
              <a:gd name="connsiteX5" fmla="*/ 688935 w 915727"/>
              <a:gd name="connsiteY5" fmla="*/ 340188 h 453584"/>
              <a:gd name="connsiteX6" fmla="*/ 0 w 915727"/>
              <a:gd name="connsiteY6" fmla="*/ 340188 h 453584"/>
              <a:gd name="connsiteX7" fmla="*/ 0 w 915727"/>
              <a:gd name="connsiteY7" fmla="*/ 113396 h 453584"/>
              <a:gd name="connsiteX0" fmla="*/ 0 w 915727"/>
              <a:gd name="connsiteY0" fmla="*/ 113396 h 453584"/>
              <a:gd name="connsiteX1" fmla="*/ 688935 w 915727"/>
              <a:gd name="connsiteY1" fmla="*/ 113396 h 453584"/>
              <a:gd name="connsiteX2" fmla="*/ 688935 w 915727"/>
              <a:gd name="connsiteY2" fmla="*/ 0 h 453584"/>
              <a:gd name="connsiteX3" fmla="*/ 915727 w 915727"/>
              <a:gd name="connsiteY3" fmla="*/ 226792 h 453584"/>
              <a:gd name="connsiteX4" fmla="*/ 688935 w 915727"/>
              <a:gd name="connsiteY4" fmla="*/ 453584 h 453584"/>
              <a:gd name="connsiteX5" fmla="*/ 643576 w 915727"/>
              <a:gd name="connsiteY5" fmla="*/ 343682 h 453584"/>
              <a:gd name="connsiteX6" fmla="*/ 0 w 915727"/>
              <a:gd name="connsiteY6" fmla="*/ 340188 h 453584"/>
              <a:gd name="connsiteX7" fmla="*/ 0 w 915727"/>
              <a:gd name="connsiteY7" fmla="*/ 113396 h 453584"/>
              <a:gd name="connsiteX0" fmla="*/ 0 w 915727"/>
              <a:gd name="connsiteY0" fmla="*/ 113396 h 453399"/>
              <a:gd name="connsiteX1" fmla="*/ 688935 w 915727"/>
              <a:gd name="connsiteY1" fmla="*/ 113396 h 453399"/>
              <a:gd name="connsiteX2" fmla="*/ 688935 w 915727"/>
              <a:gd name="connsiteY2" fmla="*/ 0 h 453399"/>
              <a:gd name="connsiteX3" fmla="*/ 915727 w 915727"/>
              <a:gd name="connsiteY3" fmla="*/ 226792 h 453399"/>
              <a:gd name="connsiteX4" fmla="*/ 631291 w 915727"/>
              <a:gd name="connsiteY4" fmla="*/ 453399 h 453399"/>
              <a:gd name="connsiteX5" fmla="*/ 643576 w 915727"/>
              <a:gd name="connsiteY5" fmla="*/ 343682 h 453399"/>
              <a:gd name="connsiteX6" fmla="*/ 0 w 915727"/>
              <a:gd name="connsiteY6" fmla="*/ 340188 h 453399"/>
              <a:gd name="connsiteX7" fmla="*/ 0 w 915727"/>
              <a:gd name="connsiteY7" fmla="*/ 113396 h 453399"/>
              <a:gd name="connsiteX0" fmla="*/ 0 w 915727"/>
              <a:gd name="connsiteY0" fmla="*/ 113396 h 453399"/>
              <a:gd name="connsiteX1" fmla="*/ 674070 w 915727"/>
              <a:gd name="connsiteY1" fmla="*/ 116791 h 453399"/>
              <a:gd name="connsiteX2" fmla="*/ 688935 w 915727"/>
              <a:gd name="connsiteY2" fmla="*/ 0 h 453399"/>
              <a:gd name="connsiteX3" fmla="*/ 915727 w 915727"/>
              <a:gd name="connsiteY3" fmla="*/ 226792 h 453399"/>
              <a:gd name="connsiteX4" fmla="*/ 631291 w 915727"/>
              <a:gd name="connsiteY4" fmla="*/ 453399 h 453399"/>
              <a:gd name="connsiteX5" fmla="*/ 643576 w 915727"/>
              <a:gd name="connsiteY5" fmla="*/ 343682 h 453399"/>
              <a:gd name="connsiteX6" fmla="*/ 0 w 915727"/>
              <a:gd name="connsiteY6" fmla="*/ 340188 h 453399"/>
              <a:gd name="connsiteX7" fmla="*/ 0 w 915727"/>
              <a:gd name="connsiteY7" fmla="*/ 113396 h 453399"/>
              <a:gd name="connsiteX0" fmla="*/ 0 w 915727"/>
              <a:gd name="connsiteY0" fmla="*/ 113396 h 452399"/>
              <a:gd name="connsiteX1" fmla="*/ 674070 w 915727"/>
              <a:gd name="connsiteY1" fmla="*/ 116791 h 452399"/>
              <a:gd name="connsiteX2" fmla="*/ 688935 w 915727"/>
              <a:gd name="connsiteY2" fmla="*/ 0 h 452399"/>
              <a:gd name="connsiteX3" fmla="*/ 915727 w 915727"/>
              <a:gd name="connsiteY3" fmla="*/ 226792 h 452399"/>
              <a:gd name="connsiteX4" fmla="*/ 595586 w 915727"/>
              <a:gd name="connsiteY4" fmla="*/ 452399 h 452399"/>
              <a:gd name="connsiteX5" fmla="*/ 643576 w 915727"/>
              <a:gd name="connsiteY5" fmla="*/ 343682 h 452399"/>
              <a:gd name="connsiteX6" fmla="*/ 0 w 915727"/>
              <a:gd name="connsiteY6" fmla="*/ 340188 h 452399"/>
              <a:gd name="connsiteX7" fmla="*/ 0 w 915727"/>
              <a:gd name="connsiteY7" fmla="*/ 113396 h 452399"/>
              <a:gd name="connsiteX0" fmla="*/ 0 w 915727"/>
              <a:gd name="connsiteY0" fmla="*/ 117939 h 456942"/>
              <a:gd name="connsiteX1" fmla="*/ 674070 w 915727"/>
              <a:gd name="connsiteY1" fmla="*/ 121334 h 456942"/>
              <a:gd name="connsiteX2" fmla="*/ 713837 w 915727"/>
              <a:gd name="connsiteY2" fmla="*/ 0 h 456942"/>
              <a:gd name="connsiteX3" fmla="*/ 915727 w 915727"/>
              <a:gd name="connsiteY3" fmla="*/ 231335 h 456942"/>
              <a:gd name="connsiteX4" fmla="*/ 595586 w 915727"/>
              <a:gd name="connsiteY4" fmla="*/ 456942 h 456942"/>
              <a:gd name="connsiteX5" fmla="*/ 643576 w 915727"/>
              <a:gd name="connsiteY5" fmla="*/ 348225 h 456942"/>
              <a:gd name="connsiteX6" fmla="*/ 0 w 915727"/>
              <a:gd name="connsiteY6" fmla="*/ 344731 h 456942"/>
              <a:gd name="connsiteX7" fmla="*/ 0 w 915727"/>
              <a:gd name="connsiteY7" fmla="*/ 117939 h 456942"/>
              <a:gd name="connsiteX0" fmla="*/ 0 w 915727"/>
              <a:gd name="connsiteY0" fmla="*/ 117939 h 456942"/>
              <a:gd name="connsiteX1" fmla="*/ 674070 w 915727"/>
              <a:gd name="connsiteY1" fmla="*/ 121334 h 456942"/>
              <a:gd name="connsiteX2" fmla="*/ 713837 w 915727"/>
              <a:gd name="connsiteY2" fmla="*/ 0 h 456942"/>
              <a:gd name="connsiteX3" fmla="*/ 915727 w 915727"/>
              <a:gd name="connsiteY3" fmla="*/ 231335 h 456942"/>
              <a:gd name="connsiteX4" fmla="*/ 595586 w 915727"/>
              <a:gd name="connsiteY4" fmla="*/ 456942 h 456942"/>
              <a:gd name="connsiteX5" fmla="*/ 598933 w 915727"/>
              <a:gd name="connsiteY5" fmla="*/ 343163 h 456942"/>
              <a:gd name="connsiteX6" fmla="*/ 0 w 915727"/>
              <a:gd name="connsiteY6" fmla="*/ 344731 h 456942"/>
              <a:gd name="connsiteX7" fmla="*/ 0 w 915727"/>
              <a:gd name="connsiteY7" fmla="*/ 117939 h 456942"/>
              <a:gd name="connsiteX0" fmla="*/ 0 w 915727"/>
              <a:gd name="connsiteY0" fmla="*/ 117939 h 459671"/>
              <a:gd name="connsiteX1" fmla="*/ 674070 w 915727"/>
              <a:gd name="connsiteY1" fmla="*/ 121334 h 459671"/>
              <a:gd name="connsiteX2" fmla="*/ 713837 w 915727"/>
              <a:gd name="connsiteY2" fmla="*/ 0 h 459671"/>
              <a:gd name="connsiteX3" fmla="*/ 915727 w 915727"/>
              <a:gd name="connsiteY3" fmla="*/ 231335 h 459671"/>
              <a:gd name="connsiteX4" fmla="*/ 556918 w 915727"/>
              <a:gd name="connsiteY4" fmla="*/ 459671 h 459671"/>
              <a:gd name="connsiteX5" fmla="*/ 598933 w 915727"/>
              <a:gd name="connsiteY5" fmla="*/ 343163 h 459671"/>
              <a:gd name="connsiteX6" fmla="*/ 0 w 915727"/>
              <a:gd name="connsiteY6" fmla="*/ 344731 h 459671"/>
              <a:gd name="connsiteX7" fmla="*/ 0 w 915727"/>
              <a:gd name="connsiteY7" fmla="*/ 117939 h 459671"/>
              <a:gd name="connsiteX0" fmla="*/ 0 w 915727"/>
              <a:gd name="connsiteY0" fmla="*/ 117939 h 467079"/>
              <a:gd name="connsiteX1" fmla="*/ 674070 w 915727"/>
              <a:gd name="connsiteY1" fmla="*/ 121334 h 467079"/>
              <a:gd name="connsiteX2" fmla="*/ 713837 w 915727"/>
              <a:gd name="connsiteY2" fmla="*/ 0 h 467079"/>
              <a:gd name="connsiteX3" fmla="*/ 915727 w 915727"/>
              <a:gd name="connsiteY3" fmla="*/ 231335 h 467079"/>
              <a:gd name="connsiteX4" fmla="*/ 566239 w 915727"/>
              <a:gd name="connsiteY4" fmla="*/ 467079 h 467079"/>
              <a:gd name="connsiteX5" fmla="*/ 598933 w 915727"/>
              <a:gd name="connsiteY5" fmla="*/ 343163 h 467079"/>
              <a:gd name="connsiteX6" fmla="*/ 0 w 915727"/>
              <a:gd name="connsiteY6" fmla="*/ 344731 h 467079"/>
              <a:gd name="connsiteX7" fmla="*/ 0 w 915727"/>
              <a:gd name="connsiteY7" fmla="*/ 117939 h 467079"/>
              <a:gd name="connsiteX0" fmla="*/ 5161 w 920888"/>
              <a:gd name="connsiteY0" fmla="*/ 117939 h 467079"/>
              <a:gd name="connsiteX1" fmla="*/ 679231 w 920888"/>
              <a:gd name="connsiteY1" fmla="*/ 121334 h 467079"/>
              <a:gd name="connsiteX2" fmla="*/ 718998 w 920888"/>
              <a:gd name="connsiteY2" fmla="*/ 0 h 467079"/>
              <a:gd name="connsiteX3" fmla="*/ 920888 w 920888"/>
              <a:gd name="connsiteY3" fmla="*/ 231335 h 467079"/>
              <a:gd name="connsiteX4" fmla="*/ 571400 w 920888"/>
              <a:gd name="connsiteY4" fmla="*/ 467079 h 467079"/>
              <a:gd name="connsiteX5" fmla="*/ 604094 w 920888"/>
              <a:gd name="connsiteY5" fmla="*/ 343163 h 467079"/>
              <a:gd name="connsiteX6" fmla="*/ 0 w 920888"/>
              <a:gd name="connsiteY6" fmla="*/ 358880 h 467079"/>
              <a:gd name="connsiteX7" fmla="*/ 5161 w 920888"/>
              <a:gd name="connsiteY7" fmla="*/ 117939 h 467079"/>
              <a:gd name="connsiteX0" fmla="*/ 0 w 923850"/>
              <a:gd name="connsiteY0" fmla="*/ 135816 h 467079"/>
              <a:gd name="connsiteX1" fmla="*/ 682193 w 923850"/>
              <a:gd name="connsiteY1" fmla="*/ 121334 h 467079"/>
              <a:gd name="connsiteX2" fmla="*/ 721960 w 923850"/>
              <a:gd name="connsiteY2" fmla="*/ 0 h 467079"/>
              <a:gd name="connsiteX3" fmla="*/ 923850 w 923850"/>
              <a:gd name="connsiteY3" fmla="*/ 231335 h 467079"/>
              <a:gd name="connsiteX4" fmla="*/ 574362 w 923850"/>
              <a:gd name="connsiteY4" fmla="*/ 467079 h 467079"/>
              <a:gd name="connsiteX5" fmla="*/ 607056 w 923850"/>
              <a:gd name="connsiteY5" fmla="*/ 343163 h 467079"/>
              <a:gd name="connsiteX6" fmla="*/ 2962 w 923850"/>
              <a:gd name="connsiteY6" fmla="*/ 358880 h 467079"/>
              <a:gd name="connsiteX7" fmla="*/ 0 w 923850"/>
              <a:gd name="connsiteY7" fmla="*/ 135816 h 467079"/>
              <a:gd name="connsiteX0" fmla="*/ 6926 w 930776"/>
              <a:gd name="connsiteY0" fmla="*/ 135816 h 467079"/>
              <a:gd name="connsiteX1" fmla="*/ 689119 w 930776"/>
              <a:gd name="connsiteY1" fmla="*/ 121334 h 467079"/>
              <a:gd name="connsiteX2" fmla="*/ 728886 w 930776"/>
              <a:gd name="connsiteY2" fmla="*/ 0 h 467079"/>
              <a:gd name="connsiteX3" fmla="*/ 930776 w 930776"/>
              <a:gd name="connsiteY3" fmla="*/ 231335 h 467079"/>
              <a:gd name="connsiteX4" fmla="*/ 581288 w 930776"/>
              <a:gd name="connsiteY4" fmla="*/ 467079 h 467079"/>
              <a:gd name="connsiteX5" fmla="*/ 613982 w 930776"/>
              <a:gd name="connsiteY5" fmla="*/ 343163 h 467079"/>
              <a:gd name="connsiteX6" fmla="*/ 77 w 930776"/>
              <a:gd name="connsiteY6" fmla="*/ 391637 h 467079"/>
              <a:gd name="connsiteX7" fmla="*/ 6926 w 930776"/>
              <a:gd name="connsiteY7" fmla="*/ 135816 h 467079"/>
              <a:gd name="connsiteX0" fmla="*/ 0 w 935702"/>
              <a:gd name="connsiteY0" fmla="*/ 150730 h 467079"/>
              <a:gd name="connsiteX1" fmla="*/ 694045 w 935702"/>
              <a:gd name="connsiteY1" fmla="*/ 121334 h 467079"/>
              <a:gd name="connsiteX2" fmla="*/ 733812 w 935702"/>
              <a:gd name="connsiteY2" fmla="*/ 0 h 467079"/>
              <a:gd name="connsiteX3" fmla="*/ 935702 w 935702"/>
              <a:gd name="connsiteY3" fmla="*/ 231335 h 467079"/>
              <a:gd name="connsiteX4" fmla="*/ 586214 w 935702"/>
              <a:gd name="connsiteY4" fmla="*/ 467079 h 467079"/>
              <a:gd name="connsiteX5" fmla="*/ 618908 w 935702"/>
              <a:gd name="connsiteY5" fmla="*/ 343163 h 467079"/>
              <a:gd name="connsiteX6" fmla="*/ 5003 w 935702"/>
              <a:gd name="connsiteY6" fmla="*/ 391637 h 467079"/>
              <a:gd name="connsiteX7" fmla="*/ 0 w 935702"/>
              <a:gd name="connsiteY7" fmla="*/ 150730 h 467079"/>
              <a:gd name="connsiteX0" fmla="*/ 11230 w 946932"/>
              <a:gd name="connsiteY0" fmla="*/ 150730 h 467079"/>
              <a:gd name="connsiteX1" fmla="*/ 705275 w 946932"/>
              <a:gd name="connsiteY1" fmla="*/ 121334 h 467079"/>
              <a:gd name="connsiteX2" fmla="*/ 745042 w 946932"/>
              <a:gd name="connsiteY2" fmla="*/ 0 h 467079"/>
              <a:gd name="connsiteX3" fmla="*/ 946932 w 946932"/>
              <a:gd name="connsiteY3" fmla="*/ 231335 h 467079"/>
              <a:gd name="connsiteX4" fmla="*/ 597444 w 946932"/>
              <a:gd name="connsiteY4" fmla="*/ 467079 h 467079"/>
              <a:gd name="connsiteX5" fmla="*/ 630138 w 946932"/>
              <a:gd name="connsiteY5" fmla="*/ 343163 h 467079"/>
              <a:gd name="connsiteX6" fmla="*/ 52 w 946932"/>
              <a:gd name="connsiteY6" fmla="*/ 447721 h 467079"/>
              <a:gd name="connsiteX7" fmla="*/ 11230 w 946932"/>
              <a:gd name="connsiteY7" fmla="*/ 150730 h 467079"/>
              <a:gd name="connsiteX0" fmla="*/ 6926 w 946957"/>
              <a:gd name="connsiteY0" fmla="*/ 191900 h 467079"/>
              <a:gd name="connsiteX1" fmla="*/ 705300 w 946957"/>
              <a:gd name="connsiteY1" fmla="*/ 121334 h 467079"/>
              <a:gd name="connsiteX2" fmla="*/ 745067 w 946957"/>
              <a:gd name="connsiteY2" fmla="*/ 0 h 467079"/>
              <a:gd name="connsiteX3" fmla="*/ 946957 w 946957"/>
              <a:gd name="connsiteY3" fmla="*/ 231335 h 467079"/>
              <a:gd name="connsiteX4" fmla="*/ 597469 w 946957"/>
              <a:gd name="connsiteY4" fmla="*/ 467079 h 467079"/>
              <a:gd name="connsiteX5" fmla="*/ 630163 w 946957"/>
              <a:gd name="connsiteY5" fmla="*/ 343163 h 467079"/>
              <a:gd name="connsiteX6" fmla="*/ 77 w 946957"/>
              <a:gd name="connsiteY6" fmla="*/ 447721 h 467079"/>
              <a:gd name="connsiteX7" fmla="*/ 6926 w 946957"/>
              <a:gd name="connsiteY7" fmla="*/ 191900 h 467079"/>
              <a:gd name="connsiteX0" fmla="*/ 6926 w 946892"/>
              <a:gd name="connsiteY0" fmla="*/ 191900 h 467079"/>
              <a:gd name="connsiteX1" fmla="*/ 705300 w 946892"/>
              <a:gd name="connsiteY1" fmla="*/ 121334 h 467079"/>
              <a:gd name="connsiteX2" fmla="*/ 745067 w 946892"/>
              <a:gd name="connsiteY2" fmla="*/ 0 h 467079"/>
              <a:gd name="connsiteX3" fmla="*/ 946892 w 946892"/>
              <a:gd name="connsiteY3" fmla="*/ 211005 h 467079"/>
              <a:gd name="connsiteX4" fmla="*/ 597469 w 946892"/>
              <a:gd name="connsiteY4" fmla="*/ 467079 h 467079"/>
              <a:gd name="connsiteX5" fmla="*/ 630163 w 946892"/>
              <a:gd name="connsiteY5" fmla="*/ 343163 h 467079"/>
              <a:gd name="connsiteX6" fmla="*/ 77 w 946892"/>
              <a:gd name="connsiteY6" fmla="*/ 447721 h 467079"/>
              <a:gd name="connsiteX7" fmla="*/ 6926 w 946892"/>
              <a:gd name="connsiteY7" fmla="*/ 191900 h 46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6892" h="467079">
                <a:moveTo>
                  <a:pt x="6926" y="191900"/>
                </a:moveTo>
                <a:lnTo>
                  <a:pt x="705300" y="121334"/>
                </a:lnTo>
                <a:lnTo>
                  <a:pt x="745067" y="0"/>
                </a:lnTo>
                <a:lnTo>
                  <a:pt x="946892" y="211005"/>
                </a:lnTo>
                <a:lnTo>
                  <a:pt x="597469" y="467079"/>
                </a:lnTo>
                <a:cubicBezTo>
                  <a:pt x="598585" y="429153"/>
                  <a:pt x="629047" y="381089"/>
                  <a:pt x="630163" y="343163"/>
                </a:cubicBezTo>
                <a:lnTo>
                  <a:pt x="77" y="447721"/>
                </a:lnTo>
                <a:cubicBezTo>
                  <a:pt x="-910" y="373366"/>
                  <a:pt x="7913" y="266255"/>
                  <a:pt x="6926" y="191900"/>
                </a:cubicBezTo>
                <a:close/>
              </a:path>
            </a:pathLst>
          </a:custGeom>
          <a:gradFill>
            <a:gsLst>
              <a:gs pos="0">
                <a:srgbClr val="F29E44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ysClr val="window" lastClr="FFFFFF">
                  <a:alpha val="0"/>
                </a:sys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1421217" y="3271980"/>
            <a:ext cx="1299981" cy="216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폐기물분리수거장</a:t>
            </a:r>
          </a:p>
        </p:txBody>
      </p:sp>
      <p:sp>
        <p:nvSpPr>
          <p:cNvPr id="62" name="타원 61"/>
          <p:cNvSpPr/>
          <p:nvPr/>
        </p:nvSpPr>
        <p:spPr>
          <a:xfrm flipH="1">
            <a:off x="15186810" y="3547809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타원 62"/>
          <p:cNvSpPr/>
          <p:nvPr/>
        </p:nvSpPr>
        <p:spPr>
          <a:xfrm flipH="1">
            <a:off x="14363115" y="2598594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 flipH="1">
            <a:off x="14913887" y="2104769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5" name="타원 64"/>
          <p:cNvSpPr/>
          <p:nvPr/>
        </p:nvSpPr>
        <p:spPr>
          <a:xfrm flipH="1">
            <a:off x="17390388" y="2210379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6" name="타원 65"/>
          <p:cNvSpPr/>
          <p:nvPr/>
        </p:nvSpPr>
        <p:spPr>
          <a:xfrm flipH="1">
            <a:off x="16857428" y="1718981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7" name="타원 66"/>
          <p:cNvSpPr/>
          <p:nvPr/>
        </p:nvSpPr>
        <p:spPr>
          <a:xfrm flipH="1">
            <a:off x="16945694" y="2862901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11479290" y="4401760"/>
            <a:ext cx="3621569" cy="4304877"/>
            <a:chOff x="657876" y="1885811"/>
            <a:chExt cx="3152124" cy="4304877"/>
          </a:xfrm>
        </p:grpSpPr>
        <p:grpSp>
          <p:nvGrpSpPr>
            <p:cNvPr id="69" name="그룹 68"/>
            <p:cNvGrpSpPr/>
            <p:nvPr/>
          </p:nvGrpSpPr>
          <p:grpSpPr>
            <a:xfrm>
              <a:off x="657876" y="1885811"/>
              <a:ext cx="3152124" cy="4304877"/>
              <a:chOff x="657876" y="1885811"/>
              <a:chExt cx="3152124" cy="4304877"/>
            </a:xfrm>
          </p:grpSpPr>
          <p:sp>
            <p:nvSpPr>
              <p:cNvPr id="71" name="직사각형 70"/>
              <p:cNvSpPr/>
              <p:nvPr/>
            </p:nvSpPr>
            <p:spPr>
              <a:xfrm>
                <a:off x="657876" y="1885812"/>
                <a:ext cx="3152124" cy="324000"/>
              </a:xfrm>
              <a:prstGeom prst="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657876" y="1885811"/>
                <a:ext cx="3152124" cy="4304877"/>
              </a:xfrm>
              <a:prstGeom prst="rect">
                <a:avLst/>
              </a:prstGeom>
              <a:noFill/>
              <a:ln w="50800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70" name="직사각형 69"/>
            <p:cNvSpPr/>
            <p:nvPr/>
          </p:nvSpPr>
          <p:spPr>
            <a:xfrm>
              <a:off x="922438" y="1910531"/>
              <a:ext cx="2623003" cy="274562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defTabSz="1038462">
                <a:lnSpc>
                  <a:spcPts val="2200"/>
                </a:lnSpc>
                <a:spcAft>
                  <a:spcPts val="400"/>
                </a:spcAft>
              </a:pPr>
              <a:r>
                <a:rPr lang="ko-KR" altLang="en-US" sz="180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굴뚝 철거 커팅 블록화 공법 적용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11490872" y="4675084"/>
            <a:ext cx="3600400" cy="3681239"/>
            <a:chOff x="9360594" y="2038905"/>
            <a:chExt cx="3600400" cy="3681239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7" r="19978"/>
            <a:stretch/>
          </p:blipFill>
          <p:spPr>
            <a:xfrm>
              <a:off x="9360594" y="2038905"/>
              <a:ext cx="3600400" cy="3681239"/>
            </a:xfrm>
            <a:prstGeom prst="rect">
              <a:avLst/>
            </a:prstGeom>
          </p:spPr>
        </p:pic>
        <p:grpSp>
          <p:nvGrpSpPr>
            <p:cNvPr id="75" name="그룹 74"/>
            <p:cNvGrpSpPr/>
            <p:nvPr/>
          </p:nvGrpSpPr>
          <p:grpSpPr>
            <a:xfrm>
              <a:off x="11722241" y="2258787"/>
              <a:ext cx="1146584" cy="930725"/>
              <a:chOff x="15540907" y="1756246"/>
              <a:chExt cx="1146584" cy="930725"/>
            </a:xfrm>
          </p:grpSpPr>
          <p:pic>
            <p:nvPicPr>
              <p:cNvPr id="87" name="Picture 19" descr="C:\[00. 현재진행작업]\20-15. [당선후]18-34. 풍농 오산물류센터 신축공사[기술제안][고려개발][2020.04.14]\01. PPT\[삽도]\안전성 확보 및 환경영향제로 철거공사-10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40907" y="1756247"/>
                <a:ext cx="1146584" cy="9307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88" name="그룹 87"/>
              <p:cNvGrpSpPr/>
              <p:nvPr/>
            </p:nvGrpSpPr>
            <p:grpSpPr>
              <a:xfrm>
                <a:off x="15541663" y="1756246"/>
                <a:ext cx="1138644" cy="212039"/>
                <a:chOff x="665914" y="5999340"/>
                <a:chExt cx="1000098" cy="222208"/>
              </a:xfrm>
            </p:grpSpPr>
            <p:sp>
              <p:nvSpPr>
                <p:cNvPr id="89" name="직사각형 88"/>
                <p:cNvSpPr/>
                <p:nvPr/>
              </p:nvSpPr>
              <p:spPr>
                <a:xfrm>
                  <a:off x="665914" y="5999340"/>
                  <a:ext cx="1000098" cy="222208"/>
                </a:xfrm>
                <a:prstGeom prst="rect">
                  <a:avLst/>
                </a:prstGeom>
                <a:solidFill>
                  <a:sysClr val="windowText" lastClr="000000">
                    <a:alpha val="50000"/>
                  </a:sysClr>
                </a:solidFill>
                <a:ln w="9525" cap="flat" cmpd="sng" algn="ctr">
                  <a:noFill/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square" lIns="39692" tIns="19846" rIns="39692" bIns="19846" rtlCol="0" anchor="ctr">
                  <a:noAutofit/>
                </a:bodyPr>
                <a:lstStyle/>
                <a:p>
                  <a:pPr marL="0" marR="0" lvl="0" indent="0" algn="ctr" defTabSz="100769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992" b="1" i="0" u="none" strike="noStrike" kern="0" cap="none" spc="0" normalizeH="0" baseline="0" noProof="0" dirty="0">
                    <a:ln w="12700">
                      <a:solidFill>
                        <a:srgbClr val="001A57">
                          <a:satMod val="155000"/>
                        </a:srgbClr>
                      </a:solidFill>
                      <a:prstDash val="solid"/>
                    </a:ln>
                    <a:solidFill>
                      <a:srgbClr val="015699">
                        <a:tint val="85000"/>
                        <a:satMod val="155000"/>
                      </a:srgb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90" name="직사각형 89"/>
                <p:cNvSpPr/>
                <p:nvPr/>
              </p:nvSpPr>
              <p:spPr>
                <a:xfrm>
                  <a:off x="681686" y="6021106"/>
                  <a:ext cx="960691" cy="1773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1007695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white"/>
                    </a:buClr>
                    <a:buSzPct val="80000"/>
                    <a:buFontTx/>
                    <a:buNone/>
                    <a:tabLst/>
                    <a:defRPr/>
                  </a:pPr>
                  <a:r>
                    <a:rPr kumimoji="0" lang="ko-KR" alt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커팅 양중 철거</a:t>
                  </a:r>
                </a:p>
              </p:txBody>
            </p:sp>
          </p:grpSp>
        </p:grpSp>
        <p:sp>
          <p:nvSpPr>
            <p:cNvPr id="76" name="직사각형 22"/>
            <p:cNvSpPr>
              <a:spLocks noChangeArrowheads="1"/>
            </p:cNvSpPr>
            <p:nvPr/>
          </p:nvSpPr>
          <p:spPr bwMode="auto">
            <a:xfrm>
              <a:off x="9447992" y="2246306"/>
              <a:ext cx="583200" cy="198000"/>
            </a:xfrm>
            <a:prstGeom prst="rect">
              <a:avLst/>
            </a:prstGeom>
            <a:solidFill>
              <a:srgbClr val="F09029"/>
            </a:solidFill>
            <a:ln>
              <a:noFill/>
            </a:ln>
            <a:effectLst/>
            <a:scene3d>
              <a:camera prst="orthographicFront"/>
              <a:lightRig rig="glow" dir="t">
                <a:rot lat="0" lon="0" rev="3600000"/>
              </a:lightRig>
            </a:scene3d>
            <a:sp3d/>
          </p:spPr>
          <p:txBody>
            <a:bodyPr wrap="square" lIns="0" tIns="0" rIns="0" bIns="0" anchor="ctr">
              <a:noAutofit/>
              <a:sp3d prstMaterial="softEdge">
                <a:bevelT w="1270" h="1270"/>
              </a:sp3d>
            </a:bodyPr>
            <a:lstStyle/>
            <a:p>
              <a:pPr marL="0" marR="0" lvl="0" indent="0" algn="ctr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법규검토</a:t>
              </a:r>
            </a:p>
          </p:txBody>
        </p:sp>
        <p:sp>
          <p:nvSpPr>
            <p:cNvPr id="77" name="직사각형 22"/>
            <p:cNvSpPr>
              <a:spLocks noChangeArrowheads="1"/>
            </p:cNvSpPr>
            <p:nvPr/>
          </p:nvSpPr>
          <p:spPr bwMode="auto">
            <a:xfrm>
              <a:off x="9447990" y="2482862"/>
              <a:ext cx="1174290" cy="481318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glow" dir="t">
                <a:rot lat="0" lon="0" rev="3600000"/>
              </a:lightRig>
            </a:scene3d>
            <a:sp3d/>
          </p:spPr>
          <p:txBody>
            <a:bodyPr wrap="square" lIns="0" tIns="0" rIns="0" bIns="0" anchor="ctr">
              <a:noAutofit/>
              <a:sp3d prstMaterial="softEdge">
                <a:bevelT w="1270" h="1270"/>
              </a:sp3d>
            </a:bodyPr>
            <a:lstStyle/>
            <a:p>
              <a:pPr marL="0" marR="0" lvl="0" indent="0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09029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굴뚝높이 </a:t>
              </a: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09029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31m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09029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미만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srgbClr val="F09029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09029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유해위험방지 계획서</a:t>
              </a:r>
              <a:b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09029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</a:b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09029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제출 생략</a:t>
              </a:r>
            </a:p>
          </p:txBody>
        </p:sp>
        <p:sp>
          <p:nvSpPr>
            <p:cNvPr id="78" name="직사각형 22"/>
            <p:cNvSpPr>
              <a:spLocks noChangeArrowheads="1"/>
            </p:cNvSpPr>
            <p:nvPr/>
          </p:nvSpPr>
          <p:spPr bwMode="auto">
            <a:xfrm>
              <a:off x="9464040" y="3625790"/>
              <a:ext cx="584716" cy="199512"/>
            </a:xfrm>
            <a:prstGeom prst="rect">
              <a:avLst/>
            </a:prstGeom>
            <a:solidFill>
              <a:srgbClr val="568BCD"/>
            </a:solidFill>
            <a:ln>
              <a:noFill/>
            </a:ln>
            <a:effectLst/>
            <a:scene3d>
              <a:camera prst="orthographicFront"/>
              <a:lightRig rig="glow" dir="t">
                <a:rot lat="0" lon="0" rev="3600000"/>
              </a:lightRig>
            </a:scene3d>
            <a:sp3d/>
          </p:spPr>
          <p:txBody>
            <a:bodyPr wrap="square" lIns="0" tIns="0" rIns="0" bIns="0" anchor="ctr">
              <a:noAutofit/>
              <a:sp3d prstMaterial="softEdge">
                <a:bevelT w="1270" h="1270"/>
              </a:sp3d>
            </a:bodyPr>
            <a:lstStyle/>
            <a:p>
              <a:pPr marL="0" marR="0" lvl="0" indent="0" algn="ctr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1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차 철거</a:t>
              </a:r>
            </a:p>
          </p:txBody>
        </p:sp>
        <p:sp>
          <p:nvSpPr>
            <p:cNvPr id="79" name="직사각형 22"/>
            <p:cNvSpPr>
              <a:spLocks noChangeArrowheads="1"/>
            </p:cNvSpPr>
            <p:nvPr/>
          </p:nvSpPr>
          <p:spPr bwMode="auto">
            <a:xfrm>
              <a:off x="9464040" y="4561666"/>
              <a:ext cx="584716" cy="199512"/>
            </a:xfrm>
            <a:prstGeom prst="rect">
              <a:avLst/>
            </a:prstGeom>
            <a:solidFill>
              <a:srgbClr val="568BCD"/>
            </a:solidFill>
            <a:ln>
              <a:noFill/>
            </a:ln>
            <a:effectLst/>
            <a:scene3d>
              <a:camera prst="orthographicFront"/>
              <a:lightRig rig="glow" dir="t">
                <a:rot lat="0" lon="0" rev="3600000"/>
              </a:lightRig>
            </a:scene3d>
            <a:sp3d/>
          </p:spPr>
          <p:txBody>
            <a:bodyPr wrap="square" lIns="0" tIns="0" rIns="0" bIns="0" anchor="ctr">
              <a:noAutofit/>
              <a:sp3d prstMaterial="softEdge">
                <a:bevelT w="1270" h="1270"/>
              </a:sp3d>
            </a:bodyPr>
            <a:lstStyle/>
            <a:p>
              <a:pPr marL="0" marR="0" lvl="0" indent="0" algn="ctr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2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차 철거</a:t>
              </a:r>
            </a:p>
          </p:txBody>
        </p:sp>
        <p:cxnSp>
          <p:nvCxnSpPr>
            <p:cNvPr id="80" name="직선 연결선 79"/>
            <p:cNvCxnSpPr/>
            <p:nvPr/>
          </p:nvCxnSpPr>
          <p:spPr>
            <a:xfrm>
              <a:off x="9464040" y="3567479"/>
              <a:ext cx="200406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</a:ln>
            <a:effectLst/>
          </p:spPr>
        </p:cxnSp>
        <p:cxnSp>
          <p:nvCxnSpPr>
            <p:cNvPr id="81" name="직선 연결선 80"/>
            <p:cNvCxnSpPr/>
            <p:nvPr/>
          </p:nvCxnSpPr>
          <p:spPr>
            <a:xfrm>
              <a:off x="9464040" y="4505327"/>
              <a:ext cx="2004060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ysDash"/>
            </a:ln>
            <a:effectLst/>
          </p:spPr>
        </p:cxnSp>
        <p:sp>
          <p:nvSpPr>
            <p:cNvPr id="82" name="직사각형 22"/>
            <p:cNvSpPr>
              <a:spLocks noChangeArrowheads="1"/>
            </p:cNvSpPr>
            <p:nvPr/>
          </p:nvSpPr>
          <p:spPr bwMode="auto">
            <a:xfrm>
              <a:off x="9464040" y="4794836"/>
              <a:ext cx="745072" cy="195498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glow" dir="t">
                <a:rot lat="0" lon="0" rev="3600000"/>
              </a:lightRig>
            </a:scene3d>
            <a:sp3d/>
          </p:spPr>
          <p:txBody>
            <a:bodyPr wrap="square" lIns="0" tIns="0" rIns="0" bIns="0" anchor="ctr">
              <a:noAutofit/>
              <a:sp3d prstMaterial="softEdge">
                <a:bevelT w="1270" h="1270"/>
              </a:sp3d>
            </a:bodyPr>
            <a:lstStyle/>
            <a:p>
              <a:pPr marL="0" marR="0" lvl="0" indent="0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할석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철거</a:t>
              </a:r>
            </a:p>
          </p:txBody>
        </p:sp>
        <p:sp>
          <p:nvSpPr>
            <p:cNvPr id="83" name="직사각형 22"/>
            <p:cNvSpPr>
              <a:spLocks noChangeArrowheads="1"/>
            </p:cNvSpPr>
            <p:nvPr/>
          </p:nvSpPr>
          <p:spPr bwMode="auto">
            <a:xfrm>
              <a:off x="9464040" y="3884128"/>
              <a:ext cx="1024640" cy="460976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glow" dir="t">
                <a:rot lat="0" lon="0" rev="3600000"/>
              </a:lightRig>
            </a:scene3d>
            <a:sp3d/>
          </p:spPr>
          <p:txBody>
            <a:bodyPr wrap="square" lIns="0" tIns="0" rIns="0" bIns="0" anchor="ctr">
              <a:noAutofit/>
              <a:sp3d prstMaterial="softEdge">
                <a:bevelT w="1270" h="1270"/>
              </a:sp3d>
            </a:bodyPr>
            <a:lstStyle/>
            <a:p>
              <a:pPr marL="0" marR="0" lvl="0" indent="0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양중능력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고려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20Ton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이하</a:t>
              </a:r>
              <a:endPara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marL="0" marR="0" lvl="0" indent="0" defTabSz="10076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분할 양중</a:t>
              </a:r>
            </a:p>
          </p:txBody>
        </p:sp>
        <p:sp>
          <p:nvSpPr>
            <p:cNvPr id="84" name="자유형 83"/>
            <p:cNvSpPr/>
            <p:nvPr/>
          </p:nvSpPr>
          <p:spPr>
            <a:xfrm rot="16200000" flipH="1" flipV="1">
              <a:off x="11233732" y="4861335"/>
              <a:ext cx="311999" cy="428009"/>
            </a:xfrm>
            <a:custGeom>
              <a:avLst/>
              <a:gdLst>
                <a:gd name="connsiteX0" fmla="*/ 140494 w 140494"/>
                <a:gd name="connsiteY0" fmla="*/ 73818 h 73818"/>
                <a:gd name="connsiteX1" fmla="*/ 0 w 140494"/>
                <a:gd name="connsiteY1" fmla="*/ 73818 h 73818"/>
                <a:gd name="connsiteX2" fmla="*/ 0 w 140494"/>
                <a:gd name="connsiteY2" fmla="*/ 0 h 73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494" h="73818">
                  <a:moveTo>
                    <a:pt x="140494" y="73818"/>
                  </a:moveTo>
                  <a:lnTo>
                    <a:pt x="0" y="73818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53F67"/>
              </a:solidFill>
              <a:prstDash val="solid"/>
              <a:headEnd type="none" w="sm" len="sm"/>
            </a:ln>
            <a:effectLst/>
          </p:spPr>
          <p:txBody>
            <a:bodyPr anchor="ctr"/>
            <a:lstStyle/>
            <a:p>
              <a:pPr algn="ctr" defTabSz="1042978"/>
              <a:endParaRPr lang="ko-KR" altLang="en-US" sz="320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11254598" y="4817696"/>
              <a:ext cx="845962" cy="210315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신호수 배치</a:t>
              </a: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11832700" y="3555816"/>
              <a:ext cx="1039012" cy="210315"/>
            </a:xfrm>
            <a:prstGeom prst="roundRect">
              <a:avLst/>
            </a:prstGeom>
            <a:noFill/>
            <a:ln w="12700">
              <a:noFill/>
            </a:ln>
          </p:spPr>
          <p:txBody>
            <a:bodyPr wrap="square" lIns="36000" tIns="36000" rIns="36000" bIns="36000" rtlCol="0" anchor="ctr" anchorCtr="0">
              <a:no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50Ton </a:t>
              </a:r>
              <a:r>
                <a:rPr lang="ko-KR" altLang="en-US" sz="1200" dirty="0">
                  <a:ln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크레인</a:t>
              </a:r>
            </a:p>
          </p:txBody>
        </p:sp>
      </p:grpSp>
      <p:sp>
        <p:nvSpPr>
          <p:cNvPr id="91" name="직사각형 90"/>
          <p:cNvSpPr/>
          <p:nvPr/>
        </p:nvSpPr>
        <p:spPr>
          <a:xfrm>
            <a:off x="11578268" y="8408126"/>
            <a:ext cx="2127185" cy="21544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152400" indent="-152400" defTabSz="1038462" latinLnBrk="0">
              <a:buFont typeface="Arial" panose="020B0604020202020204" pitchFamily="34" charset="0"/>
              <a:buChar char="•"/>
            </a:pPr>
            <a:r>
              <a:rPr lang="ko-KR" altLang="en-US" sz="1400" kern="0" dirty="0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커팅 및 </a:t>
            </a:r>
            <a:r>
              <a:rPr lang="ko-KR" altLang="en-US" sz="1400" kern="0" dirty="0" err="1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양중작업</a:t>
            </a:r>
            <a:r>
              <a:rPr lang="ko-KR" altLang="en-US" sz="1400" kern="0" dirty="0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안전 확보</a:t>
            </a:r>
          </a:p>
        </p:txBody>
      </p:sp>
      <p:sp>
        <p:nvSpPr>
          <p:cNvPr id="92" name="타원 91"/>
          <p:cNvSpPr/>
          <p:nvPr/>
        </p:nvSpPr>
        <p:spPr>
          <a:xfrm flipH="1">
            <a:off x="13260792" y="7783430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1962150" y="2089150"/>
            <a:ext cx="3994150" cy="2552700"/>
          </a:xfrm>
          <a:custGeom>
            <a:avLst/>
            <a:gdLst>
              <a:gd name="connsiteX0" fmla="*/ 0 w 3994150"/>
              <a:gd name="connsiteY0" fmla="*/ 1282700 h 2552700"/>
              <a:gd name="connsiteX1" fmla="*/ 158750 w 3994150"/>
              <a:gd name="connsiteY1" fmla="*/ 1879600 h 2552700"/>
              <a:gd name="connsiteX2" fmla="*/ 1314450 w 3994150"/>
              <a:gd name="connsiteY2" fmla="*/ 2552700 h 2552700"/>
              <a:gd name="connsiteX3" fmla="*/ 2730500 w 3994150"/>
              <a:gd name="connsiteY3" fmla="*/ 1092200 h 2552700"/>
              <a:gd name="connsiteX4" fmla="*/ 3308350 w 3994150"/>
              <a:gd name="connsiteY4" fmla="*/ 1333500 h 2552700"/>
              <a:gd name="connsiteX5" fmla="*/ 3854450 w 3994150"/>
              <a:gd name="connsiteY5" fmla="*/ 666750 h 2552700"/>
              <a:gd name="connsiteX6" fmla="*/ 3994150 w 3994150"/>
              <a:gd name="connsiteY6" fmla="*/ 0 h 2552700"/>
              <a:gd name="connsiteX7" fmla="*/ 3441700 w 3994150"/>
              <a:gd name="connsiteY7" fmla="*/ 596900 h 2552700"/>
              <a:gd name="connsiteX8" fmla="*/ 2749550 w 3994150"/>
              <a:gd name="connsiteY8" fmla="*/ 361950 h 2552700"/>
              <a:gd name="connsiteX9" fmla="*/ 2730500 w 3994150"/>
              <a:gd name="connsiteY9" fmla="*/ 590550 h 2552700"/>
              <a:gd name="connsiteX10" fmla="*/ 1225550 w 3994150"/>
              <a:gd name="connsiteY10" fmla="*/ 1962150 h 2552700"/>
              <a:gd name="connsiteX11" fmla="*/ 0 w 3994150"/>
              <a:gd name="connsiteY11" fmla="*/ 1282700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94150" h="2552700">
                <a:moveTo>
                  <a:pt x="0" y="1282700"/>
                </a:moveTo>
                <a:lnTo>
                  <a:pt x="158750" y="1879600"/>
                </a:lnTo>
                <a:lnTo>
                  <a:pt x="1314450" y="2552700"/>
                </a:lnTo>
                <a:lnTo>
                  <a:pt x="2730500" y="1092200"/>
                </a:lnTo>
                <a:lnTo>
                  <a:pt x="3308350" y="1333500"/>
                </a:lnTo>
                <a:lnTo>
                  <a:pt x="3854450" y="666750"/>
                </a:lnTo>
                <a:lnTo>
                  <a:pt x="3994150" y="0"/>
                </a:lnTo>
                <a:lnTo>
                  <a:pt x="3441700" y="596900"/>
                </a:lnTo>
                <a:lnTo>
                  <a:pt x="2749550" y="361950"/>
                </a:lnTo>
                <a:lnTo>
                  <a:pt x="2730500" y="590550"/>
                </a:lnTo>
                <a:lnTo>
                  <a:pt x="1225550" y="1962150"/>
                </a:lnTo>
                <a:lnTo>
                  <a:pt x="0" y="1282700"/>
                </a:lnTo>
                <a:close/>
              </a:path>
            </a:pathLst>
          </a:custGeom>
          <a:solidFill>
            <a:srgbClr val="F09029">
              <a:alpha val="50000"/>
            </a:srgbClr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978" latinLnBrk="0"/>
            <a:endParaRPr lang="ko-KR" altLang="en-US" sz="1000" kern="0" spc="-100" dirty="0">
              <a:ln w="3175">
                <a:noFill/>
              </a:ln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979722" y="4725761"/>
            <a:ext cx="45719" cy="13942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9861674" y="4725761"/>
            <a:ext cx="72000" cy="1394274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7611638" y="4725761"/>
            <a:ext cx="72000" cy="1394274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7516779" y="4725761"/>
            <a:ext cx="45719" cy="13942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58" name="오른쪽 화살표 5"/>
          <p:cNvSpPr/>
          <p:nvPr/>
        </p:nvSpPr>
        <p:spPr>
          <a:xfrm>
            <a:off x="13421561" y="3558579"/>
            <a:ext cx="915727" cy="467079"/>
          </a:xfrm>
          <a:custGeom>
            <a:avLst/>
            <a:gdLst>
              <a:gd name="connsiteX0" fmla="*/ 0 w 915727"/>
              <a:gd name="connsiteY0" fmla="*/ 113396 h 453584"/>
              <a:gd name="connsiteX1" fmla="*/ 688935 w 915727"/>
              <a:gd name="connsiteY1" fmla="*/ 113396 h 453584"/>
              <a:gd name="connsiteX2" fmla="*/ 688935 w 915727"/>
              <a:gd name="connsiteY2" fmla="*/ 0 h 453584"/>
              <a:gd name="connsiteX3" fmla="*/ 915727 w 915727"/>
              <a:gd name="connsiteY3" fmla="*/ 226792 h 453584"/>
              <a:gd name="connsiteX4" fmla="*/ 688935 w 915727"/>
              <a:gd name="connsiteY4" fmla="*/ 453584 h 453584"/>
              <a:gd name="connsiteX5" fmla="*/ 688935 w 915727"/>
              <a:gd name="connsiteY5" fmla="*/ 340188 h 453584"/>
              <a:gd name="connsiteX6" fmla="*/ 0 w 915727"/>
              <a:gd name="connsiteY6" fmla="*/ 340188 h 453584"/>
              <a:gd name="connsiteX7" fmla="*/ 0 w 915727"/>
              <a:gd name="connsiteY7" fmla="*/ 113396 h 453584"/>
              <a:gd name="connsiteX0" fmla="*/ 0 w 915727"/>
              <a:gd name="connsiteY0" fmla="*/ 113396 h 453584"/>
              <a:gd name="connsiteX1" fmla="*/ 688935 w 915727"/>
              <a:gd name="connsiteY1" fmla="*/ 113396 h 453584"/>
              <a:gd name="connsiteX2" fmla="*/ 688935 w 915727"/>
              <a:gd name="connsiteY2" fmla="*/ 0 h 453584"/>
              <a:gd name="connsiteX3" fmla="*/ 915727 w 915727"/>
              <a:gd name="connsiteY3" fmla="*/ 226792 h 453584"/>
              <a:gd name="connsiteX4" fmla="*/ 688935 w 915727"/>
              <a:gd name="connsiteY4" fmla="*/ 453584 h 453584"/>
              <a:gd name="connsiteX5" fmla="*/ 643576 w 915727"/>
              <a:gd name="connsiteY5" fmla="*/ 343682 h 453584"/>
              <a:gd name="connsiteX6" fmla="*/ 0 w 915727"/>
              <a:gd name="connsiteY6" fmla="*/ 340188 h 453584"/>
              <a:gd name="connsiteX7" fmla="*/ 0 w 915727"/>
              <a:gd name="connsiteY7" fmla="*/ 113396 h 453584"/>
              <a:gd name="connsiteX0" fmla="*/ 0 w 915727"/>
              <a:gd name="connsiteY0" fmla="*/ 113396 h 453399"/>
              <a:gd name="connsiteX1" fmla="*/ 688935 w 915727"/>
              <a:gd name="connsiteY1" fmla="*/ 113396 h 453399"/>
              <a:gd name="connsiteX2" fmla="*/ 688935 w 915727"/>
              <a:gd name="connsiteY2" fmla="*/ 0 h 453399"/>
              <a:gd name="connsiteX3" fmla="*/ 915727 w 915727"/>
              <a:gd name="connsiteY3" fmla="*/ 226792 h 453399"/>
              <a:gd name="connsiteX4" fmla="*/ 631291 w 915727"/>
              <a:gd name="connsiteY4" fmla="*/ 453399 h 453399"/>
              <a:gd name="connsiteX5" fmla="*/ 643576 w 915727"/>
              <a:gd name="connsiteY5" fmla="*/ 343682 h 453399"/>
              <a:gd name="connsiteX6" fmla="*/ 0 w 915727"/>
              <a:gd name="connsiteY6" fmla="*/ 340188 h 453399"/>
              <a:gd name="connsiteX7" fmla="*/ 0 w 915727"/>
              <a:gd name="connsiteY7" fmla="*/ 113396 h 453399"/>
              <a:gd name="connsiteX0" fmla="*/ 0 w 915727"/>
              <a:gd name="connsiteY0" fmla="*/ 113396 h 453399"/>
              <a:gd name="connsiteX1" fmla="*/ 674070 w 915727"/>
              <a:gd name="connsiteY1" fmla="*/ 116791 h 453399"/>
              <a:gd name="connsiteX2" fmla="*/ 688935 w 915727"/>
              <a:gd name="connsiteY2" fmla="*/ 0 h 453399"/>
              <a:gd name="connsiteX3" fmla="*/ 915727 w 915727"/>
              <a:gd name="connsiteY3" fmla="*/ 226792 h 453399"/>
              <a:gd name="connsiteX4" fmla="*/ 631291 w 915727"/>
              <a:gd name="connsiteY4" fmla="*/ 453399 h 453399"/>
              <a:gd name="connsiteX5" fmla="*/ 643576 w 915727"/>
              <a:gd name="connsiteY5" fmla="*/ 343682 h 453399"/>
              <a:gd name="connsiteX6" fmla="*/ 0 w 915727"/>
              <a:gd name="connsiteY6" fmla="*/ 340188 h 453399"/>
              <a:gd name="connsiteX7" fmla="*/ 0 w 915727"/>
              <a:gd name="connsiteY7" fmla="*/ 113396 h 453399"/>
              <a:gd name="connsiteX0" fmla="*/ 0 w 915727"/>
              <a:gd name="connsiteY0" fmla="*/ 113396 h 452399"/>
              <a:gd name="connsiteX1" fmla="*/ 674070 w 915727"/>
              <a:gd name="connsiteY1" fmla="*/ 116791 h 452399"/>
              <a:gd name="connsiteX2" fmla="*/ 688935 w 915727"/>
              <a:gd name="connsiteY2" fmla="*/ 0 h 452399"/>
              <a:gd name="connsiteX3" fmla="*/ 915727 w 915727"/>
              <a:gd name="connsiteY3" fmla="*/ 226792 h 452399"/>
              <a:gd name="connsiteX4" fmla="*/ 595586 w 915727"/>
              <a:gd name="connsiteY4" fmla="*/ 452399 h 452399"/>
              <a:gd name="connsiteX5" fmla="*/ 643576 w 915727"/>
              <a:gd name="connsiteY5" fmla="*/ 343682 h 452399"/>
              <a:gd name="connsiteX6" fmla="*/ 0 w 915727"/>
              <a:gd name="connsiteY6" fmla="*/ 340188 h 452399"/>
              <a:gd name="connsiteX7" fmla="*/ 0 w 915727"/>
              <a:gd name="connsiteY7" fmla="*/ 113396 h 452399"/>
              <a:gd name="connsiteX0" fmla="*/ 0 w 915727"/>
              <a:gd name="connsiteY0" fmla="*/ 117939 h 456942"/>
              <a:gd name="connsiteX1" fmla="*/ 674070 w 915727"/>
              <a:gd name="connsiteY1" fmla="*/ 121334 h 456942"/>
              <a:gd name="connsiteX2" fmla="*/ 713837 w 915727"/>
              <a:gd name="connsiteY2" fmla="*/ 0 h 456942"/>
              <a:gd name="connsiteX3" fmla="*/ 915727 w 915727"/>
              <a:gd name="connsiteY3" fmla="*/ 231335 h 456942"/>
              <a:gd name="connsiteX4" fmla="*/ 595586 w 915727"/>
              <a:gd name="connsiteY4" fmla="*/ 456942 h 456942"/>
              <a:gd name="connsiteX5" fmla="*/ 643576 w 915727"/>
              <a:gd name="connsiteY5" fmla="*/ 348225 h 456942"/>
              <a:gd name="connsiteX6" fmla="*/ 0 w 915727"/>
              <a:gd name="connsiteY6" fmla="*/ 344731 h 456942"/>
              <a:gd name="connsiteX7" fmla="*/ 0 w 915727"/>
              <a:gd name="connsiteY7" fmla="*/ 117939 h 456942"/>
              <a:gd name="connsiteX0" fmla="*/ 0 w 915727"/>
              <a:gd name="connsiteY0" fmla="*/ 117939 h 456942"/>
              <a:gd name="connsiteX1" fmla="*/ 674070 w 915727"/>
              <a:gd name="connsiteY1" fmla="*/ 121334 h 456942"/>
              <a:gd name="connsiteX2" fmla="*/ 713837 w 915727"/>
              <a:gd name="connsiteY2" fmla="*/ 0 h 456942"/>
              <a:gd name="connsiteX3" fmla="*/ 915727 w 915727"/>
              <a:gd name="connsiteY3" fmla="*/ 231335 h 456942"/>
              <a:gd name="connsiteX4" fmla="*/ 595586 w 915727"/>
              <a:gd name="connsiteY4" fmla="*/ 456942 h 456942"/>
              <a:gd name="connsiteX5" fmla="*/ 598933 w 915727"/>
              <a:gd name="connsiteY5" fmla="*/ 343163 h 456942"/>
              <a:gd name="connsiteX6" fmla="*/ 0 w 915727"/>
              <a:gd name="connsiteY6" fmla="*/ 344731 h 456942"/>
              <a:gd name="connsiteX7" fmla="*/ 0 w 915727"/>
              <a:gd name="connsiteY7" fmla="*/ 117939 h 456942"/>
              <a:gd name="connsiteX0" fmla="*/ 0 w 915727"/>
              <a:gd name="connsiteY0" fmla="*/ 117939 h 459671"/>
              <a:gd name="connsiteX1" fmla="*/ 674070 w 915727"/>
              <a:gd name="connsiteY1" fmla="*/ 121334 h 459671"/>
              <a:gd name="connsiteX2" fmla="*/ 713837 w 915727"/>
              <a:gd name="connsiteY2" fmla="*/ 0 h 459671"/>
              <a:gd name="connsiteX3" fmla="*/ 915727 w 915727"/>
              <a:gd name="connsiteY3" fmla="*/ 231335 h 459671"/>
              <a:gd name="connsiteX4" fmla="*/ 556918 w 915727"/>
              <a:gd name="connsiteY4" fmla="*/ 459671 h 459671"/>
              <a:gd name="connsiteX5" fmla="*/ 598933 w 915727"/>
              <a:gd name="connsiteY5" fmla="*/ 343163 h 459671"/>
              <a:gd name="connsiteX6" fmla="*/ 0 w 915727"/>
              <a:gd name="connsiteY6" fmla="*/ 344731 h 459671"/>
              <a:gd name="connsiteX7" fmla="*/ 0 w 915727"/>
              <a:gd name="connsiteY7" fmla="*/ 117939 h 459671"/>
              <a:gd name="connsiteX0" fmla="*/ 0 w 915727"/>
              <a:gd name="connsiteY0" fmla="*/ 117939 h 467079"/>
              <a:gd name="connsiteX1" fmla="*/ 674070 w 915727"/>
              <a:gd name="connsiteY1" fmla="*/ 121334 h 467079"/>
              <a:gd name="connsiteX2" fmla="*/ 713837 w 915727"/>
              <a:gd name="connsiteY2" fmla="*/ 0 h 467079"/>
              <a:gd name="connsiteX3" fmla="*/ 915727 w 915727"/>
              <a:gd name="connsiteY3" fmla="*/ 231335 h 467079"/>
              <a:gd name="connsiteX4" fmla="*/ 566239 w 915727"/>
              <a:gd name="connsiteY4" fmla="*/ 467079 h 467079"/>
              <a:gd name="connsiteX5" fmla="*/ 598933 w 915727"/>
              <a:gd name="connsiteY5" fmla="*/ 343163 h 467079"/>
              <a:gd name="connsiteX6" fmla="*/ 0 w 915727"/>
              <a:gd name="connsiteY6" fmla="*/ 344731 h 467079"/>
              <a:gd name="connsiteX7" fmla="*/ 0 w 915727"/>
              <a:gd name="connsiteY7" fmla="*/ 117939 h 467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727" h="467079">
                <a:moveTo>
                  <a:pt x="0" y="117939"/>
                </a:moveTo>
                <a:lnTo>
                  <a:pt x="674070" y="121334"/>
                </a:lnTo>
                <a:lnTo>
                  <a:pt x="713837" y="0"/>
                </a:lnTo>
                <a:lnTo>
                  <a:pt x="915727" y="231335"/>
                </a:lnTo>
                <a:lnTo>
                  <a:pt x="566239" y="467079"/>
                </a:lnTo>
                <a:cubicBezTo>
                  <a:pt x="567355" y="429153"/>
                  <a:pt x="597817" y="381089"/>
                  <a:pt x="598933" y="343163"/>
                </a:cubicBezTo>
                <a:lnTo>
                  <a:pt x="0" y="344731"/>
                </a:lnTo>
                <a:lnTo>
                  <a:pt x="0" y="117939"/>
                </a:lnTo>
                <a:close/>
              </a:path>
            </a:pathLst>
          </a:custGeom>
          <a:gradFill>
            <a:gsLst>
              <a:gs pos="0">
                <a:srgbClr val="F29E44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ysClr val="window" lastClr="FFFFFF">
                  <a:alpha val="0"/>
                </a:sys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모서리가 둥근 직사각형 96"/>
          <p:cNvSpPr/>
          <p:nvPr/>
        </p:nvSpPr>
        <p:spPr>
          <a:xfrm>
            <a:off x="8093381" y="4658927"/>
            <a:ext cx="1512000" cy="216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차 차단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외벽 마감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8093381" y="4391960"/>
            <a:ext cx="1512000" cy="216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차 차단 </a:t>
            </a:r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: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매직패널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99" name="Picture 15" descr="C:\[00. 현재진행작업]\20-15. [당선후]18-34. 풍농 오산물류센터 신축공사[기술제안][고려개발][2020.04.14]\01. PPT\[삽도]\안전성 확보 및 환경영향제로 철거공사-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72109">
            <a:off x="3230673" y="3482069"/>
            <a:ext cx="1780399" cy="89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자유형 99"/>
          <p:cNvSpPr/>
          <p:nvPr/>
        </p:nvSpPr>
        <p:spPr>
          <a:xfrm>
            <a:off x="3243784" y="2729851"/>
            <a:ext cx="2529617" cy="2843317"/>
          </a:xfrm>
          <a:custGeom>
            <a:avLst/>
            <a:gdLst>
              <a:gd name="connsiteX0" fmla="*/ 627398 w 2529617"/>
              <a:gd name="connsiteY0" fmla="*/ 2843317 h 2843317"/>
              <a:gd name="connsiteX1" fmla="*/ 0 w 2529617"/>
              <a:gd name="connsiteY1" fmla="*/ 2462873 h 2843317"/>
              <a:gd name="connsiteX2" fmla="*/ 0 w 2529617"/>
              <a:gd name="connsiteY2" fmla="*/ 2242616 h 2843317"/>
              <a:gd name="connsiteX3" fmla="*/ 614050 w 2529617"/>
              <a:gd name="connsiteY3" fmla="*/ 2616385 h 2843317"/>
              <a:gd name="connsiteX4" fmla="*/ 2529617 w 2529617"/>
              <a:gd name="connsiteY4" fmla="*/ 0 h 2843317"/>
              <a:gd name="connsiteX5" fmla="*/ 2409477 w 2529617"/>
              <a:gd name="connsiteY5" fmla="*/ 253629 h 2843317"/>
              <a:gd name="connsiteX6" fmla="*/ 2329384 w 2529617"/>
              <a:gd name="connsiteY6" fmla="*/ 540631 h 2843317"/>
              <a:gd name="connsiteX7" fmla="*/ 627398 w 2529617"/>
              <a:gd name="connsiteY7" fmla="*/ 2843317 h 284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9617" h="2843317">
                <a:moveTo>
                  <a:pt x="627398" y="2843317"/>
                </a:moveTo>
                <a:lnTo>
                  <a:pt x="0" y="2462873"/>
                </a:lnTo>
                <a:lnTo>
                  <a:pt x="0" y="2242616"/>
                </a:lnTo>
                <a:lnTo>
                  <a:pt x="614050" y="2616385"/>
                </a:lnTo>
                <a:lnTo>
                  <a:pt x="2529617" y="0"/>
                </a:lnTo>
                <a:lnTo>
                  <a:pt x="2409477" y="253629"/>
                </a:lnTo>
                <a:lnTo>
                  <a:pt x="2329384" y="540631"/>
                </a:lnTo>
                <a:lnTo>
                  <a:pt x="627398" y="2843317"/>
                </a:lnTo>
                <a:close/>
              </a:path>
            </a:pathLst>
          </a:custGeom>
          <a:solidFill>
            <a:schemeClr val="tx2">
              <a:lumMod val="25000"/>
              <a:lumOff val="75000"/>
              <a:alpha val="50000"/>
            </a:schemeClr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978" latinLnBrk="0"/>
            <a:endParaRPr lang="ko-KR" altLang="en-US" sz="1000" kern="0" spc="-100" dirty="0">
              <a:ln w="3175">
                <a:noFill/>
              </a:ln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sp>
        <p:nvSpPr>
          <p:cNvPr id="102" name="자유형 101"/>
          <p:cNvSpPr/>
          <p:nvPr/>
        </p:nvSpPr>
        <p:spPr>
          <a:xfrm>
            <a:off x="1681962" y="3710996"/>
            <a:ext cx="427165" cy="647422"/>
          </a:xfrm>
          <a:custGeom>
            <a:avLst/>
            <a:gdLst>
              <a:gd name="connsiteX0" fmla="*/ 0 w 427165"/>
              <a:gd name="connsiteY0" fmla="*/ 320373 h 647422"/>
              <a:gd name="connsiteX1" fmla="*/ 360420 w 427165"/>
              <a:gd name="connsiteY1" fmla="*/ 0 h 647422"/>
              <a:gd name="connsiteX2" fmla="*/ 427165 w 427165"/>
              <a:gd name="connsiteY2" fmla="*/ 260303 h 647422"/>
              <a:gd name="connsiteX3" fmla="*/ 80093 w 427165"/>
              <a:gd name="connsiteY3" fmla="*/ 647422 h 647422"/>
              <a:gd name="connsiteX4" fmla="*/ 0 w 427165"/>
              <a:gd name="connsiteY4" fmla="*/ 320373 h 6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165" h="647422">
                <a:moveTo>
                  <a:pt x="0" y="320373"/>
                </a:moveTo>
                <a:lnTo>
                  <a:pt x="360420" y="0"/>
                </a:lnTo>
                <a:lnTo>
                  <a:pt x="427165" y="260303"/>
                </a:lnTo>
                <a:lnTo>
                  <a:pt x="80093" y="647422"/>
                </a:lnTo>
                <a:lnTo>
                  <a:pt x="0" y="320373"/>
                </a:lnTo>
                <a:close/>
              </a:path>
            </a:pathLst>
          </a:custGeom>
          <a:solidFill>
            <a:schemeClr val="tx2">
              <a:lumMod val="25000"/>
              <a:lumOff val="75000"/>
              <a:alpha val="50000"/>
            </a:schemeClr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978" latinLnBrk="0"/>
            <a:endParaRPr lang="ko-KR" altLang="en-US" sz="1000" kern="0" spc="-100" dirty="0">
              <a:ln w="3175">
                <a:noFill/>
              </a:ln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pic>
        <p:nvPicPr>
          <p:cNvPr id="41" name="Picture 15" descr="C:\[00. 현재진행작업]\20-15. [당선후]18-34. 풍농 오산물류센터 신축공사[기술제안][고려개발][2020.04.14]\01. PPT\[삽도]\안전성 확보 및 환경영향제로 철거공사-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9479" flipH="1">
            <a:off x="2014551" y="3997248"/>
            <a:ext cx="1780399" cy="89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자유형 100"/>
          <p:cNvSpPr/>
          <p:nvPr/>
        </p:nvSpPr>
        <p:spPr>
          <a:xfrm>
            <a:off x="1708660" y="4031369"/>
            <a:ext cx="1228099" cy="1007843"/>
          </a:xfrm>
          <a:custGeom>
            <a:avLst/>
            <a:gdLst>
              <a:gd name="connsiteX0" fmla="*/ 1228099 w 1228099"/>
              <a:gd name="connsiteY0" fmla="*/ 1007843 h 1007843"/>
              <a:gd name="connsiteX1" fmla="*/ 1228099 w 1228099"/>
              <a:gd name="connsiteY1" fmla="*/ 760888 h 1007843"/>
              <a:gd name="connsiteX2" fmla="*/ 0 w 1228099"/>
              <a:gd name="connsiteY2" fmla="*/ 0 h 1007843"/>
              <a:gd name="connsiteX3" fmla="*/ 53395 w 1228099"/>
              <a:gd name="connsiteY3" fmla="*/ 320374 h 1007843"/>
              <a:gd name="connsiteX4" fmla="*/ 1228099 w 1228099"/>
              <a:gd name="connsiteY4" fmla="*/ 1007843 h 1007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099" h="1007843">
                <a:moveTo>
                  <a:pt x="1228099" y="1007843"/>
                </a:moveTo>
                <a:lnTo>
                  <a:pt x="1228099" y="760888"/>
                </a:lnTo>
                <a:lnTo>
                  <a:pt x="0" y="0"/>
                </a:lnTo>
                <a:lnTo>
                  <a:pt x="53395" y="320374"/>
                </a:lnTo>
                <a:lnTo>
                  <a:pt x="1228099" y="1007843"/>
                </a:lnTo>
                <a:close/>
              </a:path>
            </a:pathLst>
          </a:custGeom>
          <a:solidFill>
            <a:schemeClr val="tx2">
              <a:lumMod val="25000"/>
              <a:lumOff val="75000"/>
              <a:alpha val="50000"/>
            </a:schemeClr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042978" latinLnBrk="0"/>
            <a:endParaRPr lang="ko-KR" altLang="en-US" sz="1000" kern="0" spc="-100" dirty="0">
              <a:ln w="3175">
                <a:noFill/>
              </a:ln>
              <a:solidFill>
                <a:prstClr val="black"/>
              </a:solidFill>
              <a:latin typeface="-윤고딕340"/>
              <a:ea typeface="-윤고딕340"/>
            </a:endParaRPr>
          </a:p>
        </p:txBody>
      </p:sp>
      <p:sp>
        <p:nvSpPr>
          <p:cNvPr id="104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>
            <a:off x="4394693" y="4745371"/>
            <a:ext cx="1656641" cy="335113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5096269" y="4854144"/>
            <a:ext cx="1001113" cy="468000"/>
          </a:xfrm>
          <a:prstGeom prst="roundRect">
            <a:avLst>
              <a:gd name="adj" fmla="val 10931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가설방음펜스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+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분진방지망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6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>
            <a:off x="5079337" y="3130748"/>
            <a:ext cx="1656641" cy="335113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5780913" y="3313249"/>
            <a:ext cx="1001113" cy="320544"/>
          </a:xfrm>
          <a:prstGeom prst="roundRect">
            <a:avLst>
              <a:gd name="adj" fmla="val 10931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매직패널</a:t>
            </a:r>
            <a:endParaRPr lang="en-US" altLang="ko-KR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8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H="1" flipV="1">
            <a:off x="1604866" y="2293237"/>
            <a:ext cx="1829678" cy="486442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1086518" y="2188077"/>
            <a:ext cx="1677409" cy="216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고층고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잭써포트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설치</a:t>
            </a:r>
          </a:p>
        </p:txBody>
      </p:sp>
      <p:sp>
        <p:nvSpPr>
          <p:cNvPr id="110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V="1">
            <a:off x="4889310" y="1621163"/>
            <a:ext cx="781312" cy="940756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5395603" y="1516003"/>
            <a:ext cx="1434080" cy="216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ko-KR" altLang="en-US" sz="120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외부마감</a:t>
            </a:r>
            <a:r>
              <a:rPr lang="ko-KR" altLang="en-US" sz="1200" dirty="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200" dirty="0" err="1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후철거</a:t>
            </a:r>
            <a:endParaRPr lang="ko-KR" altLang="en-US" sz="1200" dirty="0">
              <a:ln>
                <a:solidFill>
                  <a:schemeClr val="bg1">
                    <a:lumMod val="50000"/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12" name="그림 1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990" y="5145733"/>
            <a:ext cx="385300" cy="251385"/>
          </a:xfrm>
          <a:prstGeom prst="rect">
            <a:avLst/>
          </a:prstGeom>
        </p:spPr>
      </p:pic>
      <p:grpSp>
        <p:nvGrpSpPr>
          <p:cNvPr id="144" name="그룹 143"/>
          <p:cNvGrpSpPr/>
          <p:nvPr/>
        </p:nvGrpSpPr>
        <p:grpSpPr>
          <a:xfrm>
            <a:off x="7724204" y="5395568"/>
            <a:ext cx="2085057" cy="183950"/>
            <a:chOff x="7724204" y="5395568"/>
            <a:chExt cx="2085057" cy="183950"/>
          </a:xfrm>
        </p:grpSpPr>
        <p:grpSp>
          <p:nvGrpSpPr>
            <p:cNvPr id="139" name="그룹 138"/>
            <p:cNvGrpSpPr/>
            <p:nvPr/>
          </p:nvGrpSpPr>
          <p:grpSpPr>
            <a:xfrm>
              <a:off x="7724204" y="5395568"/>
              <a:ext cx="785540" cy="183950"/>
              <a:chOff x="7724204" y="5389218"/>
              <a:chExt cx="785540" cy="183950"/>
            </a:xfrm>
          </p:grpSpPr>
          <p:cxnSp>
            <p:nvCxnSpPr>
              <p:cNvPr id="127" name="직선 연결선 126"/>
              <p:cNvCxnSpPr/>
              <p:nvPr/>
            </p:nvCxnSpPr>
            <p:spPr>
              <a:xfrm flipV="1">
                <a:off x="772420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/>
              <p:cNvCxnSpPr/>
              <p:nvPr/>
            </p:nvCxnSpPr>
            <p:spPr>
              <a:xfrm flipV="1">
                <a:off x="780275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 flipV="1">
                <a:off x="788131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/>
              <p:cNvCxnSpPr/>
              <p:nvPr/>
            </p:nvCxnSpPr>
            <p:spPr>
              <a:xfrm flipV="1">
                <a:off x="7959866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/>
              <p:cNvCxnSpPr/>
              <p:nvPr/>
            </p:nvCxnSpPr>
            <p:spPr>
              <a:xfrm flipV="1">
                <a:off x="8038420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 flipV="1">
                <a:off x="8116974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 flipV="1">
                <a:off x="8195528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/>
              <p:cNvCxnSpPr/>
              <p:nvPr/>
            </p:nvCxnSpPr>
            <p:spPr>
              <a:xfrm flipV="1">
                <a:off x="8274082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/>
              <p:cNvCxnSpPr/>
              <p:nvPr/>
            </p:nvCxnSpPr>
            <p:spPr>
              <a:xfrm flipV="1">
                <a:off x="8352636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flipV="1">
                <a:off x="8431190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/>
              <p:cNvCxnSpPr/>
              <p:nvPr/>
            </p:nvCxnSpPr>
            <p:spPr>
              <a:xfrm flipV="1">
                <a:off x="8509744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그룹 142"/>
            <p:cNvGrpSpPr/>
            <p:nvPr/>
          </p:nvGrpSpPr>
          <p:grpSpPr>
            <a:xfrm>
              <a:off x="8825532" y="5397543"/>
              <a:ext cx="983729" cy="180000"/>
              <a:chOff x="8825532" y="5393168"/>
              <a:chExt cx="983729" cy="180000"/>
            </a:xfrm>
          </p:grpSpPr>
          <p:cxnSp>
            <p:nvCxnSpPr>
              <p:cNvPr id="115" name="직선 연결선 114"/>
              <p:cNvCxnSpPr/>
              <p:nvPr/>
            </p:nvCxnSpPr>
            <p:spPr>
              <a:xfrm flipV="1">
                <a:off x="882553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/>
              <p:cNvCxnSpPr/>
              <p:nvPr/>
            </p:nvCxnSpPr>
            <p:spPr>
              <a:xfrm flipV="1">
                <a:off x="889579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/>
              <p:cNvCxnSpPr/>
              <p:nvPr/>
            </p:nvCxnSpPr>
            <p:spPr>
              <a:xfrm flipV="1">
                <a:off x="896606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/>
              <p:cNvCxnSpPr/>
              <p:nvPr/>
            </p:nvCxnSpPr>
            <p:spPr>
              <a:xfrm flipV="1">
                <a:off x="9036330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/>
              <p:cNvCxnSpPr/>
              <p:nvPr/>
            </p:nvCxnSpPr>
            <p:spPr>
              <a:xfrm flipV="1">
                <a:off x="9106596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/>
              <p:cNvCxnSpPr/>
              <p:nvPr/>
            </p:nvCxnSpPr>
            <p:spPr>
              <a:xfrm flipV="1">
                <a:off x="917686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/>
              <p:cNvCxnSpPr/>
              <p:nvPr/>
            </p:nvCxnSpPr>
            <p:spPr>
              <a:xfrm flipV="1">
                <a:off x="924712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/>
              <p:cNvCxnSpPr/>
              <p:nvPr/>
            </p:nvCxnSpPr>
            <p:spPr>
              <a:xfrm flipV="1">
                <a:off x="931739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/>
              <p:cNvCxnSpPr/>
              <p:nvPr/>
            </p:nvCxnSpPr>
            <p:spPr>
              <a:xfrm flipV="1">
                <a:off x="9387660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 flipV="1">
                <a:off x="9457926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 flipV="1">
                <a:off x="952819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V="1">
                <a:off x="966872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 flipV="1">
                <a:off x="959845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 flipV="1">
                <a:off x="9738990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직선 연결선 141"/>
              <p:cNvCxnSpPr/>
              <p:nvPr/>
            </p:nvCxnSpPr>
            <p:spPr>
              <a:xfrm flipV="1">
                <a:off x="9809261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그룹 144"/>
          <p:cNvGrpSpPr/>
          <p:nvPr/>
        </p:nvGrpSpPr>
        <p:grpSpPr>
          <a:xfrm>
            <a:off x="7724204" y="5590097"/>
            <a:ext cx="2085057" cy="183950"/>
            <a:chOff x="7724204" y="5395568"/>
            <a:chExt cx="2085057" cy="183950"/>
          </a:xfrm>
        </p:grpSpPr>
        <p:grpSp>
          <p:nvGrpSpPr>
            <p:cNvPr id="146" name="그룹 145"/>
            <p:cNvGrpSpPr/>
            <p:nvPr/>
          </p:nvGrpSpPr>
          <p:grpSpPr>
            <a:xfrm>
              <a:off x="7724204" y="5395568"/>
              <a:ext cx="785540" cy="183950"/>
              <a:chOff x="7724204" y="5389218"/>
              <a:chExt cx="785540" cy="183950"/>
            </a:xfrm>
          </p:grpSpPr>
          <p:cxnSp>
            <p:nvCxnSpPr>
              <p:cNvPr id="163" name="직선 연결선 162"/>
              <p:cNvCxnSpPr/>
              <p:nvPr/>
            </p:nvCxnSpPr>
            <p:spPr>
              <a:xfrm flipV="1">
                <a:off x="772420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직선 연결선 163"/>
              <p:cNvCxnSpPr/>
              <p:nvPr/>
            </p:nvCxnSpPr>
            <p:spPr>
              <a:xfrm flipV="1">
                <a:off x="780275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직선 연결선 164"/>
              <p:cNvCxnSpPr/>
              <p:nvPr/>
            </p:nvCxnSpPr>
            <p:spPr>
              <a:xfrm flipV="1">
                <a:off x="788131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직선 연결선 165"/>
              <p:cNvCxnSpPr/>
              <p:nvPr/>
            </p:nvCxnSpPr>
            <p:spPr>
              <a:xfrm flipV="1">
                <a:off x="7959866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직선 연결선 166"/>
              <p:cNvCxnSpPr/>
              <p:nvPr/>
            </p:nvCxnSpPr>
            <p:spPr>
              <a:xfrm flipV="1">
                <a:off x="8038420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직선 연결선 167"/>
              <p:cNvCxnSpPr/>
              <p:nvPr/>
            </p:nvCxnSpPr>
            <p:spPr>
              <a:xfrm flipV="1">
                <a:off x="8116974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직선 연결선 168"/>
              <p:cNvCxnSpPr/>
              <p:nvPr/>
            </p:nvCxnSpPr>
            <p:spPr>
              <a:xfrm flipV="1">
                <a:off x="8195528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직선 연결선 169"/>
              <p:cNvCxnSpPr/>
              <p:nvPr/>
            </p:nvCxnSpPr>
            <p:spPr>
              <a:xfrm flipV="1">
                <a:off x="8274082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직선 연결선 170"/>
              <p:cNvCxnSpPr/>
              <p:nvPr/>
            </p:nvCxnSpPr>
            <p:spPr>
              <a:xfrm flipV="1">
                <a:off x="8352636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직선 연결선 171"/>
              <p:cNvCxnSpPr/>
              <p:nvPr/>
            </p:nvCxnSpPr>
            <p:spPr>
              <a:xfrm flipV="1">
                <a:off x="8431190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직선 연결선 172"/>
              <p:cNvCxnSpPr/>
              <p:nvPr/>
            </p:nvCxnSpPr>
            <p:spPr>
              <a:xfrm flipV="1">
                <a:off x="8509744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그룹 146"/>
            <p:cNvGrpSpPr/>
            <p:nvPr/>
          </p:nvGrpSpPr>
          <p:grpSpPr>
            <a:xfrm>
              <a:off x="8825532" y="5397543"/>
              <a:ext cx="983729" cy="180000"/>
              <a:chOff x="8825532" y="5393168"/>
              <a:chExt cx="983729" cy="180000"/>
            </a:xfrm>
          </p:grpSpPr>
          <p:cxnSp>
            <p:nvCxnSpPr>
              <p:cNvPr id="148" name="직선 연결선 147"/>
              <p:cNvCxnSpPr/>
              <p:nvPr/>
            </p:nvCxnSpPr>
            <p:spPr>
              <a:xfrm flipV="1">
                <a:off x="882553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직선 연결선 148"/>
              <p:cNvCxnSpPr/>
              <p:nvPr/>
            </p:nvCxnSpPr>
            <p:spPr>
              <a:xfrm flipV="1">
                <a:off x="889579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직선 연결선 149"/>
              <p:cNvCxnSpPr/>
              <p:nvPr/>
            </p:nvCxnSpPr>
            <p:spPr>
              <a:xfrm flipV="1">
                <a:off x="896606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150"/>
              <p:cNvCxnSpPr/>
              <p:nvPr/>
            </p:nvCxnSpPr>
            <p:spPr>
              <a:xfrm flipV="1">
                <a:off x="9036330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 flipV="1">
                <a:off x="9106596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flipV="1">
                <a:off x="917686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직선 연결선 153"/>
              <p:cNvCxnSpPr/>
              <p:nvPr/>
            </p:nvCxnSpPr>
            <p:spPr>
              <a:xfrm flipV="1">
                <a:off x="924712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직선 연결선 154"/>
              <p:cNvCxnSpPr/>
              <p:nvPr/>
            </p:nvCxnSpPr>
            <p:spPr>
              <a:xfrm flipV="1">
                <a:off x="931739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직선 연결선 155"/>
              <p:cNvCxnSpPr/>
              <p:nvPr/>
            </p:nvCxnSpPr>
            <p:spPr>
              <a:xfrm flipV="1">
                <a:off x="9387660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직선 연결선 156"/>
              <p:cNvCxnSpPr/>
              <p:nvPr/>
            </p:nvCxnSpPr>
            <p:spPr>
              <a:xfrm flipV="1">
                <a:off x="9457926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직선 연결선 157"/>
              <p:cNvCxnSpPr/>
              <p:nvPr/>
            </p:nvCxnSpPr>
            <p:spPr>
              <a:xfrm flipV="1">
                <a:off x="952819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 flipV="1">
                <a:off x="966872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직선 연결선 159"/>
              <p:cNvCxnSpPr/>
              <p:nvPr/>
            </p:nvCxnSpPr>
            <p:spPr>
              <a:xfrm flipV="1">
                <a:off x="959845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 flipV="1">
                <a:off x="9738990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직선 연결선 161"/>
              <p:cNvCxnSpPr/>
              <p:nvPr/>
            </p:nvCxnSpPr>
            <p:spPr>
              <a:xfrm flipV="1">
                <a:off x="9809261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그룹 173"/>
          <p:cNvGrpSpPr/>
          <p:nvPr/>
        </p:nvGrpSpPr>
        <p:grpSpPr>
          <a:xfrm>
            <a:off x="7724204" y="5795127"/>
            <a:ext cx="2085057" cy="258159"/>
            <a:chOff x="7724204" y="5395568"/>
            <a:chExt cx="2085057" cy="183950"/>
          </a:xfrm>
        </p:grpSpPr>
        <p:grpSp>
          <p:nvGrpSpPr>
            <p:cNvPr id="175" name="그룹 174"/>
            <p:cNvGrpSpPr/>
            <p:nvPr/>
          </p:nvGrpSpPr>
          <p:grpSpPr>
            <a:xfrm>
              <a:off x="7724204" y="5395568"/>
              <a:ext cx="785540" cy="183950"/>
              <a:chOff x="7724204" y="5389218"/>
              <a:chExt cx="785540" cy="183950"/>
            </a:xfrm>
          </p:grpSpPr>
          <p:cxnSp>
            <p:nvCxnSpPr>
              <p:cNvPr id="192" name="직선 연결선 191"/>
              <p:cNvCxnSpPr/>
              <p:nvPr/>
            </p:nvCxnSpPr>
            <p:spPr>
              <a:xfrm flipV="1">
                <a:off x="772420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직선 연결선 192"/>
              <p:cNvCxnSpPr/>
              <p:nvPr/>
            </p:nvCxnSpPr>
            <p:spPr>
              <a:xfrm flipV="1">
                <a:off x="780275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직선 연결선 193"/>
              <p:cNvCxnSpPr/>
              <p:nvPr/>
            </p:nvCxnSpPr>
            <p:spPr>
              <a:xfrm flipV="1">
                <a:off x="788131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직선 연결선 194"/>
              <p:cNvCxnSpPr/>
              <p:nvPr/>
            </p:nvCxnSpPr>
            <p:spPr>
              <a:xfrm flipV="1">
                <a:off x="7959866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직선 연결선 195"/>
              <p:cNvCxnSpPr/>
              <p:nvPr/>
            </p:nvCxnSpPr>
            <p:spPr>
              <a:xfrm flipV="1">
                <a:off x="8038420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직선 연결선 196"/>
              <p:cNvCxnSpPr/>
              <p:nvPr/>
            </p:nvCxnSpPr>
            <p:spPr>
              <a:xfrm flipV="1">
                <a:off x="8116974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직선 연결선 197"/>
              <p:cNvCxnSpPr/>
              <p:nvPr/>
            </p:nvCxnSpPr>
            <p:spPr>
              <a:xfrm flipV="1">
                <a:off x="8195528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직선 연결선 198"/>
              <p:cNvCxnSpPr/>
              <p:nvPr/>
            </p:nvCxnSpPr>
            <p:spPr>
              <a:xfrm flipV="1">
                <a:off x="8274082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직선 연결선 199"/>
              <p:cNvCxnSpPr/>
              <p:nvPr/>
            </p:nvCxnSpPr>
            <p:spPr>
              <a:xfrm flipV="1">
                <a:off x="8352636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직선 연결선 200"/>
              <p:cNvCxnSpPr/>
              <p:nvPr/>
            </p:nvCxnSpPr>
            <p:spPr>
              <a:xfrm flipV="1">
                <a:off x="8431190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flipV="1">
                <a:off x="8509744" y="538921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그룹 175"/>
            <p:cNvGrpSpPr/>
            <p:nvPr/>
          </p:nvGrpSpPr>
          <p:grpSpPr>
            <a:xfrm>
              <a:off x="8825532" y="5397543"/>
              <a:ext cx="983729" cy="180000"/>
              <a:chOff x="8825532" y="5393168"/>
              <a:chExt cx="983729" cy="180000"/>
            </a:xfrm>
          </p:grpSpPr>
          <p:cxnSp>
            <p:nvCxnSpPr>
              <p:cNvPr id="177" name="직선 연결선 176"/>
              <p:cNvCxnSpPr/>
              <p:nvPr/>
            </p:nvCxnSpPr>
            <p:spPr>
              <a:xfrm flipV="1">
                <a:off x="882553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직선 연결선 177"/>
              <p:cNvCxnSpPr/>
              <p:nvPr/>
            </p:nvCxnSpPr>
            <p:spPr>
              <a:xfrm flipV="1">
                <a:off x="889579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직선 연결선 178"/>
              <p:cNvCxnSpPr/>
              <p:nvPr/>
            </p:nvCxnSpPr>
            <p:spPr>
              <a:xfrm flipV="1">
                <a:off x="896606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직선 연결선 179"/>
              <p:cNvCxnSpPr/>
              <p:nvPr/>
            </p:nvCxnSpPr>
            <p:spPr>
              <a:xfrm flipV="1">
                <a:off x="9036330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직선 연결선 180"/>
              <p:cNvCxnSpPr/>
              <p:nvPr/>
            </p:nvCxnSpPr>
            <p:spPr>
              <a:xfrm flipV="1">
                <a:off x="9106596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직선 연결선 181"/>
              <p:cNvCxnSpPr/>
              <p:nvPr/>
            </p:nvCxnSpPr>
            <p:spPr>
              <a:xfrm flipV="1">
                <a:off x="917686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직선 연결선 182"/>
              <p:cNvCxnSpPr/>
              <p:nvPr/>
            </p:nvCxnSpPr>
            <p:spPr>
              <a:xfrm flipV="1">
                <a:off x="924712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직선 연결선 183"/>
              <p:cNvCxnSpPr/>
              <p:nvPr/>
            </p:nvCxnSpPr>
            <p:spPr>
              <a:xfrm flipV="1">
                <a:off x="931739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직선 연결선 184"/>
              <p:cNvCxnSpPr/>
              <p:nvPr/>
            </p:nvCxnSpPr>
            <p:spPr>
              <a:xfrm flipV="1">
                <a:off x="9387660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직선 연결선 185"/>
              <p:cNvCxnSpPr/>
              <p:nvPr/>
            </p:nvCxnSpPr>
            <p:spPr>
              <a:xfrm flipV="1">
                <a:off x="9457926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연결선 186"/>
              <p:cNvCxnSpPr/>
              <p:nvPr/>
            </p:nvCxnSpPr>
            <p:spPr>
              <a:xfrm flipV="1">
                <a:off x="9528192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직선 연결선 187"/>
              <p:cNvCxnSpPr/>
              <p:nvPr/>
            </p:nvCxnSpPr>
            <p:spPr>
              <a:xfrm flipV="1">
                <a:off x="9668724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/>
              <p:cNvCxnSpPr/>
              <p:nvPr/>
            </p:nvCxnSpPr>
            <p:spPr>
              <a:xfrm flipV="1">
                <a:off x="9598458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연결선 189"/>
              <p:cNvCxnSpPr/>
              <p:nvPr/>
            </p:nvCxnSpPr>
            <p:spPr>
              <a:xfrm flipV="1">
                <a:off x="9738990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직선 연결선 190"/>
              <p:cNvCxnSpPr/>
              <p:nvPr/>
            </p:nvCxnSpPr>
            <p:spPr>
              <a:xfrm flipV="1">
                <a:off x="9809261" y="5393168"/>
                <a:ext cx="0" cy="180000"/>
              </a:xfrm>
              <a:prstGeom prst="line">
                <a:avLst/>
              </a:prstGeom>
              <a:ln w="22225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5" name="위로 구부러진 화살표 204"/>
          <p:cNvSpPr/>
          <p:nvPr/>
        </p:nvSpPr>
        <p:spPr>
          <a:xfrm rot="16200000">
            <a:off x="9639066" y="5061967"/>
            <a:ext cx="255421" cy="148934"/>
          </a:xfrm>
          <a:prstGeom prst="curved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6" name="위로 구부러진 화살표 205"/>
          <p:cNvSpPr/>
          <p:nvPr/>
        </p:nvSpPr>
        <p:spPr>
          <a:xfrm rot="5400000" flipH="1">
            <a:off x="7663567" y="5061967"/>
            <a:ext cx="255421" cy="148934"/>
          </a:xfrm>
          <a:prstGeom prst="curved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74136" y="5145733"/>
            <a:ext cx="385300" cy="251385"/>
          </a:xfrm>
          <a:prstGeom prst="rect">
            <a:avLst/>
          </a:prstGeom>
        </p:spPr>
      </p:pic>
      <p:pic>
        <p:nvPicPr>
          <p:cNvPr id="209" name="그림 20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131" y="7939726"/>
            <a:ext cx="1880337" cy="1244600"/>
          </a:xfrm>
          <a:prstGeom prst="rect">
            <a:avLst/>
          </a:prstGeom>
        </p:spPr>
      </p:pic>
      <p:sp>
        <p:nvSpPr>
          <p:cNvPr id="219" name="Rectangle 33"/>
          <p:cNvSpPr>
            <a:spLocks noChangeArrowheads="1"/>
          </p:cNvSpPr>
          <p:nvPr/>
        </p:nvSpPr>
        <p:spPr bwMode="auto">
          <a:xfrm>
            <a:off x="7182048" y="1577184"/>
            <a:ext cx="1079500" cy="200814"/>
          </a:xfrm>
          <a:prstGeom prst="rect">
            <a:avLst/>
          </a:prstGeom>
          <a:solidFill>
            <a:srgbClr val="3333CC">
              <a:alpha val="89804"/>
            </a:srgbClr>
          </a:solidFill>
          <a:ln w="19050"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사전신고 안전교육</a:t>
            </a:r>
          </a:p>
        </p:txBody>
      </p:sp>
      <p:sp>
        <p:nvSpPr>
          <p:cNvPr id="220" name="Rectangle 32"/>
          <p:cNvSpPr>
            <a:spLocks noChangeArrowheads="1"/>
          </p:cNvSpPr>
          <p:nvPr/>
        </p:nvSpPr>
        <p:spPr bwMode="auto">
          <a:xfrm>
            <a:off x="7182048" y="2015353"/>
            <a:ext cx="1079500" cy="200814"/>
          </a:xfrm>
          <a:prstGeom prst="rect">
            <a:avLst/>
          </a:prstGeom>
          <a:solidFill>
            <a:srgbClr val="3333CC">
              <a:alpha val="89804"/>
            </a:srgbClr>
          </a:solidFill>
          <a:ln w="19050"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보양 및 </a:t>
            </a: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음압설비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1" name="Rectangle 31"/>
          <p:cNvSpPr>
            <a:spLocks noChangeArrowheads="1"/>
          </p:cNvSpPr>
          <p:nvPr/>
        </p:nvSpPr>
        <p:spPr bwMode="auto">
          <a:xfrm>
            <a:off x="7182048" y="2453522"/>
            <a:ext cx="1079500" cy="201924"/>
          </a:xfrm>
          <a:prstGeom prst="rect">
            <a:avLst/>
          </a:prstGeom>
          <a:solidFill>
            <a:srgbClr val="3333CC">
              <a:alpha val="89804"/>
            </a:srgbClr>
          </a:solidFill>
          <a:ln w="19050"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석면 해체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제거</a:t>
            </a:r>
          </a:p>
        </p:txBody>
      </p:sp>
      <p:sp>
        <p:nvSpPr>
          <p:cNvPr id="226" name="Rectangle 21"/>
          <p:cNvSpPr>
            <a:spLocks noChangeArrowheads="1"/>
          </p:cNvSpPr>
          <p:nvPr/>
        </p:nvSpPr>
        <p:spPr bwMode="auto">
          <a:xfrm>
            <a:off x="7182048" y="2892801"/>
            <a:ext cx="1079500" cy="201924"/>
          </a:xfrm>
          <a:prstGeom prst="rect">
            <a:avLst/>
          </a:prstGeom>
          <a:solidFill>
            <a:srgbClr val="3333CC">
              <a:alpha val="89804"/>
            </a:srgbClr>
          </a:solidFill>
          <a:ln w="19050"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포장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반출 및 청소</a:t>
            </a:r>
            <a:endParaRPr lang="ko-KR" altLang="ko-KR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0" name="Rectangle 30"/>
          <p:cNvSpPr>
            <a:spLocks noChangeArrowheads="1"/>
          </p:cNvSpPr>
          <p:nvPr/>
        </p:nvSpPr>
        <p:spPr bwMode="auto">
          <a:xfrm>
            <a:off x="7182048" y="3332082"/>
            <a:ext cx="1079500" cy="200815"/>
          </a:xfrm>
          <a:prstGeom prst="rect">
            <a:avLst/>
          </a:prstGeom>
          <a:solidFill>
            <a:srgbClr val="3333CC">
              <a:alpha val="89804"/>
            </a:srgbClr>
          </a:solidFill>
          <a:ln w="19050">
            <a:noFill/>
            <a:miter lim="800000"/>
            <a:headEnd/>
            <a:tailEnd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lIns="0" tIns="0" rIns="0" bIns="0" anchor="ctr"/>
          <a:lstStyle/>
          <a:p>
            <a:pPr algn="ctr">
              <a:defRPr/>
            </a:pPr>
            <a:r>
              <a:rPr lang="ko-KR" altLang="en-US" sz="1000" dirty="0" err="1">
                <a:solidFill>
                  <a:schemeClr val="bg1"/>
                </a:solidFill>
                <a:latin typeface="+mn-ea"/>
              </a:rPr>
              <a:t>공기질</a:t>
            </a:r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 측정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8286963" y="1568407"/>
            <a:ext cx="1882045" cy="2012298"/>
            <a:chOff x="8634884" y="1547638"/>
            <a:chExt cx="2023592" cy="2163641"/>
          </a:xfrm>
        </p:grpSpPr>
        <p:pic>
          <p:nvPicPr>
            <p:cNvPr id="237" name="그림 236" descr="666.jpg"/>
            <p:cNvPicPr>
              <a:picLocks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8634884" y="2714008"/>
              <a:ext cx="990371" cy="988916"/>
            </a:xfrm>
            <a:prstGeom prst="rect">
              <a:avLst/>
            </a:prstGeom>
            <a:ln w="9525" cap="sq">
              <a:solidFill>
                <a:srgbClr val="0000C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38" name="그림 237" descr="666.jpg"/>
            <p:cNvPicPr>
              <a:picLocks/>
            </p:cNvPicPr>
            <p:nvPr/>
          </p:nvPicPr>
          <p:blipFill>
            <a:blip r:embed="rId14"/>
            <a:srcRect/>
            <a:stretch>
              <a:fillRect/>
            </a:stretch>
          </p:blipFill>
          <p:spPr>
            <a:xfrm>
              <a:off x="9667640" y="1547638"/>
              <a:ext cx="990371" cy="988916"/>
            </a:xfrm>
            <a:prstGeom prst="rect">
              <a:avLst/>
            </a:prstGeom>
            <a:ln w="9525" cap="sq">
              <a:solidFill>
                <a:srgbClr val="0000C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39" name="그림 238" descr="666.jpg"/>
            <p:cNvPicPr>
              <a:picLocks/>
            </p:cNvPicPr>
            <p:nvPr/>
          </p:nvPicPr>
          <p:blipFill>
            <a:blip r:embed="rId15"/>
            <a:srcRect/>
            <a:stretch>
              <a:fillRect/>
            </a:stretch>
          </p:blipFill>
          <p:spPr>
            <a:xfrm>
              <a:off x="8636472" y="1549400"/>
              <a:ext cx="988916" cy="988916"/>
            </a:xfrm>
            <a:prstGeom prst="rect">
              <a:avLst/>
            </a:prstGeom>
            <a:ln w="9525" cap="sq">
              <a:solidFill>
                <a:srgbClr val="0000CC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40" name="Picture 73" descr="C:\DOCUME~1\HAEIL~1.JUN\LOCALS~1\Temp\hunclip1\01\huntemp.files\img0001.jpg"/>
            <p:cNvPicPr>
              <a:picLocks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9669560" y="2722363"/>
              <a:ext cx="988916" cy="988916"/>
            </a:xfrm>
            <a:prstGeom prst="rect">
              <a:avLst/>
            </a:prstGeom>
            <a:noFill/>
            <a:ln w="9525">
              <a:solidFill>
                <a:srgbClr val="0000CC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41" name="오른쪽 화살표 240"/>
          <p:cNvSpPr/>
          <p:nvPr/>
        </p:nvSpPr>
        <p:spPr>
          <a:xfrm rot="5400000">
            <a:off x="7668174" y="2248665"/>
            <a:ext cx="107249" cy="172360"/>
          </a:xfrm>
          <a:prstGeom prst="rightArrow">
            <a:avLst/>
          </a:prstGeom>
          <a:gradFill>
            <a:gsLst>
              <a:gs pos="0">
                <a:srgbClr val="F29E44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ysClr val="window" lastClr="FFFFFF">
                  <a:alpha val="0"/>
                </a:sys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2" name="오른쪽 화살표 241"/>
          <p:cNvSpPr/>
          <p:nvPr/>
        </p:nvSpPr>
        <p:spPr>
          <a:xfrm rot="5400000">
            <a:off x="7668174" y="2687944"/>
            <a:ext cx="107249" cy="172360"/>
          </a:xfrm>
          <a:prstGeom prst="rightArrow">
            <a:avLst/>
          </a:prstGeom>
          <a:gradFill>
            <a:gsLst>
              <a:gs pos="0">
                <a:srgbClr val="F29E44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ysClr val="window" lastClr="FFFFFF">
                  <a:alpha val="0"/>
                </a:sys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3" name="오른쪽 화살표 242"/>
          <p:cNvSpPr/>
          <p:nvPr/>
        </p:nvSpPr>
        <p:spPr>
          <a:xfrm rot="5400000">
            <a:off x="7668174" y="3127223"/>
            <a:ext cx="107249" cy="172360"/>
          </a:xfrm>
          <a:prstGeom prst="rightArrow">
            <a:avLst/>
          </a:prstGeom>
          <a:gradFill>
            <a:gsLst>
              <a:gs pos="0">
                <a:srgbClr val="F29E44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ysClr val="window" lastClr="FFFFFF">
                  <a:alpha val="0"/>
                </a:sys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731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12466E-1150-45B8-91EF-7C1389D0C2BE}"/>
              </a:ext>
            </a:extLst>
          </p:cNvPr>
          <p:cNvSpPr/>
          <p:nvPr/>
        </p:nvSpPr>
        <p:spPr>
          <a:xfrm>
            <a:off x="-2" y="-1"/>
            <a:ext cx="10907712" cy="77755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2324C4-4683-4678-BF5F-A98CEA9D7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99991" y="-2463951"/>
            <a:ext cx="1507730" cy="10907715"/>
          </a:xfrm>
          <a:prstGeom prst="rect">
            <a:avLst/>
          </a:prstGeom>
        </p:spPr>
      </p:pic>
      <p:sp>
        <p:nvSpPr>
          <p:cNvPr id="45" name="직사각형 22"/>
          <p:cNvSpPr>
            <a:spLocks noChangeArrowheads="1"/>
          </p:cNvSpPr>
          <p:nvPr/>
        </p:nvSpPr>
        <p:spPr bwMode="auto">
          <a:xfrm>
            <a:off x="2430002" y="2712907"/>
            <a:ext cx="6047708" cy="553998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 algn="ctr">
              <a:defRPr/>
            </a:pPr>
            <a:r>
              <a:rPr lang="en-US" altLang="ko-KR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04. </a:t>
            </a:r>
            <a:r>
              <a:rPr lang="ko-KR" altLang="en-US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 세부 </a:t>
            </a:r>
            <a:r>
              <a:rPr lang="ko-KR" altLang="en-US" sz="3600" dirty="0" err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시공계획</a:t>
            </a:r>
            <a:endParaRPr lang="ko-KR" altLang="en-US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bg1">
                      <a:lumMod val="50000"/>
                    </a:schemeClr>
                  </a:gs>
                  <a:gs pos="83000">
                    <a:schemeClr val="bg1">
                      <a:lumMod val="7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48" name="직사각형 22"/>
          <p:cNvSpPr>
            <a:spLocks noChangeArrowheads="1"/>
          </p:cNvSpPr>
          <p:nvPr/>
        </p:nvSpPr>
        <p:spPr bwMode="auto">
          <a:xfrm>
            <a:off x="694949" y="6985456"/>
            <a:ext cx="2393311" cy="21544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안양물류센터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재건축사업</a:t>
            </a:r>
            <a:endParaRPr lang="en-US" altLang="ko-KR" sz="1400" dirty="0">
              <a:solidFill>
                <a:schemeClr val="bg1"/>
              </a:solidFill>
              <a:latin typeface="Rix고딕_Pro Regular" panose="02020603020101020101" pitchFamily="18" charset="-127"/>
              <a:ea typeface="Rix고딕_Pro Regular" panose="02020603020101020101" pitchFamily="18" charset="-127"/>
            </a:endParaRPr>
          </a:p>
        </p:txBody>
      </p:sp>
      <p:sp>
        <p:nvSpPr>
          <p:cNvPr id="28" name="직사각형 22"/>
          <p:cNvSpPr>
            <a:spLocks noChangeArrowheads="1"/>
          </p:cNvSpPr>
          <p:nvPr/>
        </p:nvSpPr>
        <p:spPr bwMode="auto">
          <a:xfrm>
            <a:off x="7182048" y="3979989"/>
            <a:ext cx="3511562" cy="1590179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01.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 조직구성계획</a:t>
            </a: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02.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예정공정표</a:t>
            </a: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03.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공사착공 추진계획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04. </a:t>
            </a:r>
            <a:r>
              <a:rPr lang="ko-KR" altLang="en-US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 세부 </a:t>
            </a:r>
            <a:r>
              <a:rPr lang="ko-KR" altLang="en-US" sz="16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시공계획</a:t>
            </a:r>
            <a:endParaRPr lang="ko-KR" altLang="en-US" sz="16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fontAlgn="base" latinLnBrk="0">
              <a:spcAft>
                <a:spcPts val="700"/>
              </a:spcAft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05.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추가제안사항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3651C9-E487-43DB-AAAB-8DC870919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8"/>
          <a:stretch/>
        </p:blipFill>
        <p:spPr>
          <a:xfrm>
            <a:off x="711921" y="658020"/>
            <a:ext cx="1535979" cy="2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654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165966" y="4087607"/>
            <a:ext cx="2600258" cy="31132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29662" y="4087607"/>
            <a:ext cx="2600258" cy="31132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9212" y="4087607"/>
            <a:ext cx="2600258" cy="31132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1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13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7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물류창고 </a:t>
            </a:r>
            <a:r>
              <a:rPr lang="ko-KR" altLang="en-US" sz="2400" dirty="0" err="1">
                <a:solidFill>
                  <a:schemeClr val="bg1"/>
                </a:solidFill>
              </a:rPr>
              <a:t>최다실적</a:t>
            </a:r>
            <a:r>
              <a:rPr lang="ko-KR" altLang="en-US" sz="2400" dirty="0">
                <a:solidFill>
                  <a:schemeClr val="bg1"/>
                </a:solidFill>
              </a:rPr>
              <a:t> 대림만의 기술력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902482" y="534635"/>
            <a:ext cx="1538883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① 주요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공종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관리 포인트</a:t>
            </a:r>
            <a:endParaRPr lang="en-US" altLang="ko-KR" sz="1200" spc="-5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65966" y="1150936"/>
            <a:ext cx="2600258" cy="27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dirty="0">
                <a:solidFill>
                  <a:srgbClr val="42659D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Method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428047" y="1150936"/>
            <a:ext cx="2600258" cy="27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dirty="0">
                <a:solidFill>
                  <a:srgbClr val="42659D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Hi-tech.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97464" y="1425481"/>
            <a:ext cx="2600258" cy="365421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물류창고 빅데이터 활용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7464" y="1150936"/>
            <a:ext cx="2600258" cy="27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dirty="0">
                <a:solidFill>
                  <a:srgbClr val="42659D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Know-how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28047" y="1425481"/>
            <a:ext cx="2600258" cy="365421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디지털 </a:t>
            </a:r>
            <a:r>
              <a:rPr lang="en-US" altLang="ko-KR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Mock-Up</a:t>
            </a:r>
            <a:endParaRPr lang="ko-KR" altLang="en-US" sz="16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6165966" y="1425481"/>
            <a:ext cx="2600258" cy="365421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자재</a:t>
            </a:r>
            <a:r>
              <a:rPr lang="en-US" altLang="ko-KR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공법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165966" y="1959954"/>
            <a:ext cx="2600258" cy="249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대림보유</a:t>
            </a:r>
            <a:r>
              <a:rPr lang="ko-KR" altLang="en-US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신기술</a:t>
            </a:r>
            <a:endParaRPr lang="en-US" altLang="ko-KR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428047" y="1959954"/>
            <a:ext cx="2600258" cy="249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3D </a:t>
            </a:r>
            <a:r>
              <a:rPr lang="ko-KR" altLang="en-US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시뮬레이션</a:t>
            </a:r>
            <a:endParaRPr lang="en-US" altLang="ko-KR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697464" y="1959954"/>
            <a:ext cx="2600258" cy="2495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D-VE Tool Box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97464" y="2155864"/>
            <a:ext cx="2600258" cy="535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유사 </a:t>
            </a:r>
            <a:r>
              <a:rPr lang="ko-KR" altLang="en-US" sz="2400" dirty="0" err="1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실적공사</a:t>
            </a:r>
            <a:r>
              <a:rPr lang="ko-KR" altLang="en-US" sz="24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분석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428047" y="2155864"/>
            <a:ext cx="2600258" cy="535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오시공</a:t>
            </a:r>
            <a:r>
              <a:rPr lang="en-US" altLang="ko-KR" sz="24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·</a:t>
            </a:r>
            <a:r>
              <a:rPr lang="ko-KR" altLang="en-US" sz="24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재시공 방지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6165966" y="2155864"/>
            <a:ext cx="2600258" cy="535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품질</a:t>
            </a:r>
            <a:r>
              <a:rPr lang="en-US" altLang="ko-KR" sz="24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·</a:t>
            </a:r>
            <a:r>
              <a:rPr lang="ko-KR" altLang="en-US" sz="2400" dirty="0" err="1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시공성</a:t>
            </a:r>
            <a:r>
              <a:rPr lang="ko-KR" altLang="en-US" sz="24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향상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697464" y="3527747"/>
            <a:ext cx="2600258" cy="559860"/>
          </a:xfrm>
          <a:prstGeom prst="rect">
            <a:avLst/>
          </a:prstGeom>
          <a:solidFill>
            <a:srgbClr val="42659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설계</a:t>
            </a:r>
            <a:r>
              <a:rPr lang="en-US" altLang="ko-KR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시공 정합성 검증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28047" y="3527747"/>
            <a:ext cx="2600258" cy="559860"/>
          </a:xfrm>
          <a:prstGeom prst="rect">
            <a:avLst/>
          </a:prstGeom>
          <a:solidFill>
            <a:srgbClr val="42659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BIM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활용 초정밀 시공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65966" y="3527747"/>
            <a:ext cx="2600258" cy="559860"/>
          </a:xfrm>
          <a:prstGeom prst="rect">
            <a:avLst/>
          </a:prstGeom>
          <a:solidFill>
            <a:srgbClr val="42659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신기술</a:t>
            </a:r>
            <a:r>
              <a:rPr lang="en-US" altLang="ko-KR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</a:t>
            </a:r>
            <a:r>
              <a:rPr lang="ko-KR" altLang="en-US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신공법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적용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9045424" y="1150193"/>
            <a:ext cx="1159456" cy="6049962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하자제로</a:t>
            </a:r>
            <a:endParaRPr lang="en-US" altLang="ko-KR" sz="20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물류창고</a:t>
            </a:r>
            <a:endParaRPr lang="en-US" altLang="ko-KR" sz="20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고품질</a:t>
            </a:r>
            <a:endParaRPr lang="en-US" altLang="ko-KR" sz="20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실현</a:t>
            </a:r>
          </a:p>
          <a:p>
            <a:pPr algn="ctr">
              <a:lnSpc>
                <a:spcPct val="130000"/>
              </a:lnSpc>
            </a:pPr>
            <a:endParaRPr lang="ko-KR" altLang="en-US" sz="20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시설물</a:t>
            </a:r>
            <a:br>
              <a:rPr lang="en-US" altLang="ko-KR" sz="20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</a:br>
            <a:r>
              <a:rPr lang="ko-KR" altLang="en-US" sz="20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안정화 </a:t>
            </a:r>
            <a:endParaRPr lang="en-US" altLang="ko-KR" sz="2000" dirty="0">
              <a:solidFill>
                <a:srgbClr val="FFFF00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100</a:t>
            </a:r>
            <a:r>
              <a:rPr lang="en-US" altLang="ko-KR" sz="20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%</a:t>
            </a:r>
            <a:endParaRPr lang="en-US" altLang="ko-KR" sz="2800" dirty="0">
              <a:solidFill>
                <a:srgbClr val="FFFF00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>
              <a:lnSpc>
                <a:spcPts val="18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유지</a:t>
            </a:r>
            <a:endParaRPr lang="en-US" altLang="ko-KR" sz="2000" dirty="0">
              <a:solidFill>
                <a:srgbClr val="FFFF00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>
              <a:lnSpc>
                <a:spcPts val="1800"/>
              </a:lnSpc>
            </a:pPr>
            <a:endParaRPr lang="ko-KR" altLang="en-US" sz="2000" dirty="0">
              <a:solidFill>
                <a:srgbClr val="FFFF00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52" name="이등변 삼각형 51"/>
          <p:cNvSpPr/>
          <p:nvPr/>
        </p:nvSpPr>
        <p:spPr>
          <a:xfrm rot="16200000" flipV="1">
            <a:off x="6533765" y="3818353"/>
            <a:ext cx="4709404" cy="244482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57" name="Picture 14" descr="C:\[00. 현재진행작업]\20-34. 안양물류센터 재건축사업[고려개발][PMCM][2020.09.18(금)]\02. 제안서\#삽도\600ppi\Asset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6398" y="2760819"/>
            <a:ext cx="801284" cy="53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C:\[00. 현재진행작업]\20-34. 안양물류센터 재건축사업[고려개발][PMCM][2020.09.18(금)]\02. 제안서\#삽도\600ppi\Asset 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4032" y="2747725"/>
            <a:ext cx="842228" cy="55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7" descr="C:\[00. 현재진행작업]\20-34. 안양물류센터 재건축사업[고려개발][PMCM][2020.09.18(금)]\02. 제안서\#삽도\600ppi\Asset 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15823" y="2703914"/>
            <a:ext cx="469622" cy="6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직사각형 119"/>
          <p:cNvSpPr/>
          <p:nvPr/>
        </p:nvSpPr>
        <p:spPr>
          <a:xfrm>
            <a:off x="6165966" y="7906399"/>
            <a:ext cx="2600258" cy="31132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6598014" y="8606329"/>
            <a:ext cx="1736162" cy="1739984"/>
          </a:xfrm>
          <a:prstGeom prst="rect">
            <a:avLst/>
          </a:prstGeom>
          <a:noFill/>
          <a:ln>
            <a:solidFill>
              <a:schemeClr val="bg1"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V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28" name="직사각형 127"/>
          <p:cNvSpPr/>
          <p:nvPr/>
        </p:nvSpPr>
        <p:spPr>
          <a:xfrm>
            <a:off x="3429662" y="7906399"/>
            <a:ext cx="2600258" cy="31132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3853387" y="8583891"/>
            <a:ext cx="1752808" cy="1706490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35" name="타원 134"/>
          <p:cNvSpPr/>
          <p:nvPr/>
        </p:nvSpPr>
        <p:spPr>
          <a:xfrm>
            <a:off x="4034467" y="8760186"/>
            <a:ext cx="1390648" cy="1353902"/>
          </a:xfrm>
          <a:prstGeom prst="ellipse">
            <a:avLst/>
          </a:prstGeom>
          <a:noFill/>
          <a:ln w="76200">
            <a:solidFill>
              <a:schemeClr val="bg1">
                <a:alpha val="3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689212" y="7906399"/>
            <a:ext cx="2600258" cy="31132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845344" y="10114088"/>
            <a:ext cx="2292814" cy="7719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1014250" y="10442883"/>
            <a:ext cx="571552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초음파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풍속계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grpSp>
        <p:nvGrpSpPr>
          <p:cNvPr id="143" name="그룹 142"/>
          <p:cNvGrpSpPr/>
          <p:nvPr/>
        </p:nvGrpSpPr>
        <p:grpSpPr>
          <a:xfrm>
            <a:off x="1734289" y="9926918"/>
            <a:ext cx="514801" cy="468001"/>
            <a:chOff x="1757689" y="6371158"/>
            <a:chExt cx="468000" cy="468000"/>
          </a:xfrm>
        </p:grpSpPr>
        <p:sp>
          <p:nvSpPr>
            <p:cNvPr id="144" name="모서리가 둥근 직사각형 143"/>
            <p:cNvSpPr/>
            <p:nvPr/>
          </p:nvSpPr>
          <p:spPr>
            <a:xfrm>
              <a:off x="1757689" y="6371158"/>
              <a:ext cx="468000" cy="468000"/>
            </a:xfrm>
            <a:prstGeom prst="round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pic>
          <p:nvPicPr>
            <p:cNvPr id="145" name="Picture 2" descr="C:\[00. 현재진행작업]\20-34. 안양물류센터 재건축사업[고려개발][PMCM][2020.09.18(금)]\02. 제안서\#삽도\600ppi\Asset 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575" y="6469471"/>
              <a:ext cx="298228" cy="271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6" name="그룹 145"/>
          <p:cNvGrpSpPr/>
          <p:nvPr/>
        </p:nvGrpSpPr>
        <p:grpSpPr>
          <a:xfrm>
            <a:off x="2437516" y="9926918"/>
            <a:ext cx="514801" cy="468001"/>
            <a:chOff x="2616332" y="6264051"/>
            <a:chExt cx="468000" cy="468000"/>
          </a:xfrm>
        </p:grpSpPr>
        <p:sp>
          <p:nvSpPr>
            <p:cNvPr id="148" name="모서리가 둥근 직사각형 147"/>
            <p:cNvSpPr/>
            <p:nvPr/>
          </p:nvSpPr>
          <p:spPr>
            <a:xfrm>
              <a:off x="2616332" y="6264051"/>
              <a:ext cx="468000" cy="468000"/>
            </a:xfrm>
            <a:prstGeom prst="round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pic>
          <p:nvPicPr>
            <p:cNvPr id="155" name="Picture 8" descr="C:\[00. 현재진행작업]\20-34. 안양물류센터 재건축사업[고려개발][PMCM][2020.09.18(금)]\02. 제안서\#삽도\600ppi\Asset 1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014" y="6368589"/>
              <a:ext cx="278636" cy="258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6" name="그룹 155"/>
          <p:cNvGrpSpPr/>
          <p:nvPr/>
        </p:nvGrpSpPr>
        <p:grpSpPr>
          <a:xfrm>
            <a:off x="1042626" y="9926918"/>
            <a:ext cx="514801" cy="468001"/>
            <a:chOff x="859096" y="6264051"/>
            <a:chExt cx="468000" cy="468000"/>
          </a:xfrm>
        </p:grpSpPr>
        <p:sp>
          <p:nvSpPr>
            <p:cNvPr id="157" name="모서리가 둥근 직사각형 156"/>
            <p:cNvSpPr/>
            <p:nvPr/>
          </p:nvSpPr>
          <p:spPr>
            <a:xfrm>
              <a:off x="859096" y="6264051"/>
              <a:ext cx="468000" cy="468000"/>
            </a:xfrm>
            <a:prstGeom prst="round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pic>
          <p:nvPicPr>
            <p:cNvPr id="158" name="Picture 10" descr="C:\[00. 현재진행작업]\20-34. 안양물류센터 재건축사업[고려개발][PMCM][2020.09.18(금)]\02. 제안서\#삽도\600ppi\Asset 5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846" y="6337468"/>
              <a:ext cx="178501" cy="321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9" name="직사각형 158"/>
          <p:cNvSpPr/>
          <p:nvPr/>
        </p:nvSpPr>
        <p:spPr>
          <a:xfrm>
            <a:off x="1711816" y="10442883"/>
            <a:ext cx="571552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블랙박스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안전모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2409139" y="10442883"/>
            <a:ext cx="571552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지능형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en-US" altLang="ko-KR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CCTV</a:t>
            </a:r>
          </a:p>
        </p:txBody>
      </p:sp>
      <p:sp>
        <p:nvSpPr>
          <p:cNvPr id="163" name="타원 162"/>
          <p:cNvSpPr/>
          <p:nvPr/>
        </p:nvSpPr>
        <p:spPr>
          <a:xfrm>
            <a:off x="1300026" y="8232998"/>
            <a:ext cx="1469364" cy="585169"/>
          </a:xfrm>
          <a:prstGeom prst="ellipse">
            <a:avLst/>
          </a:prstGeom>
          <a:noFill/>
          <a:ln w="76200">
            <a:solidFill>
              <a:schemeClr val="bg1">
                <a:alpha val="3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164" name="Picture 4" descr="C:\[00. 현재진행작업]\20-34. 안양물류센터 재건축사업[고려개발][PMCM][2020.09.18(금)]\02. 제안서\#삽도\600ppi\Asset 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14" y="8254285"/>
            <a:ext cx="674736" cy="49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5" name="Picture 9" descr="C:\[00. 현재진행작업]\20-34. 안양물류센터 재건축사업[고려개발][PMCM][2020.09.18(금)]\02. 제안서\#삽도\600ppi\Asset 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7" y="8232099"/>
            <a:ext cx="839030" cy="50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6" name="직선 화살표 연결선 165"/>
          <p:cNvCxnSpPr/>
          <p:nvPr/>
        </p:nvCxnSpPr>
        <p:spPr>
          <a:xfrm>
            <a:off x="1684530" y="8403362"/>
            <a:ext cx="700356" cy="0"/>
          </a:xfrm>
          <a:prstGeom prst="straightConnector1">
            <a:avLst/>
          </a:prstGeom>
          <a:ln w="19050">
            <a:solidFill>
              <a:srgbClr val="2A519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직선 화살표 연결선 166"/>
          <p:cNvCxnSpPr/>
          <p:nvPr/>
        </p:nvCxnSpPr>
        <p:spPr>
          <a:xfrm flipH="1">
            <a:off x="1684530" y="8619386"/>
            <a:ext cx="700356" cy="0"/>
          </a:xfrm>
          <a:prstGeom prst="straightConnector1">
            <a:avLst/>
          </a:prstGeom>
          <a:ln w="19050">
            <a:solidFill>
              <a:srgbClr val="2A51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1658107" y="8115330"/>
            <a:ext cx="753203" cy="215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5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무선 통신</a:t>
            </a:r>
            <a:endParaRPr lang="en-US" altLang="ko-KR" sz="1200" spc="-15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69" name="직사각형 168"/>
          <p:cNvSpPr/>
          <p:nvPr/>
        </p:nvSpPr>
        <p:spPr>
          <a:xfrm>
            <a:off x="1658107" y="8692348"/>
            <a:ext cx="753203" cy="215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5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영상전송</a:t>
            </a:r>
            <a:endParaRPr lang="en-US" altLang="ko-KR" sz="1200" spc="-15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cxnSp>
        <p:nvCxnSpPr>
          <p:cNvPr id="170" name="직선 연결선 169"/>
          <p:cNvCxnSpPr>
            <a:endCxn id="177" idx="0"/>
          </p:cNvCxnSpPr>
          <p:nvPr/>
        </p:nvCxnSpPr>
        <p:spPr>
          <a:xfrm>
            <a:off x="1137020" y="8764681"/>
            <a:ext cx="0" cy="402795"/>
          </a:xfrm>
          <a:prstGeom prst="line">
            <a:avLst/>
          </a:prstGeom>
          <a:noFill/>
          <a:ln>
            <a:solidFill>
              <a:srgbClr val="E6E6E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1" name="직선 연결선 170"/>
          <p:cNvCxnSpPr>
            <a:stCxn id="164" idx="2"/>
            <a:endCxn id="183" idx="0"/>
          </p:cNvCxnSpPr>
          <p:nvPr/>
        </p:nvCxnSpPr>
        <p:spPr>
          <a:xfrm flipH="1">
            <a:off x="2893947" y="8750021"/>
            <a:ext cx="835" cy="417455"/>
          </a:xfrm>
          <a:prstGeom prst="line">
            <a:avLst/>
          </a:prstGeom>
          <a:noFill/>
          <a:ln>
            <a:solidFill>
              <a:srgbClr val="E6E6E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3" name="그룹 172"/>
          <p:cNvGrpSpPr/>
          <p:nvPr/>
        </p:nvGrpSpPr>
        <p:grpSpPr>
          <a:xfrm>
            <a:off x="892809" y="9167476"/>
            <a:ext cx="488422" cy="488422"/>
            <a:chOff x="797426" y="5252823"/>
            <a:chExt cx="590990" cy="590990"/>
          </a:xfrm>
        </p:grpSpPr>
        <p:sp>
          <p:nvSpPr>
            <p:cNvPr id="177" name="타원 176"/>
            <p:cNvSpPr/>
            <p:nvPr/>
          </p:nvSpPr>
          <p:spPr>
            <a:xfrm>
              <a:off x="797426" y="5252823"/>
              <a:ext cx="590990" cy="590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pic>
          <p:nvPicPr>
            <p:cNvPr id="178" name="Picture 6" descr="C:\[00. 현재진행작업]\20-34. 안양물류센터 재건축사업[고려개발][PMCM][2020.09.18(금)]\02. 제안서\#삽도\600ppi\Asset 10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01" y="5352915"/>
              <a:ext cx="225440" cy="383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9" name="직선 연결선 178"/>
          <p:cNvCxnSpPr>
            <a:stCxn id="183" idx="2"/>
            <a:endCxn id="177" idx="6"/>
          </p:cNvCxnSpPr>
          <p:nvPr/>
        </p:nvCxnSpPr>
        <p:spPr>
          <a:xfrm flipH="1">
            <a:off x="1381231" y="9411687"/>
            <a:ext cx="1268505" cy="0"/>
          </a:xfrm>
          <a:prstGeom prst="line">
            <a:avLst/>
          </a:prstGeom>
          <a:noFill/>
          <a:ln>
            <a:solidFill>
              <a:srgbClr val="E6E6E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0" name="직사각형 179"/>
          <p:cNvSpPr/>
          <p:nvPr/>
        </p:nvSpPr>
        <p:spPr>
          <a:xfrm>
            <a:off x="1383898" y="8994706"/>
            <a:ext cx="129285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스마트</a:t>
            </a:r>
            <a:r>
              <a:rPr lang="en-US" altLang="ko-KR" sz="12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드론</a:t>
            </a:r>
            <a:r>
              <a:rPr lang="ko-KR" altLang="en-US" sz="12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시스템</a:t>
            </a:r>
          </a:p>
        </p:txBody>
      </p:sp>
      <p:sp>
        <p:nvSpPr>
          <p:cNvPr id="181" name="직사각형 180"/>
          <p:cNvSpPr/>
          <p:nvPr/>
        </p:nvSpPr>
        <p:spPr>
          <a:xfrm>
            <a:off x="1698606" y="8439383"/>
            <a:ext cx="663439" cy="142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000" dirty="0">
                <a:solidFill>
                  <a:srgbClr val="2A5197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원격제어</a:t>
            </a:r>
          </a:p>
        </p:txBody>
      </p:sp>
      <p:grpSp>
        <p:nvGrpSpPr>
          <p:cNvPr id="182" name="그룹 181"/>
          <p:cNvGrpSpPr/>
          <p:nvPr/>
        </p:nvGrpSpPr>
        <p:grpSpPr>
          <a:xfrm>
            <a:off x="2649736" y="9167476"/>
            <a:ext cx="488422" cy="488422"/>
            <a:chOff x="2609250" y="5291273"/>
            <a:chExt cx="590990" cy="590990"/>
          </a:xfrm>
        </p:grpSpPr>
        <p:sp>
          <p:nvSpPr>
            <p:cNvPr id="183" name="타원 182"/>
            <p:cNvSpPr/>
            <p:nvPr/>
          </p:nvSpPr>
          <p:spPr>
            <a:xfrm>
              <a:off x="2609250" y="5291273"/>
              <a:ext cx="590990" cy="590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pic>
          <p:nvPicPr>
            <p:cNvPr id="184" name="Picture 5" descr="C:\[00. 현재진행작업]\20-34. 안양물류센터 재건축사업[고려개발][PMCM][2020.09.18(금)]\02. 제안서\#삽도\600ppi\Asset 9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064" y="5433982"/>
              <a:ext cx="335363" cy="340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6" name="모서리가 둥근 직사각형 185"/>
          <p:cNvSpPr/>
          <p:nvPr/>
        </p:nvSpPr>
        <p:spPr>
          <a:xfrm>
            <a:off x="5128765" y="8066619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87" name="직사각형 186"/>
          <p:cNvSpPr/>
          <p:nvPr/>
        </p:nvSpPr>
        <p:spPr>
          <a:xfrm>
            <a:off x="5170976" y="8107117"/>
            <a:ext cx="600708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디지털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목업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pic>
        <p:nvPicPr>
          <p:cNvPr id="188" name="Picture 3" descr="C:\[00. 현재진행작업]\20-34. 안양물류센터 재건축사업[고려개발][PMCM][2020.09.18(금)]\02. 제안서\#삽도\하자\600ppi\Asset 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05" y="8480643"/>
            <a:ext cx="603250" cy="34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9" name="모서리가 둥근 직사각형 188"/>
          <p:cNvSpPr/>
          <p:nvPr/>
        </p:nvSpPr>
        <p:spPr>
          <a:xfrm>
            <a:off x="4369965" y="8066619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90" name="직사각형 189"/>
          <p:cNvSpPr/>
          <p:nvPr/>
        </p:nvSpPr>
        <p:spPr>
          <a:xfrm>
            <a:off x="4412176" y="8108322"/>
            <a:ext cx="600708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상세도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작성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pic>
        <p:nvPicPr>
          <p:cNvPr id="191" name="Picture 7" descr="C:\[00. 현재진행작업]\20-34. 안양물류센터 재건축사업[고려개발][PMCM][2020.09.18(금)]\02. 제안서\#삽도\하자\600ppi\Asset 13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348" y="8481364"/>
            <a:ext cx="600364" cy="3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모서리가 둥근 직사각형 191"/>
          <p:cNvSpPr/>
          <p:nvPr/>
        </p:nvSpPr>
        <p:spPr>
          <a:xfrm>
            <a:off x="3581648" y="8066619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93" name="직사각형 192"/>
          <p:cNvSpPr/>
          <p:nvPr/>
        </p:nvSpPr>
        <p:spPr>
          <a:xfrm>
            <a:off x="3628430" y="8108322"/>
            <a:ext cx="600708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BIM </a:t>
            </a:r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이용</a:t>
            </a: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물량산출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pic>
        <p:nvPicPr>
          <p:cNvPr id="194" name="Picture 8" descr="C:\[00. 현재진행작업]\20-34. 안양물류센터 재건축사업[고려개발][PMCM][2020.09.18(금)]\02. 제안서\#삽도\하자\600ppi\Asset 1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02" y="8482086"/>
            <a:ext cx="600364" cy="3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5" name="그룹 194"/>
          <p:cNvGrpSpPr/>
          <p:nvPr/>
        </p:nvGrpSpPr>
        <p:grpSpPr>
          <a:xfrm>
            <a:off x="4226861" y="8988707"/>
            <a:ext cx="971341" cy="950120"/>
            <a:chOff x="4226861" y="5143284"/>
            <a:chExt cx="971341" cy="950120"/>
          </a:xfrm>
        </p:grpSpPr>
        <p:pic>
          <p:nvPicPr>
            <p:cNvPr id="196" name="Picture 16" descr="C:\[00. 현재진행작업]\20-34. 안양물류센터 재건축사업[고려개발][PMCM][2020.09.18(금)]\02. 제안서\#삽도\하자\600ppi\Asset 15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164" y="5143284"/>
              <a:ext cx="964738" cy="95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7" name="직사각형 196"/>
            <p:cNvSpPr/>
            <p:nvPr/>
          </p:nvSpPr>
          <p:spPr>
            <a:xfrm>
              <a:off x="4463306" y="5367828"/>
              <a:ext cx="498451" cy="304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2000" b="1" dirty="0">
                  <a:solidFill>
                    <a:srgbClr val="2A5197"/>
                  </a:solidFill>
                  <a:latin typeface="Rix고딕_Pro Black" pitchFamily="18" charset="-127"/>
                  <a:ea typeface="Rix고딕_Pro Black" pitchFamily="18" charset="-127"/>
                </a:rPr>
                <a:t>BIG</a:t>
              </a:r>
            </a:p>
            <a:p>
              <a:pPr algn="ctr">
                <a:lnSpc>
                  <a:spcPts val="1100"/>
                </a:lnSpc>
              </a:pPr>
              <a:r>
                <a:rPr lang="en-US" altLang="ko-KR" sz="1400" dirty="0">
                  <a:solidFill>
                    <a:srgbClr val="2A5197"/>
                  </a:solidFill>
                  <a:latin typeface="Rix고딕_Pro Black" pitchFamily="18" charset="-127"/>
                  <a:ea typeface="Rix고딕_Pro Black" pitchFamily="18" charset="-127"/>
                </a:rPr>
                <a:t>DATA</a:t>
              </a:r>
              <a:endParaRPr lang="ko-KR" altLang="en-US" sz="1400" dirty="0">
                <a:solidFill>
                  <a:srgbClr val="2A5197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4226861" y="5797493"/>
              <a:ext cx="971341" cy="1719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3D</a:t>
              </a:r>
              <a:r>
                <a:rPr lang="ko-KR" altLang="en-US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기반 품질관리</a:t>
              </a:r>
            </a:p>
          </p:txBody>
        </p:sp>
      </p:grpSp>
      <p:sp>
        <p:nvSpPr>
          <p:cNvPr id="199" name="모서리가 둥근 직사각형 198"/>
          <p:cNvSpPr/>
          <p:nvPr/>
        </p:nvSpPr>
        <p:spPr>
          <a:xfrm>
            <a:off x="3581648" y="10070261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200" name="Picture 4" descr="C:\[00. 현재진행작업]\20-34. 안양물류센터 재건축사업[고려개발][PMCM][2020.09.18(금)]\02. 제안서\#삽도\하자\600ppi\Asset 10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31" y="10101693"/>
            <a:ext cx="600364" cy="3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직사각형 200"/>
          <p:cNvSpPr/>
          <p:nvPr/>
        </p:nvSpPr>
        <p:spPr>
          <a:xfrm>
            <a:off x="3623859" y="10454100"/>
            <a:ext cx="600708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시공성</a:t>
            </a:r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검토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4369965" y="10070261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203" name="Picture 6" descr="C:\[00. 현재진행작업]\20-34. 안양물류센터 재건축사업[고려개발][PMCM][2020.09.18(금)]\02. 제안서\#삽도\하자\600ppi\Asset 12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348" y="10101693"/>
            <a:ext cx="600364" cy="3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직사각형 203"/>
          <p:cNvSpPr/>
          <p:nvPr/>
        </p:nvSpPr>
        <p:spPr>
          <a:xfrm>
            <a:off x="4412176" y="10454100"/>
            <a:ext cx="600708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PMIS</a:t>
            </a: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연계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05" name="모서리가 둥근 직사각형 204"/>
          <p:cNvSpPr/>
          <p:nvPr/>
        </p:nvSpPr>
        <p:spPr>
          <a:xfrm>
            <a:off x="5128765" y="10070261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206" name="Picture 5" descr="C:\[00. 현재진행작업]\20-34. 안양물류센터 재건축사업[고려개발][PMCM][2020.09.18(금)]\02. 제안서\#삽도\하자\600ppi\Asset 1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148" y="10102415"/>
            <a:ext cx="600364" cy="3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직사각형 206"/>
          <p:cNvSpPr/>
          <p:nvPr/>
        </p:nvSpPr>
        <p:spPr>
          <a:xfrm>
            <a:off x="5170976" y="10454100"/>
            <a:ext cx="600708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하자보수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관리 연계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grpSp>
        <p:nvGrpSpPr>
          <p:cNvPr id="208" name="그룹 207"/>
          <p:cNvGrpSpPr/>
          <p:nvPr/>
        </p:nvGrpSpPr>
        <p:grpSpPr>
          <a:xfrm>
            <a:off x="6969918" y="9007442"/>
            <a:ext cx="992354" cy="937758"/>
            <a:chOff x="6969918" y="5202038"/>
            <a:chExt cx="992354" cy="937758"/>
          </a:xfrm>
        </p:grpSpPr>
        <p:pic>
          <p:nvPicPr>
            <p:cNvPr id="209" name="Picture 2" descr="C:\[00. 현재진행작업]\20-34. 안양물류센터 재건축사업[고려개발][PMCM][2020.09.18(금)]\02. 제안서\#삽도\04-04-01-01.jpg"/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31"/>
            <a:stretch/>
          </p:blipFill>
          <p:spPr bwMode="auto">
            <a:xfrm>
              <a:off x="6969918" y="5202038"/>
              <a:ext cx="992354" cy="93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0" name="직사각형 209"/>
            <p:cNvSpPr/>
            <p:nvPr/>
          </p:nvSpPr>
          <p:spPr>
            <a:xfrm>
              <a:off x="7810234" y="5256663"/>
              <a:ext cx="132152" cy="27548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cxnSp>
          <p:nvCxnSpPr>
            <p:cNvPr id="211" name="직선 화살표 연결선 210"/>
            <p:cNvCxnSpPr/>
            <p:nvPr/>
          </p:nvCxnSpPr>
          <p:spPr>
            <a:xfrm flipV="1">
              <a:off x="7542088" y="5356454"/>
              <a:ext cx="202177" cy="152349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직사각형 211"/>
            <p:cNvSpPr/>
            <p:nvPr/>
          </p:nvSpPr>
          <p:spPr>
            <a:xfrm>
              <a:off x="7166681" y="5283934"/>
              <a:ext cx="663439" cy="1421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18m</a:t>
              </a:r>
              <a:endParaRPr lang="ko-KR" altLang="en-US" sz="10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213" name="직사각형 212"/>
            <p:cNvSpPr/>
            <p:nvPr/>
          </p:nvSpPr>
          <p:spPr>
            <a:xfrm>
              <a:off x="7085879" y="5889718"/>
              <a:ext cx="729783" cy="1891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인접현장준공 </a:t>
              </a:r>
              <a:r>
                <a:rPr lang="en-US" altLang="ko-KR" sz="600" b="1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(2018.02)</a:t>
              </a:r>
              <a:endParaRPr lang="ko-KR" altLang="en-US" sz="900" b="1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</p:grpSp>
      <p:sp>
        <p:nvSpPr>
          <p:cNvPr id="214" name="모서리가 둥근 직사각형 213"/>
          <p:cNvSpPr/>
          <p:nvPr/>
        </p:nvSpPr>
        <p:spPr>
          <a:xfrm>
            <a:off x="6277019" y="8066619"/>
            <a:ext cx="936000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6277019" y="10070260"/>
            <a:ext cx="936000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16" name="직사각형 215"/>
          <p:cNvSpPr/>
          <p:nvPr/>
        </p:nvSpPr>
        <p:spPr>
          <a:xfrm>
            <a:off x="6322431" y="8113023"/>
            <a:ext cx="845176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착공전</a:t>
            </a:r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인접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건물 전수조사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17" name="직사각형 216"/>
          <p:cNvSpPr/>
          <p:nvPr/>
        </p:nvSpPr>
        <p:spPr>
          <a:xfrm>
            <a:off x="6383113" y="10500057"/>
            <a:ext cx="723813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민원요인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선제적 대처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18" name="모서리가 둥근 직사각형 217"/>
          <p:cNvSpPr/>
          <p:nvPr/>
        </p:nvSpPr>
        <p:spPr>
          <a:xfrm>
            <a:off x="7708239" y="8066619"/>
            <a:ext cx="936000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19" name="모서리가 둥근 직사각형 218"/>
          <p:cNvSpPr/>
          <p:nvPr/>
        </p:nvSpPr>
        <p:spPr>
          <a:xfrm>
            <a:off x="7708239" y="10070260"/>
            <a:ext cx="936000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20" name="직사각형 219"/>
          <p:cNvSpPr/>
          <p:nvPr/>
        </p:nvSpPr>
        <p:spPr>
          <a:xfrm>
            <a:off x="7697307" y="8113023"/>
            <a:ext cx="957865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지속적인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실시간모니터링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21" name="직사각형 220"/>
          <p:cNvSpPr/>
          <p:nvPr/>
        </p:nvSpPr>
        <p:spPr>
          <a:xfrm>
            <a:off x="7824976" y="10500057"/>
            <a:ext cx="702526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열린현장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투명한소통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22" name="직사각형 221"/>
          <p:cNvSpPr/>
          <p:nvPr/>
        </p:nvSpPr>
        <p:spPr>
          <a:xfrm>
            <a:off x="6755952" y="8738092"/>
            <a:ext cx="1420286" cy="1476458"/>
          </a:xfrm>
          <a:prstGeom prst="rect">
            <a:avLst/>
          </a:prstGeom>
          <a:noFill/>
          <a:ln w="76200">
            <a:solidFill>
              <a:schemeClr val="bg1">
                <a:alpha val="3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Rix고딕_Pro Black" pitchFamily="18" charset="-127"/>
                <a:ea typeface="Rix고딕_Pro Black" pitchFamily="18" charset="-127"/>
              </a:rPr>
              <a:t>SITE</a:t>
            </a:r>
            <a:endParaRPr lang="ko-KR" altLang="en-US" sz="1200" b="1" dirty="0">
              <a:solidFill>
                <a:schemeClr val="tx1"/>
              </a:solidFill>
              <a:latin typeface="Rix고딕_Pro Black" pitchFamily="18" charset="-127"/>
              <a:ea typeface="Rix고딕_Pro Black" pitchFamily="18" charset="-127"/>
            </a:endParaRPr>
          </a:p>
        </p:txBody>
      </p:sp>
      <p:sp>
        <p:nvSpPr>
          <p:cNvPr id="223" name="직사각형 222"/>
          <p:cNvSpPr/>
          <p:nvPr/>
        </p:nvSpPr>
        <p:spPr>
          <a:xfrm>
            <a:off x="7790636" y="8487743"/>
            <a:ext cx="771207" cy="337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6359415" y="8487743"/>
            <a:ext cx="771207" cy="337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7790636" y="10114937"/>
            <a:ext cx="771207" cy="337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26" name="직사각형 225"/>
          <p:cNvSpPr/>
          <p:nvPr/>
        </p:nvSpPr>
        <p:spPr>
          <a:xfrm>
            <a:off x="6359415" y="10114937"/>
            <a:ext cx="771207" cy="337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27" name="직사각형 226"/>
          <p:cNvSpPr/>
          <p:nvPr/>
        </p:nvSpPr>
        <p:spPr>
          <a:xfrm>
            <a:off x="6546346" y="8558756"/>
            <a:ext cx="358437" cy="19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사진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28" name="직사각형 227"/>
          <p:cNvSpPr/>
          <p:nvPr/>
        </p:nvSpPr>
        <p:spPr>
          <a:xfrm>
            <a:off x="7970415" y="8558756"/>
            <a:ext cx="358437" cy="19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사진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29" name="직사각형 228"/>
          <p:cNvSpPr/>
          <p:nvPr/>
        </p:nvSpPr>
        <p:spPr>
          <a:xfrm>
            <a:off x="6546346" y="10193905"/>
            <a:ext cx="358437" cy="19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사진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30" name="직사각형 229"/>
          <p:cNvSpPr/>
          <p:nvPr/>
        </p:nvSpPr>
        <p:spPr>
          <a:xfrm>
            <a:off x="7970415" y="10193905"/>
            <a:ext cx="358437" cy="19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사진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1812" y="2681342"/>
            <a:ext cx="814688" cy="784780"/>
          </a:xfrm>
          <a:prstGeom prst="rect">
            <a:avLst/>
          </a:prstGeom>
        </p:spPr>
      </p:pic>
      <p:pic>
        <p:nvPicPr>
          <p:cNvPr id="231" name="그림 2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20" y="2697484"/>
            <a:ext cx="640076" cy="666441"/>
          </a:xfrm>
          <a:prstGeom prst="rect">
            <a:avLst/>
          </a:prstGeom>
        </p:spPr>
      </p:pic>
      <p:pic>
        <p:nvPicPr>
          <p:cNvPr id="232" name="그림 2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7098" y="2697750"/>
            <a:ext cx="459206" cy="59670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09098" y="2681341"/>
            <a:ext cx="673112" cy="670018"/>
          </a:xfrm>
          <a:prstGeom prst="rect">
            <a:avLst/>
          </a:prstGeom>
        </p:spPr>
      </p:pic>
      <p:pic>
        <p:nvPicPr>
          <p:cNvPr id="233" name="그림 23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310" y="2712905"/>
            <a:ext cx="857570" cy="626605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89" y="2693237"/>
            <a:ext cx="871009" cy="730524"/>
          </a:xfrm>
          <a:prstGeom prst="rect">
            <a:avLst/>
          </a:prstGeom>
        </p:spPr>
      </p:pic>
      <p:sp>
        <p:nvSpPr>
          <p:cNvPr id="235" name="직사각형 234"/>
          <p:cNvSpPr/>
          <p:nvPr/>
        </p:nvSpPr>
        <p:spPr>
          <a:xfrm rot="60000">
            <a:off x="6534543" y="5143853"/>
            <a:ext cx="1817384" cy="535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PC</a:t>
            </a:r>
            <a:r>
              <a:rPr lang="ko-KR" altLang="en-US" sz="16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특허</a:t>
            </a:r>
            <a:endParaRPr lang="en-US" altLang="ko-KR" sz="1600" dirty="0">
              <a:solidFill>
                <a:schemeClr val="tx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(</a:t>
            </a:r>
            <a:r>
              <a:rPr lang="ko-KR" altLang="en-US" sz="1600" dirty="0" err="1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더블빔</a:t>
            </a:r>
            <a:r>
              <a:rPr lang="ko-KR" altLang="en-US" sz="16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+ DMS-Ⅱ)</a:t>
            </a:r>
            <a:endParaRPr lang="ko-KR" altLang="en-US" sz="1600" dirty="0">
              <a:solidFill>
                <a:schemeClr val="tx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322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38133"/>
            <a:ext cx="10908000" cy="3837442"/>
          </a:xfrm>
          <a:prstGeom prst="rect">
            <a:avLst/>
          </a:prstGeom>
        </p:spPr>
      </p:pic>
      <p:grpSp>
        <p:nvGrpSpPr>
          <p:cNvPr id="131" name="그룹 130"/>
          <p:cNvGrpSpPr/>
          <p:nvPr/>
        </p:nvGrpSpPr>
        <p:grpSpPr>
          <a:xfrm>
            <a:off x="4558344" y="7289729"/>
            <a:ext cx="5729036" cy="271648"/>
            <a:chOff x="4558344" y="7289729"/>
            <a:chExt cx="5729036" cy="271648"/>
          </a:xfrm>
        </p:grpSpPr>
        <p:sp>
          <p:nvSpPr>
            <p:cNvPr id="132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34402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01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58344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83" name="부제목 1"/>
          <p:cNvSpPr txBox="1">
            <a:spLocks/>
          </p:cNvSpPr>
          <p:nvPr/>
        </p:nvSpPr>
        <p:spPr>
          <a:xfrm>
            <a:off x="708694" y="322344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0" dirty="0">
                <a:solidFill>
                  <a:schemeClr val="bg1"/>
                </a:solidFill>
              </a:rPr>
              <a:t>최강의 컨소시엄 구성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8259185" y="322344"/>
            <a:ext cx="1947648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Rix고딕_Pro ExtraBold" panose="02020603020101020101" pitchFamily="18" charset="-127"/>
                <a:ea typeface="Rix모던고딕 B" panose="02020603020101020101"/>
              </a:rPr>
              <a:t>Why DAELIM?</a:t>
            </a:r>
            <a:endParaRPr lang="ko-KR" altLang="en-US" sz="2400" dirty="0">
              <a:solidFill>
                <a:schemeClr val="bg1"/>
              </a:solidFill>
              <a:latin typeface="Rix고딕_Pro ExtraBold" panose="02020603020101020101" pitchFamily="18" charset="-127"/>
              <a:ea typeface="Rix모던고딕 B" panose="02020603020101020101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1" y="1179221"/>
            <a:ext cx="9506731" cy="605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74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084432" y="3697896"/>
            <a:ext cx="236122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800" dirty="0" err="1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토공사</a:t>
            </a:r>
            <a:r>
              <a:rPr lang="ko-KR" altLang="en-US" sz="280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핵심사항</a:t>
            </a:r>
            <a:endParaRPr lang="ko-KR" altLang="en-US" sz="1800" spc="-5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14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ㅇㅇㅇㅇㅇㅇㅇ</a:t>
            </a:r>
            <a:endParaRPr lang="ko-KR" altLang="en-US" sz="20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14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chemeClr val="bg1"/>
                </a:solidFill>
              </a:rPr>
              <a:t>토공사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조닝계획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ko-KR" altLang="en-US" sz="2400" dirty="0" err="1">
                <a:solidFill>
                  <a:schemeClr val="bg1"/>
                </a:solidFill>
              </a:rPr>
              <a:t>흙막이</a:t>
            </a:r>
            <a:r>
              <a:rPr lang="ko-KR" altLang="en-US" sz="2400" dirty="0">
                <a:solidFill>
                  <a:schemeClr val="bg1"/>
                </a:solidFill>
              </a:rPr>
              <a:t> 공사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902482" y="534635"/>
            <a:ext cx="1498808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① 주요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공종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관리포인트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5" t="19591" r="16579" b="23579"/>
          <a:stretch/>
        </p:blipFill>
        <p:spPr>
          <a:xfrm>
            <a:off x="11214496" y="-661498"/>
            <a:ext cx="8388932" cy="437356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577553" y="3408680"/>
            <a:ext cx="59952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/>
              <a:t>출입구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sp>
        <p:nvSpPr>
          <p:cNvPr id="27" name="자유형 26"/>
          <p:cNvSpPr/>
          <p:nvPr/>
        </p:nvSpPr>
        <p:spPr>
          <a:xfrm>
            <a:off x="17039245" y="2789758"/>
            <a:ext cx="768874" cy="481852"/>
          </a:xfrm>
          <a:custGeom>
            <a:avLst/>
            <a:gdLst>
              <a:gd name="connsiteX0" fmla="*/ 493381 w 493381"/>
              <a:gd name="connsiteY0" fmla="*/ 0 h 480224"/>
              <a:gd name="connsiteX1" fmla="*/ 493381 w 493381"/>
              <a:gd name="connsiteY1" fmla="*/ 473646 h 480224"/>
              <a:gd name="connsiteX2" fmla="*/ 0 w 493381"/>
              <a:gd name="connsiteY2" fmla="*/ 480224 h 48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381" h="480224">
                <a:moveTo>
                  <a:pt x="493381" y="0"/>
                </a:moveTo>
                <a:lnTo>
                  <a:pt x="493381" y="473646"/>
                </a:lnTo>
                <a:lnTo>
                  <a:pt x="0" y="480224"/>
                </a:lnTo>
              </a:path>
            </a:pathLst>
          </a:cu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/>
            <a:tailEnd type="triangle" w="lg" len="lg"/>
          </a:ln>
          <a:effectLst>
            <a:glow rad="25400">
              <a:sysClr val="window" lastClr="FFFFFF">
                <a:alpha val="70000"/>
              </a:sysClr>
            </a:glow>
          </a:effectLst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4882549" y="3122498"/>
            <a:ext cx="2117087" cy="2859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5281"/>
              </a:gs>
              <a:gs pos="100000">
                <a:srgbClr val="019CFF"/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67745" fontAlgn="base"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</a:pPr>
            <a:r>
              <a:rPr kumimoji="1" lang="ko-KR" altLang="en-US" sz="14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최단거리 </a:t>
            </a:r>
            <a:r>
              <a:rPr kumimoji="1" lang="ko-KR" altLang="en-US" sz="1400" dirty="0" err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사토장</a:t>
            </a:r>
            <a:r>
              <a:rPr kumimoji="1" lang="ko-KR" altLang="en-US" sz="14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확보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555212" y="2680902"/>
            <a:ext cx="59952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/>
              <a:t>출입구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4708429" y="2747219"/>
            <a:ext cx="100508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 err="1"/>
              <a:t>제거식</a:t>
            </a:r>
            <a:r>
              <a:rPr lang="ko-KR" altLang="en-US" dirty="0"/>
              <a:t> </a:t>
            </a:r>
            <a:r>
              <a:rPr lang="ko-KR" altLang="en-US" dirty="0" err="1"/>
              <a:t>어스앵커</a:t>
            </a:r>
            <a:endParaRPr lang="ko-KR" altLang="en-US" dirty="0"/>
          </a:p>
        </p:txBody>
      </p:sp>
      <p:sp>
        <p:nvSpPr>
          <p:cNvPr id="31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>
            <a:off x="14498196" y="2407307"/>
            <a:ext cx="174104" cy="432064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32" name="Picture 6" descr="D:\[00프로젝트]\[작업방]\[Y]풍농오산물류센터PT[고려개발]\[PPT]\[삽도]\백호-03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231922" y="2007629"/>
            <a:ext cx="1190221" cy="4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13356378" y="2411344"/>
            <a:ext cx="849556" cy="246608"/>
          </a:xfrm>
          <a:prstGeom prst="round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터파기</a:t>
            </a:r>
            <a:r>
              <a:rPr kumimoji="0" lang="en-US" altLang="ko-KR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2</a:t>
            </a:r>
            <a:r>
              <a:rPr kumimoji="0" lang="ko-KR" altLang="en-US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</a:t>
            </a:r>
          </a:p>
        </p:txBody>
      </p:sp>
      <p:pic>
        <p:nvPicPr>
          <p:cNvPr id="34" name="Picture 6" descr="D:\[00프로젝트]\[작업방]\[Y]풍농오산물류센터PT[고려개발]\[PPT]\[삽도]\백호-03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134759" y="539003"/>
            <a:ext cx="1190221" cy="4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모서리가 둥근 직사각형 34"/>
          <p:cNvSpPr/>
          <p:nvPr/>
        </p:nvSpPr>
        <p:spPr>
          <a:xfrm>
            <a:off x="13259215" y="942718"/>
            <a:ext cx="849556" cy="246608"/>
          </a:xfrm>
          <a:prstGeom prst="round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터파기</a:t>
            </a:r>
            <a:r>
              <a:rPr kumimoji="0" lang="en-US" altLang="ko-KR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kumimoji="0" lang="ko-KR" altLang="en-US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</a:t>
            </a:r>
          </a:p>
        </p:txBody>
      </p:sp>
      <p:pic>
        <p:nvPicPr>
          <p:cNvPr id="36" name="Picture 6" descr="D:\[00프로젝트]\[작업방]\[Y]풍농오산물류센터PT[고려개발]\[PPT]\[삽도]\백호-03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33456" y="353470"/>
            <a:ext cx="1190221" cy="4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모서리가 둥근 직사각형 36"/>
          <p:cNvSpPr/>
          <p:nvPr/>
        </p:nvSpPr>
        <p:spPr>
          <a:xfrm>
            <a:off x="15091947" y="728382"/>
            <a:ext cx="849556" cy="246608"/>
          </a:xfrm>
          <a:prstGeom prst="round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터파기</a:t>
            </a:r>
            <a:r>
              <a:rPr kumimoji="0" lang="en-US" altLang="ko-KR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4</a:t>
            </a:r>
            <a:r>
              <a:rPr kumimoji="0" lang="ko-KR" altLang="en-US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</a:t>
            </a:r>
          </a:p>
        </p:txBody>
      </p:sp>
      <p:pic>
        <p:nvPicPr>
          <p:cNvPr id="38" name="Picture 6" descr="D:\[00프로젝트]\[작업방]\[Y]풍농오산물류센터PT[고려개발]\[PPT]\[삽도]\백호-03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312357" y="1560844"/>
            <a:ext cx="1190221" cy="4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모서리가 둥근 직사각형 38"/>
          <p:cNvSpPr/>
          <p:nvPr/>
        </p:nvSpPr>
        <p:spPr>
          <a:xfrm>
            <a:off x="15436813" y="1964559"/>
            <a:ext cx="849556" cy="246608"/>
          </a:xfrm>
          <a:prstGeom prst="round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터파기</a:t>
            </a:r>
            <a:r>
              <a:rPr kumimoji="0" lang="en-US" altLang="ko-KR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3</a:t>
            </a:r>
            <a:r>
              <a:rPr kumimoji="0" lang="ko-KR" altLang="en-US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</a:t>
            </a:r>
          </a:p>
        </p:txBody>
      </p:sp>
      <p:grpSp>
        <p:nvGrpSpPr>
          <p:cNvPr id="40" name="그룹 39"/>
          <p:cNvGrpSpPr/>
          <p:nvPr/>
        </p:nvGrpSpPr>
        <p:grpSpPr>
          <a:xfrm rot="353726">
            <a:off x="17599750" y="2132576"/>
            <a:ext cx="212183" cy="370159"/>
            <a:chOff x="6913687" y="4612630"/>
            <a:chExt cx="212183" cy="370159"/>
          </a:xfrm>
        </p:grpSpPr>
        <p:sp>
          <p:nvSpPr>
            <p:cNvPr id="41" name="직사각형 40"/>
            <p:cNvSpPr/>
            <p:nvPr/>
          </p:nvSpPr>
          <p:spPr>
            <a:xfrm rot="20820947">
              <a:off x="6913687" y="4818460"/>
              <a:ext cx="107219" cy="164329"/>
            </a:xfrm>
            <a:prstGeom prst="rect">
              <a:avLst/>
            </a:prstGeom>
            <a:pattFill prst="ltHorz">
              <a:fgClr>
                <a:srgbClr val="568BCD"/>
              </a:fgClr>
              <a:bgClr>
                <a:sysClr val="window" lastClr="FFFFFF"/>
              </a:bgClr>
            </a:pattFill>
            <a:ln w="9525" cap="flat" cmpd="sng" algn="ctr">
              <a:solidFill>
                <a:srgbClr val="0156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 rot="20820947">
              <a:off x="7018651" y="4612630"/>
              <a:ext cx="107219" cy="164329"/>
            </a:xfrm>
            <a:prstGeom prst="rect">
              <a:avLst/>
            </a:prstGeom>
            <a:pattFill prst="ltHorz">
              <a:fgClr>
                <a:srgbClr val="568BCD"/>
              </a:fgClr>
              <a:bgClr>
                <a:sysClr val="window" lastClr="FFFFFF"/>
              </a:bgClr>
            </a:pattFill>
            <a:ln w="9525" cap="flat" cmpd="sng" algn="ctr">
              <a:solidFill>
                <a:srgbClr val="015699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43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>
            <a:off x="17801706" y="2274369"/>
            <a:ext cx="631289" cy="214250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18339028" y="2206545"/>
            <a:ext cx="1163336" cy="545454"/>
          </a:xfrm>
          <a:prstGeom prst="roundRect">
            <a:avLst>
              <a:gd name="adj" fmla="val 7370"/>
            </a:avLst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/>
            <a:r>
              <a:rPr lang="ko-KR" altLang="en-US" sz="12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토사 </a:t>
            </a:r>
            <a:r>
              <a:rPr lang="ko-KR" altLang="en-US" sz="1200" kern="0" dirty="0" err="1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반출량</a:t>
            </a:r>
            <a:r>
              <a:rPr lang="ko-KR" altLang="en-US" sz="12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고려</a:t>
            </a:r>
            <a:endParaRPr lang="en-US" altLang="ko-KR" sz="1200" kern="0" dirty="0">
              <a:ln w="3175">
                <a:noFill/>
              </a:ln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 defTabSz="1042978" latinLnBrk="0"/>
            <a:r>
              <a:rPr lang="ko-KR" altLang="en-US" sz="1200" kern="0" dirty="0" err="1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세륜기</a:t>
            </a:r>
            <a:r>
              <a:rPr lang="ko-KR" altLang="en-US" sz="12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추가설치</a:t>
            </a:r>
          </a:p>
        </p:txBody>
      </p:sp>
      <p:sp>
        <p:nvSpPr>
          <p:cNvPr id="45" name="오른쪽 화살표 1"/>
          <p:cNvSpPr/>
          <p:nvPr/>
        </p:nvSpPr>
        <p:spPr>
          <a:xfrm rot="21039967">
            <a:off x="13460712" y="1279366"/>
            <a:ext cx="2677695" cy="492958"/>
          </a:xfrm>
          <a:custGeom>
            <a:avLst/>
            <a:gdLst>
              <a:gd name="connsiteX0" fmla="*/ 0 w 2482508"/>
              <a:gd name="connsiteY0" fmla="*/ 111385 h 445538"/>
              <a:gd name="connsiteX1" fmla="*/ 2259739 w 2482508"/>
              <a:gd name="connsiteY1" fmla="*/ 111385 h 445538"/>
              <a:gd name="connsiteX2" fmla="*/ 2259739 w 2482508"/>
              <a:gd name="connsiteY2" fmla="*/ 0 h 445538"/>
              <a:gd name="connsiteX3" fmla="*/ 2482508 w 2482508"/>
              <a:gd name="connsiteY3" fmla="*/ 222769 h 445538"/>
              <a:gd name="connsiteX4" fmla="*/ 2259739 w 2482508"/>
              <a:gd name="connsiteY4" fmla="*/ 445538 h 445538"/>
              <a:gd name="connsiteX5" fmla="*/ 2259739 w 2482508"/>
              <a:gd name="connsiteY5" fmla="*/ 334154 h 445538"/>
              <a:gd name="connsiteX6" fmla="*/ 0 w 2482508"/>
              <a:gd name="connsiteY6" fmla="*/ 334154 h 445538"/>
              <a:gd name="connsiteX7" fmla="*/ 0 w 2482508"/>
              <a:gd name="connsiteY7" fmla="*/ 111385 h 445538"/>
              <a:gd name="connsiteX0" fmla="*/ 0 w 2656838"/>
              <a:gd name="connsiteY0" fmla="*/ 111385 h 445538"/>
              <a:gd name="connsiteX1" fmla="*/ 2259739 w 2656838"/>
              <a:gd name="connsiteY1" fmla="*/ 111385 h 445538"/>
              <a:gd name="connsiteX2" fmla="*/ 2259739 w 2656838"/>
              <a:gd name="connsiteY2" fmla="*/ 0 h 445538"/>
              <a:gd name="connsiteX3" fmla="*/ 2656838 w 2656838"/>
              <a:gd name="connsiteY3" fmla="*/ 219246 h 445538"/>
              <a:gd name="connsiteX4" fmla="*/ 2259739 w 2656838"/>
              <a:gd name="connsiteY4" fmla="*/ 445538 h 445538"/>
              <a:gd name="connsiteX5" fmla="*/ 2259739 w 2656838"/>
              <a:gd name="connsiteY5" fmla="*/ 334154 h 445538"/>
              <a:gd name="connsiteX6" fmla="*/ 0 w 2656838"/>
              <a:gd name="connsiteY6" fmla="*/ 334154 h 445538"/>
              <a:gd name="connsiteX7" fmla="*/ 0 w 2656838"/>
              <a:gd name="connsiteY7" fmla="*/ 111385 h 445538"/>
              <a:gd name="connsiteX0" fmla="*/ 0 w 2677695"/>
              <a:gd name="connsiteY0" fmla="*/ 111385 h 445538"/>
              <a:gd name="connsiteX1" fmla="*/ 2259739 w 2677695"/>
              <a:gd name="connsiteY1" fmla="*/ 111385 h 445538"/>
              <a:gd name="connsiteX2" fmla="*/ 2259739 w 2677695"/>
              <a:gd name="connsiteY2" fmla="*/ 0 h 445538"/>
              <a:gd name="connsiteX3" fmla="*/ 2677695 w 2677695"/>
              <a:gd name="connsiteY3" fmla="*/ 209804 h 445538"/>
              <a:gd name="connsiteX4" fmla="*/ 2259739 w 2677695"/>
              <a:gd name="connsiteY4" fmla="*/ 445538 h 445538"/>
              <a:gd name="connsiteX5" fmla="*/ 2259739 w 2677695"/>
              <a:gd name="connsiteY5" fmla="*/ 334154 h 445538"/>
              <a:gd name="connsiteX6" fmla="*/ 0 w 2677695"/>
              <a:gd name="connsiteY6" fmla="*/ 334154 h 445538"/>
              <a:gd name="connsiteX7" fmla="*/ 0 w 2677695"/>
              <a:gd name="connsiteY7" fmla="*/ 111385 h 445538"/>
              <a:gd name="connsiteX0" fmla="*/ 0 w 2677695"/>
              <a:gd name="connsiteY0" fmla="*/ 114612 h 448765"/>
              <a:gd name="connsiteX1" fmla="*/ 2259739 w 2677695"/>
              <a:gd name="connsiteY1" fmla="*/ 114612 h 448765"/>
              <a:gd name="connsiteX2" fmla="*/ 2198030 w 2677695"/>
              <a:gd name="connsiteY2" fmla="*/ 0 h 448765"/>
              <a:gd name="connsiteX3" fmla="*/ 2677695 w 2677695"/>
              <a:gd name="connsiteY3" fmla="*/ 213031 h 448765"/>
              <a:gd name="connsiteX4" fmla="*/ 2259739 w 2677695"/>
              <a:gd name="connsiteY4" fmla="*/ 448765 h 448765"/>
              <a:gd name="connsiteX5" fmla="*/ 2259739 w 2677695"/>
              <a:gd name="connsiteY5" fmla="*/ 337381 h 448765"/>
              <a:gd name="connsiteX6" fmla="*/ 0 w 2677695"/>
              <a:gd name="connsiteY6" fmla="*/ 337381 h 448765"/>
              <a:gd name="connsiteX7" fmla="*/ 0 w 2677695"/>
              <a:gd name="connsiteY7" fmla="*/ 114612 h 448765"/>
              <a:gd name="connsiteX0" fmla="*/ 0 w 2677695"/>
              <a:gd name="connsiteY0" fmla="*/ 114612 h 448765"/>
              <a:gd name="connsiteX1" fmla="*/ 2211200 w 2677695"/>
              <a:gd name="connsiteY1" fmla="*/ 116287 h 448765"/>
              <a:gd name="connsiteX2" fmla="*/ 2198030 w 2677695"/>
              <a:gd name="connsiteY2" fmla="*/ 0 h 448765"/>
              <a:gd name="connsiteX3" fmla="*/ 2677695 w 2677695"/>
              <a:gd name="connsiteY3" fmla="*/ 213031 h 448765"/>
              <a:gd name="connsiteX4" fmla="*/ 2259739 w 2677695"/>
              <a:gd name="connsiteY4" fmla="*/ 448765 h 448765"/>
              <a:gd name="connsiteX5" fmla="*/ 2259739 w 2677695"/>
              <a:gd name="connsiteY5" fmla="*/ 337381 h 448765"/>
              <a:gd name="connsiteX6" fmla="*/ 0 w 2677695"/>
              <a:gd name="connsiteY6" fmla="*/ 337381 h 448765"/>
              <a:gd name="connsiteX7" fmla="*/ 0 w 2677695"/>
              <a:gd name="connsiteY7" fmla="*/ 114612 h 448765"/>
              <a:gd name="connsiteX0" fmla="*/ 0 w 2677695"/>
              <a:gd name="connsiteY0" fmla="*/ 114612 h 451791"/>
              <a:gd name="connsiteX1" fmla="*/ 2211200 w 2677695"/>
              <a:gd name="connsiteY1" fmla="*/ 116287 h 451791"/>
              <a:gd name="connsiteX2" fmla="*/ 2198030 w 2677695"/>
              <a:gd name="connsiteY2" fmla="*/ 0 h 451791"/>
              <a:gd name="connsiteX3" fmla="*/ 2677695 w 2677695"/>
              <a:gd name="connsiteY3" fmla="*/ 213031 h 451791"/>
              <a:gd name="connsiteX4" fmla="*/ 2307506 w 2677695"/>
              <a:gd name="connsiteY4" fmla="*/ 451791 h 451791"/>
              <a:gd name="connsiteX5" fmla="*/ 2259739 w 2677695"/>
              <a:gd name="connsiteY5" fmla="*/ 337381 h 451791"/>
              <a:gd name="connsiteX6" fmla="*/ 0 w 2677695"/>
              <a:gd name="connsiteY6" fmla="*/ 337381 h 451791"/>
              <a:gd name="connsiteX7" fmla="*/ 0 w 2677695"/>
              <a:gd name="connsiteY7" fmla="*/ 114612 h 451791"/>
              <a:gd name="connsiteX0" fmla="*/ 0 w 2677695"/>
              <a:gd name="connsiteY0" fmla="*/ 114612 h 466307"/>
              <a:gd name="connsiteX1" fmla="*/ 2211200 w 2677695"/>
              <a:gd name="connsiteY1" fmla="*/ 116287 h 466307"/>
              <a:gd name="connsiteX2" fmla="*/ 2198030 w 2677695"/>
              <a:gd name="connsiteY2" fmla="*/ 0 h 466307"/>
              <a:gd name="connsiteX3" fmla="*/ 2677695 w 2677695"/>
              <a:gd name="connsiteY3" fmla="*/ 213031 h 466307"/>
              <a:gd name="connsiteX4" fmla="*/ 2293054 w 2677695"/>
              <a:gd name="connsiteY4" fmla="*/ 466307 h 466307"/>
              <a:gd name="connsiteX5" fmla="*/ 2259739 w 2677695"/>
              <a:gd name="connsiteY5" fmla="*/ 337381 h 466307"/>
              <a:gd name="connsiteX6" fmla="*/ 0 w 2677695"/>
              <a:gd name="connsiteY6" fmla="*/ 337381 h 466307"/>
              <a:gd name="connsiteX7" fmla="*/ 0 w 2677695"/>
              <a:gd name="connsiteY7" fmla="*/ 114612 h 466307"/>
              <a:gd name="connsiteX0" fmla="*/ 0 w 2677695"/>
              <a:gd name="connsiteY0" fmla="*/ 114612 h 475705"/>
              <a:gd name="connsiteX1" fmla="*/ 2211200 w 2677695"/>
              <a:gd name="connsiteY1" fmla="*/ 116287 h 475705"/>
              <a:gd name="connsiteX2" fmla="*/ 2198030 w 2677695"/>
              <a:gd name="connsiteY2" fmla="*/ 0 h 475705"/>
              <a:gd name="connsiteX3" fmla="*/ 2677695 w 2677695"/>
              <a:gd name="connsiteY3" fmla="*/ 213031 h 475705"/>
              <a:gd name="connsiteX4" fmla="*/ 2291510 w 2677695"/>
              <a:gd name="connsiteY4" fmla="*/ 475705 h 475705"/>
              <a:gd name="connsiteX5" fmla="*/ 2259739 w 2677695"/>
              <a:gd name="connsiteY5" fmla="*/ 337381 h 475705"/>
              <a:gd name="connsiteX6" fmla="*/ 0 w 2677695"/>
              <a:gd name="connsiteY6" fmla="*/ 337381 h 475705"/>
              <a:gd name="connsiteX7" fmla="*/ 0 w 2677695"/>
              <a:gd name="connsiteY7" fmla="*/ 114612 h 475705"/>
              <a:gd name="connsiteX0" fmla="*/ 0 w 2677695"/>
              <a:gd name="connsiteY0" fmla="*/ 114612 h 492958"/>
              <a:gd name="connsiteX1" fmla="*/ 2211200 w 2677695"/>
              <a:gd name="connsiteY1" fmla="*/ 116287 h 492958"/>
              <a:gd name="connsiteX2" fmla="*/ 2198030 w 2677695"/>
              <a:gd name="connsiteY2" fmla="*/ 0 h 492958"/>
              <a:gd name="connsiteX3" fmla="*/ 2677695 w 2677695"/>
              <a:gd name="connsiteY3" fmla="*/ 213031 h 492958"/>
              <a:gd name="connsiteX4" fmla="*/ 2279021 w 2677695"/>
              <a:gd name="connsiteY4" fmla="*/ 492958 h 492958"/>
              <a:gd name="connsiteX5" fmla="*/ 2259739 w 2677695"/>
              <a:gd name="connsiteY5" fmla="*/ 337381 h 492958"/>
              <a:gd name="connsiteX6" fmla="*/ 0 w 2677695"/>
              <a:gd name="connsiteY6" fmla="*/ 337381 h 492958"/>
              <a:gd name="connsiteX7" fmla="*/ 0 w 2677695"/>
              <a:gd name="connsiteY7" fmla="*/ 114612 h 492958"/>
              <a:gd name="connsiteX0" fmla="*/ 0 w 2677695"/>
              <a:gd name="connsiteY0" fmla="*/ 114612 h 492958"/>
              <a:gd name="connsiteX1" fmla="*/ 2211200 w 2677695"/>
              <a:gd name="connsiteY1" fmla="*/ 116287 h 492958"/>
              <a:gd name="connsiteX2" fmla="*/ 2198030 w 2677695"/>
              <a:gd name="connsiteY2" fmla="*/ 0 h 492958"/>
              <a:gd name="connsiteX3" fmla="*/ 2677695 w 2677695"/>
              <a:gd name="connsiteY3" fmla="*/ 213031 h 492958"/>
              <a:gd name="connsiteX4" fmla="*/ 2279021 w 2677695"/>
              <a:gd name="connsiteY4" fmla="*/ 492958 h 492958"/>
              <a:gd name="connsiteX5" fmla="*/ 2247208 w 2677695"/>
              <a:gd name="connsiteY5" fmla="*/ 335322 h 492958"/>
              <a:gd name="connsiteX6" fmla="*/ 0 w 2677695"/>
              <a:gd name="connsiteY6" fmla="*/ 337381 h 492958"/>
              <a:gd name="connsiteX7" fmla="*/ 0 w 2677695"/>
              <a:gd name="connsiteY7" fmla="*/ 114612 h 49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7695" h="492958">
                <a:moveTo>
                  <a:pt x="0" y="114612"/>
                </a:moveTo>
                <a:lnTo>
                  <a:pt x="2211200" y="116287"/>
                </a:lnTo>
                <a:lnTo>
                  <a:pt x="2198030" y="0"/>
                </a:lnTo>
                <a:lnTo>
                  <a:pt x="2677695" y="213031"/>
                </a:lnTo>
                <a:lnTo>
                  <a:pt x="2279021" y="492958"/>
                </a:lnTo>
                <a:lnTo>
                  <a:pt x="2247208" y="335322"/>
                </a:lnTo>
                <a:lnTo>
                  <a:pt x="0" y="337381"/>
                </a:lnTo>
                <a:lnTo>
                  <a:pt x="0" y="114612"/>
                </a:lnTo>
                <a:close/>
              </a:path>
            </a:pathLst>
          </a:custGeom>
          <a:gradFill>
            <a:gsLst>
              <a:gs pos="26000">
                <a:srgbClr val="F29E44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ysClr val="window" lastClr="FFFFFF">
                  <a:alpha val="0"/>
                </a:sys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 rot="21070223">
            <a:off x="14423330" y="1377620"/>
            <a:ext cx="971420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/>
              <a:t>작업진행방향</a:t>
            </a:r>
          </a:p>
        </p:txBody>
      </p:sp>
      <p:pic>
        <p:nvPicPr>
          <p:cNvPr id="47" name="Picture 2" descr="D:\[00프로젝트]\[작업방]\[Y]풍농오산물류센터PT[고려개발]\[PPT]\[삽도]\방위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950275">
            <a:off x="18929380" y="-446207"/>
            <a:ext cx="449681" cy="5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그룹 47"/>
          <p:cNvGrpSpPr/>
          <p:nvPr/>
        </p:nvGrpSpPr>
        <p:grpSpPr>
          <a:xfrm>
            <a:off x="11315252" y="-498208"/>
            <a:ext cx="2410218" cy="735854"/>
            <a:chOff x="642429" y="1931339"/>
            <a:chExt cx="2735567" cy="735854"/>
          </a:xfrm>
        </p:grpSpPr>
        <p:sp>
          <p:nvSpPr>
            <p:cNvPr id="49" name="오각형 48"/>
            <p:cNvSpPr/>
            <p:nvPr/>
          </p:nvSpPr>
          <p:spPr>
            <a:xfrm>
              <a:off x="642429" y="2257674"/>
              <a:ext cx="2470698" cy="409519"/>
            </a:xfrm>
            <a:prstGeom prst="homePlate">
              <a:avLst>
                <a:gd name="adj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50" name="오각형 49"/>
            <p:cNvSpPr/>
            <p:nvPr/>
          </p:nvSpPr>
          <p:spPr>
            <a:xfrm>
              <a:off x="642430" y="1931339"/>
              <a:ext cx="1470479" cy="324000"/>
            </a:xfrm>
            <a:prstGeom prst="homePlate">
              <a:avLst>
                <a:gd name="adj" fmla="val 0"/>
              </a:avLst>
            </a:prstGeom>
            <a:solidFill>
              <a:srgbClr val="1A6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600" dirty="0" err="1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터파기</a:t>
              </a:r>
              <a:r>
                <a:rPr lang="ko-KR" altLang="en-US" sz="1600" dirty="0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lang="ko-KR" altLang="en-US" sz="1600" dirty="0" err="1"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토공량</a:t>
              </a:r>
              <a:endParaRPr lang="ko-KR" altLang="en-US" sz="16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719833" y="2354711"/>
              <a:ext cx="2658163" cy="21544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ctr">
              <a:spAutoFit/>
            </a:bodyPr>
            <a:lstStyle/>
            <a:p>
              <a:pPr marL="152400" indent="-152400" defTabSz="1038462" latinLnBrk="0">
                <a:buFont typeface="Arial" panose="020B0604020202020204" pitchFamily="34" charset="0"/>
                <a:buChar char="•"/>
              </a:pPr>
              <a:r>
                <a:rPr lang="ko-KR" altLang="en-US" sz="1400" kern="0" dirty="0">
                  <a:ln>
                    <a:solidFill>
                      <a:srgbClr val="E46C0A">
                        <a:alpha val="0"/>
                      </a:srgb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전체 </a:t>
              </a:r>
              <a:r>
                <a:rPr lang="ko-KR" altLang="en-US" sz="1400" kern="0" dirty="0" err="1">
                  <a:ln>
                    <a:solidFill>
                      <a:srgbClr val="E46C0A">
                        <a:alpha val="0"/>
                      </a:srgb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토공량</a:t>
              </a:r>
              <a:r>
                <a:rPr lang="ko-KR" altLang="en-US" sz="1400" kern="0" dirty="0">
                  <a:ln>
                    <a:solidFill>
                      <a:srgbClr val="E46C0A">
                        <a:alpha val="0"/>
                      </a:srgb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lang="en-US" altLang="ko-KR" sz="1400" kern="0" dirty="0">
                  <a:ln>
                    <a:solidFill>
                      <a:srgbClr val="E46C0A">
                        <a:alpha val="0"/>
                      </a:srgb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: 238,300㎥</a:t>
              </a:r>
            </a:p>
          </p:txBody>
        </p:sp>
      </p:grpSp>
      <p:sp>
        <p:nvSpPr>
          <p:cNvPr id="52" name="직각 삼각형 51"/>
          <p:cNvSpPr/>
          <p:nvPr/>
        </p:nvSpPr>
        <p:spPr>
          <a:xfrm>
            <a:off x="12608581" y="-498208"/>
            <a:ext cx="213618" cy="324000"/>
          </a:xfrm>
          <a:prstGeom prst="rtTriangle">
            <a:avLst/>
          </a:prstGeom>
          <a:solidFill>
            <a:srgbClr val="1A6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4003343" y="-325329"/>
            <a:ext cx="68448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dirty="0"/>
              <a:t>3</a:t>
            </a:r>
            <a:r>
              <a:rPr lang="ko-KR" altLang="en-US" dirty="0"/>
              <a:t>단 </a:t>
            </a:r>
            <a:r>
              <a:rPr lang="ko-KR" altLang="en-US" dirty="0" err="1"/>
              <a:t>오픈컷</a:t>
            </a:r>
            <a:endParaRPr lang="ko-KR" altLang="en-US" dirty="0"/>
          </a:p>
        </p:txBody>
      </p:sp>
      <p:sp>
        <p:nvSpPr>
          <p:cNvPr id="54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V="1">
            <a:off x="13779394" y="-232267"/>
            <a:ext cx="177578" cy="807161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5" name="타원 54"/>
          <p:cNvSpPr/>
          <p:nvPr/>
        </p:nvSpPr>
        <p:spPr>
          <a:xfrm flipH="1">
            <a:off x="14462331" y="2350333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6" name="타원 55"/>
          <p:cNvSpPr/>
          <p:nvPr/>
        </p:nvSpPr>
        <p:spPr>
          <a:xfrm flipH="1">
            <a:off x="13737443" y="533367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7" name="타원 56"/>
          <p:cNvSpPr/>
          <p:nvPr/>
        </p:nvSpPr>
        <p:spPr>
          <a:xfrm flipH="1">
            <a:off x="17761694" y="2254218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5363C952-4DF0-4374-A9DA-BF54A7C46269}"/>
              </a:ext>
            </a:extLst>
          </p:cNvPr>
          <p:cNvGrpSpPr/>
          <p:nvPr/>
        </p:nvGrpSpPr>
        <p:grpSpPr>
          <a:xfrm rot="10800000" flipV="1">
            <a:off x="13948123" y="4473506"/>
            <a:ext cx="165322" cy="131822"/>
            <a:chOff x="2640304" y="5769420"/>
            <a:chExt cx="224815" cy="179259"/>
          </a:xfrm>
        </p:grpSpPr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AD865C7-53A1-4AB8-8605-09877C403E2E}"/>
                </a:ext>
              </a:extLst>
            </p:cNvPr>
            <p:cNvSpPr/>
            <p:nvPr/>
          </p:nvSpPr>
          <p:spPr bwMode="auto">
            <a:xfrm rot="10800000">
              <a:off x="2640304" y="5822508"/>
              <a:ext cx="224815" cy="12617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100672" tIns="51536" rIns="100672" bIns="50337" anchor="ctr"/>
            <a:lstStyle/>
            <a:p>
              <a:pPr defTabSz="1087946" latinLnBrk="0"/>
              <a:endParaRPr lang="ko-KR" altLang="en-US" sz="2149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D1C855E2-1736-4A47-9C33-E89D95241A01}"/>
                </a:ext>
              </a:extLst>
            </p:cNvPr>
            <p:cNvSpPr/>
            <p:nvPr/>
          </p:nvSpPr>
          <p:spPr bwMode="auto">
            <a:xfrm rot="10800000">
              <a:off x="2640304" y="5769420"/>
              <a:ext cx="224815" cy="126170"/>
            </a:xfrm>
            <a:prstGeom prst="triangle">
              <a:avLst/>
            </a:prstGeom>
            <a:solidFill>
              <a:schemeClr val="bg1"/>
            </a:solidFill>
            <a:ln w="6350" cap="rnd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/>
            <a:lstStyle/>
            <a:p>
              <a:pPr algn="ctr" defTabSz="1067640" latinLnBrk="0"/>
              <a:endPara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prstClr val="black"/>
                </a:solidFill>
                <a:effectLst>
                  <a:outerShdw dist="50800" dir="5400000" sx="1000" sy="1000" algn="ctr" rotWithShape="0">
                    <a:srgbClr val="000000"/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363C952-4DF0-4374-A9DA-BF54A7C46269}"/>
              </a:ext>
            </a:extLst>
          </p:cNvPr>
          <p:cNvGrpSpPr/>
          <p:nvPr/>
        </p:nvGrpSpPr>
        <p:grpSpPr>
          <a:xfrm rot="10800000" flipV="1">
            <a:off x="13948123" y="4824248"/>
            <a:ext cx="165322" cy="131822"/>
            <a:chOff x="2640304" y="5769420"/>
            <a:chExt cx="224815" cy="179259"/>
          </a:xfrm>
        </p:grpSpPr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1AD865C7-53A1-4AB8-8605-09877C403E2E}"/>
                </a:ext>
              </a:extLst>
            </p:cNvPr>
            <p:cNvSpPr/>
            <p:nvPr/>
          </p:nvSpPr>
          <p:spPr bwMode="auto">
            <a:xfrm rot="10800000">
              <a:off x="2640304" y="5822508"/>
              <a:ext cx="224815" cy="12617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100672" tIns="51536" rIns="100672" bIns="50337" anchor="ctr"/>
            <a:lstStyle/>
            <a:p>
              <a:pPr defTabSz="1087946" latinLnBrk="0"/>
              <a:endParaRPr lang="ko-KR" altLang="en-US" sz="2149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D1C855E2-1736-4A47-9C33-E89D95241A01}"/>
                </a:ext>
              </a:extLst>
            </p:cNvPr>
            <p:cNvSpPr/>
            <p:nvPr/>
          </p:nvSpPr>
          <p:spPr bwMode="auto">
            <a:xfrm rot="10800000">
              <a:off x="2640304" y="5769420"/>
              <a:ext cx="224815" cy="126170"/>
            </a:xfrm>
            <a:prstGeom prst="triangle">
              <a:avLst/>
            </a:prstGeom>
            <a:solidFill>
              <a:schemeClr val="bg1"/>
            </a:solidFill>
            <a:ln w="6350" cap="rnd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/>
            <a:lstStyle/>
            <a:p>
              <a:pPr algn="ctr" defTabSz="1067640" latinLnBrk="0"/>
              <a:endPara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prstClr val="black"/>
                </a:solidFill>
                <a:effectLst>
                  <a:outerShdw dist="50800" dir="5400000" sx="1000" sy="1000" algn="ctr" rotWithShape="0">
                    <a:srgbClr val="000000"/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363C952-4DF0-4374-A9DA-BF54A7C46269}"/>
              </a:ext>
            </a:extLst>
          </p:cNvPr>
          <p:cNvGrpSpPr/>
          <p:nvPr/>
        </p:nvGrpSpPr>
        <p:grpSpPr>
          <a:xfrm rot="10800000" flipV="1">
            <a:off x="13948123" y="5174990"/>
            <a:ext cx="165322" cy="131822"/>
            <a:chOff x="2640304" y="5769420"/>
            <a:chExt cx="224815" cy="179259"/>
          </a:xfrm>
        </p:grpSpPr>
        <p:sp>
          <p:nvSpPr>
            <p:cNvPr id="65" name="이등변 삼각형 64">
              <a:extLst>
                <a:ext uri="{FF2B5EF4-FFF2-40B4-BE49-F238E27FC236}">
                  <a16:creationId xmlns:a16="http://schemas.microsoft.com/office/drawing/2014/main" id="{1AD865C7-53A1-4AB8-8605-09877C403E2E}"/>
                </a:ext>
              </a:extLst>
            </p:cNvPr>
            <p:cNvSpPr/>
            <p:nvPr/>
          </p:nvSpPr>
          <p:spPr bwMode="auto">
            <a:xfrm rot="10800000">
              <a:off x="2640304" y="5822508"/>
              <a:ext cx="224815" cy="126171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wrap="none" lIns="100672" tIns="51536" rIns="100672" bIns="50337" anchor="ctr"/>
            <a:lstStyle/>
            <a:p>
              <a:pPr defTabSz="1087946" latinLnBrk="0"/>
              <a:endParaRPr lang="ko-KR" altLang="en-US" sz="2149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6" name="이등변 삼각형 65">
              <a:extLst>
                <a:ext uri="{FF2B5EF4-FFF2-40B4-BE49-F238E27FC236}">
                  <a16:creationId xmlns:a16="http://schemas.microsoft.com/office/drawing/2014/main" id="{D1C855E2-1736-4A47-9C33-E89D95241A01}"/>
                </a:ext>
              </a:extLst>
            </p:cNvPr>
            <p:cNvSpPr/>
            <p:nvPr/>
          </p:nvSpPr>
          <p:spPr bwMode="auto">
            <a:xfrm rot="10800000">
              <a:off x="2640304" y="5769420"/>
              <a:ext cx="224815" cy="126170"/>
            </a:xfrm>
            <a:prstGeom prst="triangle">
              <a:avLst/>
            </a:prstGeom>
            <a:solidFill>
              <a:schemeClr val="bg1"/>
            </a:solidFill>
            <a:ln w="6350" cap="rnd" cmpd="sng" algn="ctr">
              <a:noFill/>
              <a:prstDash val="solid"/>
              <a:headEnd type="none" w="sm" len="sm"/>
              <a:tailEnd type="none" w="sm" len="sm"/>
            </a:ln>
            <a:effectLst/>
          </p:spPr>
          <p:txBody>
            <a:bodyPr wrap="square" lIns="0" tIns="0" rIns="0" bIns="0" rtlCol="0" anchor="ctr" anchorCtr="0"/>
            <a:lstStyle/>
            <a:p>
              <a:pPr algn="ctr" defTabSz="1067640" latinLnBrk="0"/>
              <a:endPara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prstClr val="black"/>
                </a:solidFill>
                <a:effectLst>
                  <a:outerShdw dist="50800" dir="5400000" sx="1000" sy="1000" algn="ctr" rotWithShape="0">
                    <a:srgbClr val="000000"/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1251407" y="6130682"/>
            <a:ext cx="3621569" cy="2052000"/>
            <a:chOff x="657876" y="1885812"/>
            <a:chExt cx="3152124" cy="2052000"/>
          </a:xfrm>
        </p:grpSpPr>
        <p:grpSp>
          <p:nvGrpSpPr>
            <p:cNvPr id="68" name="그룹 67"/>
            <p:cNvGrpSpPr/>
            <p:nvPr/>
          </p:nvGrpSpPr>
          <p:grpSpPr>
            <a:xfrm>
              <a:off x="657876" y="1885812"/>
              <a:ext cx="3152124" cy="2052000"/>
              <a:chOff x="657876" y="1885812"/>
              <a:chExt cx="3152124" cy="2052000"/>
            </a:xfrm>
          </p:grpSpPr>
          <p:sp>
            <p:nvSpPr>
              <p:cNvPr id="70" name="직사각형 69"/>
              <p:cNvSpPr/>
              <p:nvPr/>
            </p:nvSpPr>
            <p:spPr>
              <a:xfrm>
                <a:off x="657876" y="1885812"/>
                <a:ext cx="3152124" cy="324000"/>
              </a:xfrm>
              <a:prstGeom prst="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657876" y="1885812"/>
                <a:ext cx="3152124" cy="2052000"/>
              </a:xfrm>
              <a:prstGeom prst="rect">
                <a:avLst/>
              </a:prstGeom>
              <a:noFill/>
              <a:ln w="50800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69" name="직사각형 68"/>
            <p:cNvSpPr/>
            <p:nvPr/>
          </p:nvSpPr>
          <p:spPr>
            <a:xfrm>
              <a:off x="1663296" y="1910531"/>
              <a:ext cx="1141286" cy="274562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defTabSz="1038462">
                <a:lnSpc>
                  <a:spcPts val="2200"/>
                </a:lnSpc>
                <a:spcAft>
                  <a:spcPts val="400"/>
                </a:spcAft>
              </a:pPr>
              <a:r>
                <a:rPr lang="ko-KR" altLang="en-US" sz="1800" dirty="0" err="1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영구배수</a:t>
              </a:r>
              <a:r>
                <a:rPr lang="ko-KR" altLang="en-US" sz="180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공사</a:t>
              </a: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11350385" y="7884171"/>
            <a:ext cx="2564805" cy="21544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152400" indent="-152400" defTabSz="1038462" latinLnBrk="0">
              <a:buFont typeface="Arial" panose="020B0604020202020204" pitchFamily="34" charset="0"/>
              <a:buChar char="•"/>
            </a:pPr>
            <a:r>
              <a:rPr lang="ko-KR" altLang="en-US" sz="1400" kern="0" dirty="0" err="1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영구배수로</a:t>
            </a:r>
            <a:r>
              <a:rPr lang="ko-KR" altLang="en-US" sz="1400" kern="0" dirty="0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400" kern="0" dirty="0" err="1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기초바닥</a:t>
            </a:r>
            <a:r>
              <a:rPr lang="ko-KR" altLang="en-US" sz="1400" kern="0" dirty="0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400" kern="0" dirty="0" err="1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양압력</a:t>
            </a:r>
            <a:r>
              <a:rPr lang="ko-KR" altLang="en-US" sz="1400" kern="0" dirty="0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관리</a:t>
            </a:r>
          </a:p>
        </p:txBody>
      </p:sp>
      <p:grpSp>
        <p:nvGrpSpPr>
          <p:cNvPr id="73" name="그룹 72"/>
          <p:cNvGrpSpPr/>
          <p:nvPr/>
        </p:nvGrpSpPr>
        <p:grpSpPr>
          <a:xfrm>
            <a:off x="11251407" y="3877806"/>
            <a:ext cx="3621569" cy="2052000"/>
            <a:chOff x="657876" y="1885812"/>
            <a:chExt cx="3152124" cy="2052000"/>
          </a:xfrm>
        </p:grpSpPr>
        <p:grpSp>
          <p:nvGrpSpPr>
            <p:cNvPr id="74" name="그룹 73"/>
            <p:cNvGrpSpPr/>
            <p:nvPr/>
          </p:nvGrpSpPr>
          <p:grpSpPr>
            <a:xfrm>
              <a:off x="657876" y="1885812"/>
              <a:ext cx="3152124" cy="2052000"/>
              <a:chOff x="657876" y="1885812"/>
              <a:chExt cx="3152124" cy="2052000"/>
            </a:xfrm>
          </p:grpSpPr>
          <p:sp>
            <p:nvSpPr>
              <p:cNvPr id="76" name="직사각형 75"/>
              <p:cNvSpPr/>
              <p:nvPr/>
            </p:nvSpPr>
            <p:spPr>
              <a:xfrm>
                <a:off x="657876" y="1885812"/>
                <a:ext cx="3152124" cy="324000"/>
              </a:xfrm>
              <a:prstGeom prst="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77" name="직사각형 76"/>
              <p:cNvSpPr/>
              <p:nvPr/>
            </p:nvSpPr>
            <p:spPr>
              <a:xfrm>
                <a:off x="657876" y="1885812"/>
                <a:ext cx="3152124" cy="2052000"/>
              </a:xfrm>
              <a:prstGeom prst="rect">
                <a:avLst/>
              </a:prstGeom>
              <a:noFill/>
              <a:ln w="50800"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75" name="직사각형 74"/>
            <p:cNvSpPr/>
            <p:nvPr/>
          </p:nvSpPr>
          <p:spPr>
            <a:xfrm>
              <a:off x="1325653" y="1910531"/>
              <a:ext cx="1816570" cy="274562"/>
            </a:xfrm>
            <a:prstGeom prst="rect">
              <a:avLst/>
            </a:prstGeom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defTabSz="1038462">
                <a:lnSpc>
                  <a:spcPts val="2200"/>
                </a:lnSpc>
                <a:spcAft>
                  <a:spcPts val="400"/>
                </a:spcAft>
              </a:pPr>
              <a:r>
                <a:rPr lang="ko-KR" altLang="en-US" sz="1800" dirty="0" err="1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어스앵커</a:t>
              </a:r>
              <a:r>
                <a:rPr lang="en-US" altLang="ko-KR" sz="180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lang="ko-KR" altLang="en-US" sz="1800" dirty="0" err="1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제거식</a:t>
              </a:r>
              <a:r>
                <a:rPr lang="en-US" altLang="ko-KR" sz="180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) </a:t>
              </a:r>
              <a:r>
                <a:rPr lang="ko-KR" altLang="en-US" sz="180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공법</a:t>
              </a:r>
            </a:p>
          </p:txBody>
        </p:sp>
      </p:grpSp>
      <p:sp>
        <p:nvSpPr>
          <p:cNvPr id="78" name="직사각형 77"/>
          <p:cNvSpPr/>
          <p:nvPr/>
        </p:nvSpPr>
        <p:spPr>
          <a:xfrm>
            <a:off x="11350385" y="5631295"/>
            <a:ext cx="2984791" cy="21544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marL="152400" indent="-152400" defTabSz="1038462" latinLnBrk="0">
              <a:buFont typeface="Arial" panose="020B0604020202020204" pitchFamily="34" charset="0"/>
              <a:buChar char="•"/>
            </a:pPr>
            <a:r>
              <a:rPr lang="ko-KR" altLang="en-US" sz="1400" kern="0" dirty="0" err="1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시공각도</a:t>
            </a:r>
            <a:r>
              <a:rPr lang="ko-KR" altLang="en-US" sz="1400" kern="0" dirty="0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준수 및 </a:t>
            </a:r>
            <a:r>
              <a:rPr lang="ko-KR" altLang="en-US" sz="1400" kern="0" dirty="0" err="1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시공후</a:t>
            </a:r>
            <a:r>
              <a:rPr lang="ko-KR" altLang="en-US" sz="1400" kern="0" dirty="0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400" kern="0" dirty="0" err="1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인장력</a:t>
            </a:r>
            <a:r>
              <a:rPr lang="ko-KR" altLang="en-US" sz="1400" kern="0" dirty="0">
                <a:ln>
                  <a:solidFill>
                    <a:srgbClr val="E46C0A">
                      <a:alpha val="0"/>
                    </a:srgb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 테스트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11285670" y="4248117"/>
            <a:ext cx="1902923" cy="1423966"/>
            <a:chOff x="9591379" y="2125693"/>
            <a:chExt cx="1569415" cy="1174401"/>
          </a:xfrm>
        </p:grpSpPr>
        <p:pic>
          <p:nvPicPr>
            <p:cNvPr id="80" name="Picture 6"/>
            <p:cNvPicPr>
              <a:picLocks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0689" b="30793"/>
            <a:stretch/>
          </p:blipFill>
          <p:spPr bwMode="auto">
            <a:xfrm>
              <a:off x="9591379" y="2268761"/>
              <a:ext cx="1569415" cy="971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TextBox 80"/>
            <p:cNvSpPr txBox="1"/>
            <p:nvPr/>
          </p:nvSpPr>
          <p:spPr>
            <a:xfrm>
              <a:off x="10122333" y="2125693"/>
              <a:ext cx="1008431" cy="13960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 err="1">
                  <a:ln w="3175">
                    <a:noFill/>
                  </a:ln>
                  <a:solidFill>
                    <a:prstClr val="black"/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제거식</a:t>
              </a:r>
              <a:r>
                <a:rPr kumimoji="0" lang="ko-KR" altLang="en-US" sz="11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black"/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앵커 </a:t>
              </a:r>
              <a:r>
                <a:rPr kumimoji="0" lang="ko-KR" altLang="en-US" sz="1100" b="0" i="0" u="none" strike="noStrike" kern="0" cap="none" spc="0" normalizeH="0" baseline="0" noProof="0" dirty="0" err="1">
                  <a:ln w="3175">
                    <a:noFill/>
                  </a:ln>
                  <a:solidFill>
                    <a:prstClr val="black"/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내하체</a:t>
              </a:r>
              <a:endParaRPr kumimoji="0" lang="ko-KR" altLang="en-US" sz="11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>
                  <a:glow rad="50800">
                    <a:prstClr val="white">
                      <a:alpha val="9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82" name="자유형 81"/>
            <p:cNvSpPr/>
            <p:nvPr/>
          </p:nvSpPr>
          <p:spPr>
            <a:xfrm rot="931726">
              <a:off x="10497340" y="2495299"/>
              <a:ext cx="480909" cy="483721"/>
            </a:xfrm>
            <a:custGeom>
              <a:avLst/>
              <a:gdLst>
                <a:gd name="connsiteX0" fmla="*/ 0 w 542925"/>
                <a:gd name="connsiteY0" fmla="*/ 441325 h 546100"/>
                <a:gd name="connsiteX1" fmla="*/ 73025 w 542925"/>
                <a:gd name="connsiteY1" fmla="*/ 0 h 546100"/>
                <a:gd name="connsiteX2" fmla="*/ 85725 w 542925"/>
                <a:gd name="connsiteY2" fmla="*/ 114300 h 546100"/>
                <a:gd name="connsiteX3" fmla="*/ 127000 w 542925"/>
                <a:gd name="connsiteY3" fmla="*/ 193675 h 546100"/>
                <a:gd name="connsiteX4" fmla="*/ 203200 w 542925"/>
                <a:gd name="connsiteY4" fmla="*/ 260350 h 546100"/>
                <a:gd name="connsiteX5" fmla="*/ 244475 w 542925"/>
                <a:gd name="connsiteY5" fmla="*/ 273050 h 546100"/>
                <a:gd name="connsiteX6" fmla="*/ 304800 w 542925"/>
                <a:gd name="connsiteY6" fmla="*/ 292100 h 546100"/>
                <a:gd name="connsiteX7" fmla="*/ 406400 w 542925"/>
                <a:gd name="connsiteY7" fmla="*/ 285750 h 546100"/>
                <a:gd name="connsiteX8" fmla="*/ 485775 w 542925"/>
                <a:gd name="connsiteY8" fmla="*/ 263525 h 546100"/>
                <a:gd name="connsiteX9" fmla="*/ 542925 w 542925"/>
                <a:gd name="connsiteY9" fmla="*/ 212725 h 546100"/>
                <a:gd name="connsiteX10" fmla="*/ 295275 w 542925"/>
                <a:gd name="connsiteY10" fmla="*/ 546100 h 546100"/>
                <a:gd name="connsiteX11" fmla="*/ 266700 w 542925"/>
                <a:gd name="connsiteY11" fmla="*/ 476250 h 546100"/>
                <a:gd name="connsiteX12" fmla="*/ 231775 w 542925"/>
                <a:gd name="connsiteY12" fmla="*/ 447675 h 546100"/>
                <a:gd name="connsiteX13" fmla="*/ 190500 w 542925"/>
                <a:gd name="connsiteY13" fmla="*/ 425450 h 546100"/>
                <a:gd name="connsiteX14" fmla="*/ 146050 w 542925"/>
                <a:gd name="connsiteY14" fmla="*/ 406400 h 546100"/>
                <a:gd name="connsiteX15" fmla="*/ 104775 w 542925"/>
                <a:gd name="connsiteY15" fmla="*/ 409575 h 546100"/>
                <a:gd name="connsiteX16" fmla="*/ 0 w 542925"/>
                <a:gd name="connsiteY16" fmla="*/ 441325 h 54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2925" h="546100">
                  <a:moveTo>
                    <a:pt x="0" y="441325"/>
                  </a:moveTo>
                  <a:lnTo>
                    <a:pt x="73025" y="0"/>
                  </a:lnTo>
                  <a:lnTo>
                    <a:pt x="85725" y="114300"/>
                  </a:lnTo>
                  <a:lnTo>
                    <a:pt x="127000" y="193675"/>
                  </a:lnTo>
                  <a:lnTo>
                    <a:pt x="203200" y="260350"/>
                  </a:lnTo>
                  <a:lnTo>
                    <a:pt x="244475" y="273050"/>
                  </a:lnTo>
                  <a:lnTo>
                    <a:pt x="304800" y="292100"/>
                  </a:lnTo>
                  <a:lnTo>
                    <a:pt x="406400" y="285750"/>
                  </a:lnTo>
                  <a:lnTo>
                    <a:pt x="485775" y="263525"/>
                  </a:lnTo>
                  <a:lnTo>
                    <a:pt x="542925" y="212725"/>
                  </a:lnTo>
                  <a:lnTo>
                    <a:pt x="295275" y="546100"/>
                  </a:lnTo>
                  <a:lnTo>
                    <a:pt x="266700" y="476250"/>
                  </a:lnTo>
                  <a:lnTo>
                    <a:pt x="231775" y="447675"/>
                  </a:lnTo>
                  <a:lnTo>
                    <a:pt x="190500" y="425450"/>
                  </a:lnTo>
                  <a:lnTo>
                    <a:pt x="146050" y="406400"/>
                  </a:lnTo>
                  <a:lnTo>
                    <a:pt x="104775" y="409575"/>
                  </a:lnTo>
                  <a:lnTo>
                    <a:pt x="0" y="441325"/>
                  </a:lnTo>
                  <a:close/>
                </a:path>
              </a:pathLst>
            </a:custGeom>
            <a:gradFill>
              <a:gsLst>
                <a:gs pos="0">
                  <a:srgbClr val="568BCD">
                    <a:lumMod val="5000"/>
                    <a:lumOff val="95000"/>
                    <a:alpha val="0"/>
                  </a:srgbClr>
                </a:gs>
                <a:gs pos="91000">
                  <a:sysClr val="window" lastClr="FFFFFF">
                    <a:lumMod val="50000"/>
                  </a:sysClr>
                </a:gs>
              </a:gsLst>
              <a:lin ang="5400000" scaled="1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83" name="그룹 82"/>
            <p:cNvGrpSpPr/>
            <p:nvPr/>
          </p:nvGrpSpPr>
          <p:grpSpPr>
            <a:xfrm rot="21385313">
              <a:off x="9635684" y="2640387"/>
              <a:ext cx="966676" cy="659707"/>
              <a:chOff x="7205263" y="2528294"/>
              <a:chExt cx="1091335" cy="744781"/>
            </a:xfrm>
          </p:grpSpPr>
          <p:sp>
            <p:nvSpPr>
              <p:cNvPr id="90" name="자유형 89"/>
              <p:cNvSpPr/>
              <p:nvPr/>
            </p:nvSpPr>
            <p:spPr>
              <a:xfrm>
                <a:off x="7205263" y="2528294"/>
                <a:ext cx="172340" cy="244226"/>
              </a:xfrm>
              <a:custGeom>
                <a:avLst/>
                <a:gdLst>
                  <a:gd name="connsiteX0" fmla="*/ 190500 w 190500"/>
                  <a:gd name="connsiteY0" fmla="*/ 0 h 250031"/>
                  <a:gd name="connsiteX1" fmla="*/ 0 w 190500"/>
                  <a:gd name="connsiteY1" fmla="*/ 250031 h 250031"/>
                  <a:gd name="connsiteX2" fmla="*/ 0 w 190500"/>
                  <a:gd name="connsiteY2" fmla="*/ 250031 h 250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0" h="250031">
                    <a:moveTo>
                      <a:pt x="190500" y="0"/>
                    </a:moveTo>
                    <a:lnTo>
                      <a:pt x="0" y="250031"/>
                    </a:lnTo>
                    <a:lnTo>
                      <a:pt x="0" y="250031"/>
                    </a:lnTo>
                  </a:path>
                </a:pathLst>
              </a:cu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7551897" y="2717023"/>
                <a:ext cx="172340" cy="244226"/>
              </a:xfrm>
              <a:custGeom>
                <a:avLst/>
                <a:gdLst>
                  <a:gd name="connsiteX0" fmla="*/ 190500 w 190500"/>
                  <a:gd name="connsiteY0" fmla="*/ 0 h 250031"/>
                  <a:gd name="connsiteX1" fmla="*/ 0 w 190500"/>
                  <a:gd name="connsiteY1" fmla="*/ 250031 h 250031"/>
                  <a:gd name="connsiteX2" fmla="*/ 0 w 190500"/>
                  <a:gd name="connsiteY2" fmla="*/ 250031 h 250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0" h="250031">
                    <a:moveTo>
                      <a:pt x="190500" y="0"/>
                    </a:moveTo>
                    <a:lnTo>
                      <a:pt x="0" y="250031"/>
                    </a:lnTo>
                    <a:lnTo>
                      <a:pt x="0" y="250031"/>
                    </a:lnTo>
                  </a:path>
                </a:pathLst>
              </a:cu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92" name="자유형 91"/>
              <p:cNvSpPr/>
              <p:nvPr/>
            </p:nvSpPr>
            <p:spPr>
              <a:xfrm>
                <a:off x="8124258" y="3028849"/>
                <a:ext cx="172340" cy="244226"/>
              </a:xfrm>
              <a:custGeom>
                <a:avLst/>
                <a:gdLst>
                  <a:gd name="connsiteX0" fmla="*/ 190500 w 190500"/>
                  <a:gd name="connsiteY0" fmla="*/ 0 h 250031"/>
                  <a:gd name="connsiteX1" fmla="*/ 0 w 190500"/>
                  <a:gd name="connsiteY1" fmla="*/ 250031 h 250031"/>
                  <a:gd name="connsiteX2" fmla="*/ 0 w 190500"/>
                  <a:gd name="connsiteY2" fmla="*/ 250031 h 250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0" h="250031">
                    <a:moveTo>
                      <a:pt x="190500" y="0"/>
                    </a:moveTo>
                    <a:lnTo>
                      <a:pt x="0" y="250031"/>
                    </a:lnTo>
                    <a:lnTo>
                      <a:pt x="0" y="250031"/>
                    </a:lnTo>
                  </a:path>
                </a:pathLst>
              </a:custGeom>
              <a:noFill/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cxnSp>
          <p:nvCxnSpPr>
            <p:cNvPr id="84" name="직선 화살표 연결선 83"/>
            <p:cNvCxnSpPr/>
            <p:nvPr/>
          </p:nvCxnSpPr>
          <p:spPr>
            <a:xfrm>
              <a:off x="9665523" y="2827009"/>
              <a:ext cx="292527" cy="158414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cxnSp>
          <p:nvCxnSpPr>
            <p:cNvPr id="85" name="직선 화살표 연결선 84"/>
            <p:cNvCxnSpPr/>
            <p:nvPr/>
          </p:nvCxnSpPr>
          <p:spPr>
            <a:xfrm>
              <a:off x="9977304" y="2992615"/>
              <a:ext cx="481341" cy="25716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86" name="TextBox 85"/>
            <p:cNvSpPr txBox="1"/>
            <p:nvPr/>
          </p:nvSpPr>
          <p:spPr>
            <a:xfrm rot="1674180">
              <a:off x="9667163" y="2772577"/>
              <a:ext cx="392755" cy="13960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 err="1">
                  <a:ln w="3175">
                    <a:noFill/>
                  </a:ln>
                  <a:solidFill>
                    <a:prstClr val="black"/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자유장</a:t>
              </a:r>
              <a:endParaRPr kumimoji="0" lang="ko-KR" altLang="en-US" sz="11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>
                  <a:glow rad="50800">
                    <a:prstClr val="white">
                      <a:alpha val="9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 rot="1674180">
              <a:off x="10064361" y="2982250"/>
              <a:ext cx="392755" cy="13960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 err="1">
                  <a:ln w="3175">
                    <a:noFill/>
                  </a:ln>
                  <a:solidFill>
                    <a:prstClr val="black"/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정착장</a:t>
              </a:r>
              <a:endParaRPr kumimoji="0" lang="ko-KR" altLang="en-US" sz="11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>
                  <a:glow rad="50800">
                    <a:prstClr val="white">
                      <a:alpha val="90000"/>
                    </a:prstClr>
                  </a:glo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0045811" y="2550486"/>
              <a:ext cx="265934" cy="13960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 w="3175">
                    <a:noFill/>
                  </a:ln>
                  <a:solidFill>
                    <a:prstClr val="black"/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앵커</a:t>
              </a:r>
            </a:p>
          </p:txBody>
        </p:sp>
        <p:sp>
          <p:nvSpPr>
            <p:cNvPr id="89" name="자유형 46">
              <a:extLst>
                <a:ext uri="{FF2B5EF4-FFF2-40B4-BE49-F238E27FC236}">
                  <a16:creationId xmlns:a16="http://schemas.microsoft.com/office/drawing/2014/main" id="{821B4CBA-8ACF-45BD-931F-864D558F018B}"/>
                </a:ext>
              </a:extLst>
            </p:cNvPr>
            <p:cNvSpPr/>
            <p:nvPr/>
          </p:nvSpPr>
          <p:spPr>
            <a:xfrm rot="10800000" flipH="1" flipV="1">
              <a:off x="10299090" y="2614898"/>
              <a:ext cx="48146" cy="221705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53F67"/>
              </a:solidFill>
              <a:prstDash val="solid"/>
              <a:headEnd type="none" w="sm" len="sm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488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2978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467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5957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445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8934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424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1913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7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93" name="Picture 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1328647" y="6473348"/>
            <a:ext cx="2614756" cy="138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4" name="직선 연결선 93"/>
          <p:cNvCxnSpPr>
            <a:stCxn id="127" idx="2"/>
            <a:endCxn id="131" idx="1"/>
          </p:cNvCxnSpPr>
          <p:nvPr/>
        </p:nvCxnSpPr>
        <p:spPr>
          <a:xfrm>
            <a:off x="12708833" y="6708984"/>
            <a:ext cx="507556" cy="0"/>
          </a:xfrm>
          <a:prstGeom prst="line">
            <a:avLst/>
          </a:pr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</p:cxnSp>
      <p:cxnSp>
        <p:nvCxnSpPr>
          <p:cNvPr id="95" name="직선 연결선 94"/>
          <p:cNvCxnSpPr/>
          <p:nvPr/>
        </p:nvCxnSpPr>
        <p:spPr>
          <a:xfrm>
            <a:off x="12223233" y="7085753"/>
            <a:ext cx="1085104" cy="0"/>
          </a:xfrm>
          <a:prstGeom prst="line">
            <a:avLst/>
          </a:pr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</p:cxnSp>
      <p:grpSp>
        <p:nvGrpSpPr>
          <p:cNvPr id="96" name="그룹 95"/>
          <p:cNvGrpSpPr/>
          <p:nvPr/>
        </p:nvGrpSpPr>
        <p:grpSpPr>
          <a:xfrm>
            <a:off x="11567447" y="7597486"/>
            <a:ext cx="101847" cy="100098"/>
            <a:chOff x="4986660" y="5351148"/>
            <a:chExt cx="116359" cy="114360"/>
          </a:xfrm>
        </p:grpSpPr>
        <p:sp>
          <p:nvSpPr>
            <p:cNvPr id="97" name="직사각형 96"/>
            <p:cNvSpPr/>
            <p:nvPr/>
          </p:nvSpPr>
          <p:spPr>
            <a:xfrm>
              <a:off x="4986660" y="5351148"/>
              <a:ext cx="114360" cy="114360"/>
            </a:xfrm>
            <a:prstGeom prst="rect">
              <a:avLst/>
            </a:prstGeom>
            <a:solidFill>
              <a:srgbClr val="015699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98" name="직선 연결선 97"/>
            <p:cNvCxnSpPr/>
            <p:nvPr/>
          </p:nvCxnSpPr>
          <p:spPr>
            <a:xfrm flipH="1" flipV="1">
              <a:off x="4991482" y="5351632"/>
              <a:ext cx="111537" cy="11095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99" name="직선 연결선 98"/>
            <p:cNvCxnSpPr/>
            <p:nvPr/>
          </p:nvCxnSpPr>
          <p:spPr>
            <a:xfrm flipH="1">
              <a:off x="4989484" y="5351148"/>
              <a:ext cx="113535" cy="11144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grpSp>
        <p:nvGrpSpPr>
          <p:cNvPr id="100" name="그룹 99"/>
          <p:cNvGrpSpPr/>
          <p:nvPr/>
        </p:nvGrpSpPr>
        <p:grpSpPr>
          <a:xfrm>
            <a:off x="11567447" y="6662431"/>
            <a:ext cx="101847" cy="100098"/>
            <a:chOff x="4986660" y="5351148"/>
            <a:chExt cx="116359" cy="114360"/>
          </a:xfrm>
        </p:grpSpPr>
        <p:sp>
          <p:nvSpPr>
            <p:cNvPr id="101" name="직사각형 100"/>
            <p:cNvSpPr/>
            <p:nvPr/>
          </p:nvSpPr>
          <p:spPr>
            <a:xfrm>
              <a:off x="4986660" y="5351148"/>
              <a:ext cx="114360" cy="114360"/>
            </a:xfrm>
            <a:prstGeom prst="rect">
              <a:avLst/>
            </a:prstGeom>
            <a:solidFill>
              <a:srgbClr val="015699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02" name="직선 연결선 101"/>
            <p:cNvCxnSpPr/>
            <p:nvPr/>
          </p:nvCxnSpPr>
          <p:spPr>
            <a:xfrm flipH="1" flipV="1">
              <a:off x="4991482" y="5351632"/>
              <a:ext cx="111537" cy="11095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103" name="직선 연결선 102"/>
            <p:cNvCxnSpPr/>
            <p:nvPr/>
          </p:nvCxnSpPr>
          <p:spPr>
            <a:xfrm flipH="1">
              <a:off x="4989484" y="5351148"/>
              <a:ext cx="113535" cy="11144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grpSp>
        <p:nvGrpSpPr>
          <p:cNvPr id="104" name="그룹 103"/>
          <p:cNvGrpSpPr/>
          <p:nvPr/>
        </p:nvGrpSpPr>
        <p:grpSpPr>
          <a:xfrm>
            <a:off x="11878699" y="6881128"/>
            <a:ext cx="101847" cy="100098"/>
            <a:chOff x="4986660" y="5351148"/>
            <a:chExt cx="116359" cy="114360"/>
          </a:xfrm>
        </p:grpSpPr>
        <p:sp>
          <p:nvSpPr>
            <p:cNvPr id="105" name="직사각형 104"/>
            <p:cNvSpPr/>
            <p:nvPr/>
          </p:nvSpPr>
          <p:spPr>
            <a:xfrm>
              <a:off x="4986660" y="5351148"/>
              <a:ext cx="114360" cy="114360"/>
            </a:xfrm>
            <a:prstGeom prst="rect">
              <a:avLst/>
            </a:prstGeom>
            <a:solidFill>
              <a:srgbClr val="015699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06" name="직선 연결선 105"/>
            <p:cNvCxnSpPr/>
            <p:nvPr/>
          </p:nvCxnSpPr>
          <p:spPr>
            <a:xfrm flipH="1" flipV="1">
              <a:off x="4991482" y="5351632"/>
              <a:ext cx="111537" cy="11095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107" name="직선 연결선 106"/>
            <p:cNvCxnSpPr/>
            <p:nvPr/>
          </p:nvCxnSpPr>
          <p:spPr>
            <a:xfrm flipH="1">
              <a:off x="4989484" y="5351148"/>
              <a:ext cx="113535" cy="11144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grpSp>
        <p:nvGrpSpPr>
          <p:cNvPr id="108" name="그룹 107"/>
          <p:cNvGrpSpPr/>
          <p:nvPr/>
        </p:nvGrpSpPr>
        <p:grpSpPr>
          <a:xfrm>
            <a:off x="12178783" y="6704684"/>
            <a:ext cx="101847" cy="100098"/>
            <a:chOff x="4986660" y="5351148"/>
            <a:chExt cx="116359" cy="114360"/>
          </a:xfrm>
        </p:grpSpPr>
        <p:sp>
          <p:nvSpPr>
            <p:cNvPr id="109" name="직사각형 108"/>
            <p:cNvSpPr/>
            <p:nvPr/>
          </p:nvSpPr>
          <p:spPr>
            <a:xfrm>
              <a:off x="4986660" y="5351148"/>
              <a:ext cx="114360" cy="114360"/>
            </a:xfrm>
            <a:prstGeom prst="rect">
              <a:avLst/>
            </a:prstGeom>
            <a:solidFill>
              <a:srgbClr val="015699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10" name="직선 연결선 109"/>
            <p:cNvCxnSpPr/>
            <p:nvPr/>
          </p:nvCxnSpPr>
          <p:spPr>
            <a:xfrm flipH="1" flipV="1">
              <a:off x="4991482" y="5351632"/>
              <a:ext cx="111537" cy="11095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111" name="직선 연결선 110"/>
            <p:cNvCxnSpPr/>
            <p:nvPr/>
          </p:nvCxnSpPr>
          <p:spPr>
            <a:xfrm flipH="1">
              <a:off x="4989484" y="5351148"/>
              <a:ext cx="113535" cy="11144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grpSp>
        <p:nvGrpSpPr>
          <p:cNvPr id="112" name="그룹 111"/>
          <p:cNvGrpSpPr/>
          <p:nvPr/>
        </p:nvGrpSpPr>
        <p:grpSpPr>
          <a:xfrm>
            <a:off x="12189899" y="7531159"/>
            <a:ext cx="101847" cy="100098"/>
            <a:chOff x="4986660" y="5351148"/>
            <a:chExt cx="116359" cy="114360"/>
          </a:xfrm>
        </p:grpSpPr>
        <p:sp>
          <p:nvSpPr>
            <p:cNvPr id="113" name="직사각형 112"/>
            <p:cNvSpPr/>
            <p:nvPr/>
          </p:nvSpPr>
          <p:spPr>
            <a:xfrm>
              <a:off x="4986660" y="5351148"/>
              <a:ext cx="114360" cy="114360"/>
            </a:xfrm>
            <a:prstGeom prst="rect">
              <a:avLst/>
            </a:prstGeom>
            <a:solidFill>
              <a:srgbClr val="015699"/>
            </a:solidFill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cxnSp>
          <p:nvCxnSpPr>
            <p:cNvPr id="114" name="직선 연결선 113"/>
            <p:cNvCxnSpPr/>
            <p:nvPr/>
          </p:nvCxnSpPr>
          <p:spPr>
            <a:xfrm flipH="1" flipV="1">
              <a:off x="4991482" y="5351632"/>
              <a:ext cx="111537" cy="110956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cxnSp>
          <p:nvCxnSpPr>
            <p:cNvPr id="115" name="직선 연결선 114"/>
            <p:cNvCxnSpPr/>
            <p:nvPr/>
          </p:nvCxnSpPr>
          <p:spPr>
            <a:xfrm flipH="1">
              <a:off x="4989484" y="5351148"/>
              <a:ext cx="113535" cy="11144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cxnSp>
        <p:nvCxnSpPr>
          <p:cNvPr id="116" name="직선 연결선 115"/>
          <p:cNvCxnSpPr>
            <a:stCxn id="129" idx="2"/>
            <a:endCxn id="133" idx="1"/>
          </p:cNvCxnSpPr>
          <p:nvPr/>
        </p:nvCxnSpPr>
        <p:spPr>
          <a:xfrm>
            <a:off x="12289789" y="7564990"/>
            <a:ext cx="926598" cy="1"/>
          </a:xfrm>
          <a:prstGeom prst="line">
            <a:avLst/>
          </a:pr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</p:cxnSp>
      <p:sp>
        <p:nvSpPr>
          <p:cNvPr id="117" name="모서리가 둥근 직사각형 116"/>
          <p:cNvSpPr/>
          <p:nvPr/>
        </p:nvSpPr>
        <p:spPr>
          <a:xfrm>
            <a:off x="13247347" y="4272713"/>
            <a:ext cx="1561434" cy="21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/>
            <a:r>
              <a:rPr lang="ko-KR" altLang="en-US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천공</a:t>
            </a:r>
            <a:r>
              <a:rPr lang="en-US" altLang="ko-KR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</a:t>
            </a:r>
            <a:r>
              <a:rPr lang="ko-KR" altLang="en-US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설계 </a:t>
            </a:r>
            <a:r>
              <a:rPr lang="ko-KR" altLang="en-US" sz="1100" kern="0" dirty="0" err="1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여유치</a:t>
            </a:r>
            <a:r>
              <a:rPr lang="ko-KR" altLang="en-US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확보</a:t>
            </a:r>
            <a:r>
              <a:rPr lang="en-US" altLang="ko-KR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)</a:t>
            </a:r>
            <a:endParaRPr lang="ko-KR" altLang="en-US" sz="1100" kern="0" dirty="0">
              <a:ln w="3175">
                <a:noFill/>
              </a:ln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13247347" y="4623455"/>
            <a:ext cx="1561434" cy="21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/>
            <a:r>
              <a:rPr lang="ko-KR" altLang="en-US" sz="1100" kern="0" dirty="0" err="1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앵커체</a:t>
            </a:r>
            <a:r>
              <a:rPr lang="ko-KR" altLang="en-US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삽입</a:t>
            </a:r>
            <a:r>
              <a:rPr lang="en-US" altLang="ko-KR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/1</a:t>
            </a:r>
            <a:r>
              <a:rPr lang="ko-KR" altLang="en-US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차 </a:t>
            </a:r>
            <a:r>
              <a:rPr lang="ko-KR" altLang="en-US" sz="1100" kern="0" dirty="0" err="1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그라우팅</a:t>
            </a:r>
            <a:endParaRPr lang="ko-KR" altLang="en-US" sz="1100" kern="0" dirty="0">
              <a:ln w="3175">
                <a:noFill/>
              </a:ln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13247347" y="4974197"/>
            <a:ext cx="1561434" cy="21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/>
            <a:r>
              <a:rPr lang="ko-KR" altLang="en-US" sz="1100" kern="0" dirty="0" err="1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케이싱</a:t>
            </a:r>
            <a:r>
              <a:rPr lang="ko-KR" altLang="en-US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100" kern="0" dirty="0" err="1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인발</a:t>
            </a:r>
            <a:r>
              <a:rPr lang="en-US" altLang="ko-KR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/2</a:t>
            </a:r>
            <a:r>
              <a:rPr lang="ko-KR" altLang="en-US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차 </a:t>
            </a:r>
            <a:r>
              <a:rPr lang="ko-KR" altLang="en-US" sz="1100" kern="0" dirty="0" err="1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그라우팅</a:t>
            </a:r>
            <a:endParaRPr lang="ko-KR" altLang="en-US" sz="1100" kern="0" dirty="0">
              <a:ln w="3175">
                <a:noFill/>
              </a:ln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13247347" y="5324937"/>
            <a:ext cx="1561434" cy="216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/>
            <a:r>
              <a:rPr lang="ko-KR" altLang="en-US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인장</a:t>
            </a:r>
            <a:r>
              <a:rPr lang="en-US" altLang="ko-KR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lang="ko-KR" altLang="en-US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정착</a:t>
            </a:r>
            <a:r>
              <a:rPr lang="en-US" altLang="ko-KR" sz="11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, TEST</a:t>
            </a:r>
            <a:endParaRPr lang="ko-KR" altLang="en-US" sz="1100" kern="0" dirty="0">
              <a:ln w="3175">
                <a:noFill/>
              </a:ln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12489318" y="4462756"/>
            <a:ext cx="595616" cy="574778"/>
            <a:chOff x="11432821" y="3453864"/>
            <a:chExt cx="494124" cy="476838"/>
          </a:xfrm>
        </p:grpSpPr>
        <p:sp>
          <p:nvSpPr>
            <p:cNvPr id="122" name="타원 121"/>
            <p:cNvSpPr/>
            <p:nvPr/>
          </p:nvSpPr>
          <p:spPr>
            <a:xfrm>
              <a:off x="11432821" y="3453864"/>
              <a:ext cx="494124" cy="476838"/>
            </a:xfrm>
            <a:prstGeom prst="ellipse">
              <a:avLst/>
            </a:prstGeom>
            <a:noFill/>
            <a:ln w="41275" cap="flat" cmpd="sng" algn="ctr">
              <a:solidFill>
                <a:schemeClr val="bg1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23" name="타원 122"/>
            <p:cNvSpPr/>
            <p:nvPr/>
          </p:nvSpPr>
          <p:spPr>
            <a:xfrm>
              <a:off x="11432821" y="3453864"/>
              <a:ext cx="494124" cy="476838"/>
            </a:xfrm>
            <a:prstGeom prst="ellipse">
              <a:avLst/>
            </a:prstGeom>
            <a:noFill/>
            <a:ln w="19050" cap="flat" cmpd="sng" algn="ctr">
              <a:solidFill>
                <a:srgbClr val="F82E21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12254929" y="5089025"/>
            <a:ext cx="368488" cy="355594"/>
            <a:chOff x="11287158" y="3453864"/>
            <a:chExt cx="494125" cy="476838"/>
          </a:xfrm>
        </p:grpSpPr>
        <p:sp>
          <p:nvSpPr>
            <p:cNvPr id="125" name="타원 124"/>
            <p:cNvSpPr/>
            <p:nvPr/>
          </p:nvSpPr>
          <p:spPr>
            <a:xfrm>
              <a:off x="11287159" y="3453864"/>
              <a:ext cx="494124" cy="476838"/>
            </a:xfrm>
            <a:prstGeom prst="ellipse">
              <a:avLst/>
            </a:prstGeom>
            <a:noFill/>
            <a:ln w="412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26" name="타원 125"/>
            <p:cNvSpPr/>
            <p:nvPr/>
          </p:nvSpPr>
          <p:spPr>
            <a:xfrm>
              <a:off x="11287158" y="3453864"/>
              <a:ext cx="494124" cy="476838"/>
            </a:xfrm>
            <a:prstGeom prst="ellipse">
              <a:avLst/>
            </a:prstGeom>
            <a:noFill/>
            <a:ln w="19050" cap="flat" cmpd="sng" algn="ctr">
              <a:solidFill>
                <a:srgbClr val="F82E21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27" name="타원 126"/>
          <p:cNvSpPr/>
          <p:nvPr/>
        </p:nvSpPr>
        <p:spPr>
          <a:xfrm flipH="1">
            <a:off x="12622849" y="6665992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8" name="타원 127"/>
          <p:cNvSpPr/>
          <p:nvPr/>
        </p:nvSpPr>
        <p:spPr>
          <a:xfrm flipH="1">
            <a:off x="12203805" y="7042761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9" name="타원 128"/>
          <p:cNvSpPr/>
          <p:nvPr/>
        </p:nvSpPr>
        <p:spPr>
          <a:xfrm flipH="1">
            <a:off x="12203805" y="7521998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0" name="타원 129"/>
          <p:cNvSpPr/>
          <p:nvPr/>
        </p:nvSpPr>
        <p:spPr>
          <a:xfrm flipH="1">
            <a:off x="12158637" y="5085552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3216389" y="6600984"/>
            <a:ext cx="1531948" cy="216000"/>
          </a:xfrm>
          <a:prstGeom prst="round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defTabSz="1042978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algn="ctr"/>
            <a:r>
              <a:rPr lang="en-US" altLang="ko-KR" dirty="0"/>
              <a:t>POD</a:t>
            </a:r>
            <a:r>
              <a:rPr lang="ko-KR" altLang="en-US" dirty="0"/>
              <a:t>관</a:t>
            </a:r>
            <a:r>
              <a:rPr lang="en-US" altLang="ko-KR" dirty="0"/>
              <a:t>(PVC PIPE)</a:t>
            </a:r>
            <a:endParaRPr lang="ko-KR" alt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13216389" y="6977753"/>
            <a:ext cx="1531948" cy="216000"/>
          </a:xfrm>
          <a:prstGeom prst="round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defTabSz="1042978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algn="ctr"/>
            <a:r>
              <a:rPr lang="ko-KR" altLang="en-US" dirty="0" err="1"/>
              <a:t>드레인</a:t>
            </a:r>
            <a:r>
              <a:rPr lang="ko-KR" altLang="en-US" dirty="0"/>
              <a:t> 보드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3216387" y="7336922"/>
            <a:ext cx="1531948" cy="456137"/>
          </a:xfrm>
          <a:prstGeom prst="roundRect">
            <a:avLst>
              <a:gd name="adj" fmla="val 9358"/>
            </a:avLst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defTabSz="1042978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i="0" u="none" strike="noStrike" kern="0" cap="none" spc="0" normalizeH="0" baseline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algn="ctr"/>
            <a:r>
              <a:rPr lang="en-US" altLang="ko-KR" dirty="0"/>
              <a:t>SUMP PIT 5</a:t>
            </a:r>
            <a:r>
              <a:rPr lang="ko-KR" altLang="en-US" dirty="0"/>
              <a:t>개소</a:t>
            </a:r>
            <a:br>
              <a:rPr lang="en-US" altLang="ko-KR" dirty="0"/>
            </a:br>
            <a:r>
              <a:rPr lang="en-US" altLang="ko-KR" dirty="0"/>
              <a:t>(1,500X1,500X2,500)</a:t>
            </a:r>
            <a:endParaRPr lang="ko-KR" altLang="en-US" dirty="0"/>
          </a:p>
        </p:txBody>
      </p:sp>
      <p:grpSp>
        <p:nvGrpSpPr>
          <p:cNvPr id="134" name="그룹 133"/>
          <p:cNvGrpSpPr/>
          <p:nvPr/>
        </p:nvGrpSpPr>
        <p:grpSpPr>
          <a:xfrm flipH="1">
            <a:off x="11371932" y="1312648"/>
            <a:ext cx="1896931" cy="752978"/>
            <a:chOff x="7127662" y="3399292"/>
            <a:chExt cx="1896931" cy="752978"/>
          </a:xfrm>
        </p:grpSpPr>
        <p:sp>
          <p:nvSpPr>
            <p:cNvPr id="135" name="자유형 134"/>
            <p:cNvSpPr/>
            <p:nvPr/>
          </p:nvSpPr>
          <p:spPr bwMode="auto">
            <a:xfrm rot="16200000">
              <a:off x="7699639" y="2827315"/>
              <a:ext cx="752978" cy="1896931"/>
            </a:xfrm>
            <a:custGeom>
              <a:avLst/>
              <a:gdLst>
                <a:gd name="connsiteX0" fmla="*/ 565723 w 565723"/>
                <a:gd name="connsiteY0" fmla="*/ 83326 h 1724483"/>
                <a:gd name="connsiteX1" fmla="*/ 565723 w 565723"/>
                <a:gd name="connsiteY1" fmla="*/ 1724483 h 1724483"/>
                <a:gd name="connsiteX2" fmla="*/ 0 w 565723"/>
                <a:gd name="connsiteY2" fmla="*/ 1724483 h 1724483"/>
                <a:gd name="connsiteX3" fmla="*/ 0 w 565723"/>
                <a:gd name="connsiteY3" fmla="*/ 83326 h 1724483"/>
                <a:gd name="connsiteX4" fmla="*/ 218536 w 565723"/>
                <a:gd name="connsiteY4" fmla="*/ 83326 h 1724483"/>
                <a:gd name="connsiteX5" fmla="*/ 282862 w 565723"/>
                <a:gd name="connsiteY5" fmla="*/ 0 h 1724483"/>
                <a:gd name="connsiteX6" fmla="*/ 347189 w 565723"/>
                <a:gd name="connsiteY6" fmla="*/ 83326 h 1724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5723" h="1724483">
                  <a:moveTo>
                    <a:pt x="565723" y="83326"/>
                  </a:moveTo>
                  <a:lnTo>
                    <a:pt x="565723" y="1724483"/>
                  </a:lnTo>
                  <a:lnTo>
                    <a:pt x="0" y="1724483"/>
                  </a:lnTo>
                  <a:lnTo>
                    <a:pt x="0" y="83326"/>
                  </a:lnTo>
                  <a:lnTo>
                    <a:pt x="218536" y="83326"/>
                  </a:lnTo>
                  <a:lnTo>
                    <a:pt x="282862" y="0"/>
                  </a:lnTo>
                  <a:lnTo>
                    <a:pt x="347189" y="83326"/>
                  </a:lnTo>
                  <a:close/>
                </a:path>
              </a:pathLst>
            </a:custGeom>
            <a:solidFill>
              <a:srgbClr val="ED7D31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err="1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36" name="모서리가 둥근 직사각형 169"/>
            <p:cNvSpPr/>
            <p:nvPr/>
          </p:nvSpPr>
          <p:spPr bwMode="auto">
            <a:xfrm>
              <a:off x="7326253" y="3452615"/>
              <a:ext cx="1583075" cy="646331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>
              <a:innerShdw blurRad="50800">
                <a:prstClr val="black">
                  <a:alpha val="6000"/>
                </a:prstClr>
              </a:innerShd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/>
              <a:r>
                <a:rPr lang="ko-KR" altLang="en-US" sz="1400" dirty="0" err="1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토공량을</a:t>
              </a:r>
              <a:r>
                <a:rPr lang="ko-KR" altLang="en-US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고려한</a:t>
              </a:r>
            </a:p>
            <a:p>
              <a:pPr algn="ctr" latinLnBrk="0"/>
              <a:r>
                <a:rPr lang="ko-KR" altLang="en-US" sz="1400" dirty="0" err="1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터파기</a:t>
              </a:r>
              <a:r>
                <a:rPr lang="ko-KR" altLang="en-US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4</a:t>
              </a:r>
              <a:r>
                <a:rPr lang="ko-KR" altLang="en-US" sz="1400" dirty="0" err="1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개팀</a:t>
              </a:r>
              <a:r>
                <a:rPr lang="ko-KR" altLang="en-US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투입</a:t>
              </a:r>
              <a:endParaRPr lang="en-US" altLang="ko-KR" sz="1400" dirty="0">
                <a:ln>
                  <a:solidFill>
                    <a:srgbClr val="B3BBC9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 latinLnBrk="0"/>
              <a:r>
                <a:rPr lang="en-US" altLang="ko-KR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일 </a:t>
              </a:r>
              <a:r>
                <a:rPr lang="ko-KR" altLang="en-US" sz="1400" dirty="0" err="1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반출량</a:t>
              </a:r>
              <a:r>
                <a:rPr lang="ko-KR" altLang="en-US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: 2,900㎥)</a:t>
              </a:r>
            </a:p>
          </p:txBody>
        </p:sp>
      </p:grpSp>
      <p:sp>
        <p:nvSpPr>
          <p:cNvPr id="137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V="1">
            <a:off x="15590074" y="-128396"/>
            <a:ext cx="171937" cy="515474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8" name="타원 137"/>
          <p:cNvSpPr/>
          <p:nvPr/>
        </p:nvSpPr>
        <p:spPr>
          <a:xfrm flipH="1">
            <a:off x="15548326" y="374371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139" name="그룹 138"/>
          <p:cNvGrpSpPr/>
          <p:nvPr/>
        </p:nvGrpSpPr>
        <p:grpSpPr>
          <a:xfrm>
            <a:off x="16565439" y="-409501"/>
            <a:ext cx="2677949" cy="594063"/>
            <a:chOff x="5958311" y="2046346"/>
            <a:chExt cx="2677949" cy="594063"/>
          </a:xfrm>
        </p:grpSpPr>
        <p:sp>
          <p:nvSpPr>
            <p:cNvPr id="140" name="모서리가 둥근 직사각형 139"/>
            <p:cNvSpPr/>
            <p:nvPr/>
          </p:nvSpPr>
          <p:spPr>
            <a:xfrm>
              <a:off x="5958311" y="2046346"/>
              <a:ext cx="2677949" cy="594063"/>
            </a:xfrm>
            <a:prstGeom prst="roundRect">
              <a:avLst>
                <a:gd name="adj" fmla="val 50000"/>
              </a:avLst>
            </a:prstGeom>
            <a:gradFill>
              <a:gsLst>
                <a:gs pos="87000">
                  <a:srgbClr val="000000">
                    <a:alpha val="50196"/>
                  </a:srgbClr>
                </a:gs>
                <a:gs pos="0">
                  <a:schemeClr val="bg1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41" name="모서리가 둥근 직사각형 140"/>
            <p:cNvSpPr/>
            <p:nvPr/>
          </p:nvSpPr>
          <p:spPr>
            <a:xfrm>
              <a:off x="6120234" y="2145260"/>
              <a:ext cx="334448" cy="177448"/>
            </a:xfrm>
            <a:prstGeom prst="roundRect">
              <a:avLst/>
            </a:prstGeom>
            <a:solidFill>
              <a:srgbClr val="FF6600"/>
            </a:solidFill>
            <a:ln w="12700">
              <a:solidFill>
                <a:sysClr val="window" lastClr="FFFFFF"/>
              </a:solidFill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normalizeH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제안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6529839" y="2387220"/>
              <a:ext cx="1676741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>
                <a:defRPr sz="120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r>
                <a:rPr lang="ko-KR" altLang="en-US" dirty="0" err="1">
                  <a:solidFill>
                    <a:srgbClr val="FF0000"/>
                  </a:solidFill>
                </a:rPr>
                <a:t>시공성</a:t>
              </a:r>
              <a:r>
                <a:rPr lang="ko-KR" altLang="en-US" dirty="0">
                  <a:solidFill>
                    <a:srgbClr val="FF0000"/>
                  </a:solidFill>
                </a:rPr>
                <a:t> 향상 및 공기 최소화</a:t>
              </a:r>
            </a:p>
          </p:txBody>
        </p:sp>
        <p:sp>
          <p:nvSpPr>
            <p:cNvPr id="143" name="오른쪽 화살표 142"/>
            <p:cNvSpPr/>
            <p:nvPr/>
          </p:nvSpPr>
          <p:spPr>
            <a:xfrm>
              <a:off x="6290777" y="2414859"/>
              <a:ext cx="189497" cy="146471"/>
            </a:xfrm>
            <a:prstGeom prst="rightArrow">
              <a:avLst>
                <a:gd name="adj1" fmla="val 50000"/>
                <a:gd name="adj2" fmla="val 565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6529839" y="2141651"/>
              <a:ext cx="100508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>
                <a:defRPr sz="120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r>
                <a:rPr lang="ko-KR" altLang="en-US" dirty="0" err="1"/>
                <a:t>제거식</a:t>
              </a:r>
              <a:r>
                <a:rPr lang="ko-KR" altLang="en-US" dirty="0"/>
                <a:t> </a:t>
              </a:r>
              <a:r>
                <a:rPr lang="ko-KR" altLang="en-US" dirty="0" err="1"/>
                <a:t>어스앵커</a:t>
              </a:r>
              <a:endParaRPr lang="ko-KR" altLang="en-US" dirty="0"/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15787004" y="-217029"/>
            <a:ext cx="798295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dirty="0"/>
              <a:t>Strut </a:t>
            </a:r>
            <a:r>
              <a:rPr lang="ko-KR" altLang="en-US" dirty="0"/>
              <a:t>버팀대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785083" y="1289976"/>
            <a:ext cx="6192688" cy="5351632"/>
            <a:chOff x="2141487" y="1439515"/>
            <a:chExt cx="6192688" cy="5351632"/>
          </a:xfrm>
        </p:grpSpPr>
        <p:pic>
          <p:nvPicPr>
            <p:cNvPr id="147" name="그림 14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61" r="21991"/>
            <a:stretch/>
          </p:blipFill>
          <p:spPr>
            <a:xfrm>
              <a:off x="2141488" y="1439515"/>
              <a:ext cx="6183537" cy="5351632"/>
            </a:xfrm>
            <a:prstGeom prst="rect">
              <a:avLst/>
            </a:prstGeom>
          </p:spPr>
        </p:pic>
        <p:sp>
          <p:nvSpPr>
            <p:cNvPr id="148" name="자유형 147"/>
            <p:cNvSpPr/>
            <p:nvPr/>
          </p:nvSpPr>
          <p:spPr>
            <a:xfrm>
              <a:off x="2141487" y="1439515"/>
              <a:ext cx="6192688" cy="5348325"/>
            </a:xfrm>
            <a:custGeom>
              <a:avLst/>
              <a:gdLst>
                <a:gd name="connsiteX0" fmla="*/ 5141962 w 6192688"/>
                <a:gd name="connsiteY0" fmla="*/ 1516410 h 5328592"/>
                <a:gd name="connsiteX1" fmla="*/ 4341862 w 6192688"/>
                <a:gd name="connsiteY1" fmla="*/ 1529110 h 5328592"/>
                <a:gd name="connsiteX2" fmla="*/ 4338687 w 6192688"/>
                <a:gd name="connsiteY2" fmla="*/ 1592610 h 5328592"/>
                <a:gd name="connsiteX3" fmla="*/ 1122412 w 6192688"/>
                <a:gd name="connsiteY3" fmla="*/ 1618010 h 5328592"/>
                <a:gd name="connsiteX4" fmla="*/ 1122412 w 6192688"/>
                <a:gd name="connsiteY4" fmla="*/ 3329335 h 5328592"/>
                <a:gd name="connsiteX5" fmla="*/ 1166862 w 6192688"/>
                <a:gd name="connsiteY5" fmla="*/ 3735735 h 5328592"/>
                <a:gd name="connsiteX6" fmla="*/ 1265287 w 6192688"/>
                <a:gd name="connsiteY6" fmla="*/ 3830985 h 5328592"/>
                <a:gd name="connsiteX7" fmla="*/ 5072112 w 6192688"/>
                <a:gd name="connsiteY7" fmla="*/ 3830985 h 5328592"/>
                <a:gd name="connsiteX8" fmla="*/ 5151487 w 6192688"/>
                <a:gd name="connsiteY8" fmla="*/ 3729385 h 5328592"/>
                <a:gd name="connsiteX9" fmla="*/ 0 w 6192688"/>
                <a:gd name="connsiteY9" fmla="*/ 0 h 5328592"/>
                <a:gd name="connsiteX10" fmla="*/ 6192688 w 6192688"/>
                <a:gd name="connsiteY10" fmla="*/ 0 h 5328592"/>
                <a:gd name="connsiteX11" fmla="*/ 6192688 w 6192688"/>
                <a:gd name="connsiteY11" fmla="*/ 5328592 h 5328592"/>
                <a:gd name="connsiteX12" fmla="*/ 0 w 6192688"/>
                <a:gd name="connsiteY12" fmla="*/ 5328592 h 532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192688" h="5328592">
                  <a:moveTo>
                    <a:pt x="5141962" y="1516410"/>
                  </a:moveTo>
                  <a:lnTo>
                    <a:pt x="4341862" y="1529110"/>
                  </a:lnTo>
                  <a:lnTo>
                    <a:pt x="4338687" y="1592610"/>
                  </a:lnTo>
                  <a:lnTo>
                    <a:pt x="1122412" y="1618010"/>
                  </a:lnTo>
                  <a:lnTo>
                    <a:pt x="1122412" y="3329335"/>
                  </a:lnTo>
                  <a:lnTo>
                    <a:pt x="1166862" y="3735735"/>
                  </a:lnTo>
                  <a:lnTo>
                    <a:pt x="1265287" y="3830985"/>
                  </a:lnTo>
                  <a:lnTo>
                    <a:pt x="5072112" y="3830985"/>
                  </a:lnTo>
                  <a:lnTo>
                    <a:pt x="5151487" y="3729385"/>
                  </a:lnTo>
                  <a:close/>
                  <a:moveTo>
                    <a:pt x="0" y="0"/>
                  </a:moveTo>
                  <a:lnTo>
                    <a:pt x="6192688" y="0"/>
                  </a:lnTo>
                  <a:lnTo>
                    <a:pt x="6192688" y="5328592"/>
                  </a:lnTo>
                  <a:lnTo>
                    <a:pt x="0" y="532859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3264764" y="2946522"/>
              <a:ext cx="4029075" cy="2314575"/>
            </a:xfrm>
            <a:custGeom>
              <a:avLst/>
              <a:gdLst>
                <a:gd name="connsiteX0" fmla="*/ 142875 w 4029075"/>
                <a:gd name="connsiteY0" fmla="*/ 2314575 h 2314575"/>
                <a:gd name="connsiteX1" fmla="*/ 44450 w 4029075"/>
                <a:gd name="connsiteY1" fmla="*/ 2219325 h 2314575"/>
                <a:gd name="connsiteX2" fmla="*/ 0 w 4029075"/>
                <a:gd name="connsiteY2" fmla="*/ 1812925 h 2314575"/>
                <a:gd name="connsiteX3" fmla="*/ 0 w 4029075"/>
                <a:gd name="connsiteY3" fmla="*/ 101600 h 2314575"/>
                <a:gd name="connsiteX4" fmla="*/ 3216275 w 4029075"/>
                <a:gd name="connsiteY4" fmla="*/ 76200 h 2314575"/>
                <a:gd name="connsiteX5" fmla="*/ 3219450 w 4029075"/>
                <a:gd name="connsiteY5" fmla="*/ 12700 h 2314575"/>
                <a:gd name="connsiteX6" fmla="*/ 4019550 w 4029075"/>
                <a:gd name="connsiteY6" fmla="*/ 0 h 2314575"/>
                <a:gd name="connsiteX7" fmla="*/ 4029075 w 4029075"/>
                <a:gd name="connsiteY7" fmla="*/ 2212975 h 2314575"/>
                <a:gd name="connsiteX8" fmla="*/ 3949700 w 4029075"/>
                <a:gd name="connsiteY8" fmla="*/ 2314575 h 2314575"/>
                <a:gd name="connsiteX9" fmla="*/ 142875 w 4029075"/>
                <a:gd name="connsiteY9" fmla="*/ 2314575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075" h="2314575">
                  <a:moveTo>
                    <a:pt x="142875" y="2314575"/>
                  </a:moveTo>
                  <a:lnTo>
                    <a:pt x="44450" y="2219325"/>
                  </a:lnTo>
                  <a:lnTo>
                    <a:pt x="0" y="1812925"/>
                  </a:lnTo>
                  <a:lnTo>
                    <a:pt x="0" y="101600"/>
                  </a:lnTo>
                  <a:lnTo>
                    <a:pt x="3216275" y="76200"/>
                  </a:lnTo>
                  <a:lnTo>
                    <a:pt x="3219450" y="12700"/>
                  </a:lnTo>
                  <a:lnTo>
                    <a:pt x="4019550" y="0"/>
                  </a:lnTo>
                  <a:lnTo>
                    <a:pt x="4029075" y="2212975"/>
                  </a:lnTo>
                  <a:lnTo>
                    <a:pt x="3949700" y="2314575"/>
                  </a:lnTo>
                  <a:lnTo>
                    <a:pt x="142875" y="2314575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150" name="그룹 149"/>
          <p:cNvGrpSpPr/>
          <p:nvPr/>
        </p:nvGrpSpPr>
        <p:grpSpPr>
          <a:xfrm>
            <a:off x="7144880" y="1150937"/>
            <a:ext cx="3060000" cy="2736000"/>
            <a:chOff x="7144880" y="1150937"/>
            <a:chExt cx="3060000" cy="2736000"/>
          </a:xfrm>
        </p:grpSpPr>
        <p:sp>
          <p:nvSpPr>
            <p:cNvPr id="151" name="직사각형 150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암발파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공법</a:t>
              </a:r>
            </a:p>
          </p:txBody>
        </p:sp>
        <p:sp>
          <p:nvSpPr>
            <p:cNvPr id="153" name="모서리가 둥근 직사각형 152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방진공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설치를 통한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진동영향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최소화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7144880" y="2076346"/>
            <a:ext cx="3061505" cy="1178902"/>
            <a:chOff x="7144880" y="2414444"/>
            <a:chExt cx="3061505" cy="1178902"/>
          </a:xfrm>
        </p:grpSpPr>
        <p:grpSp>
          <p:nvGrpSpPr>
            <p:cNvPr id="155" name="그룹 154"/>
            <p:cNvGrpSpPr/>
            <p:nvPr/>
          </p:nvGrpSpPr>
          <p:grpSpPr>
            <a:xfrm>
              <a:off x="7144880" y="2414444"/>
              <a:ext cx="3061505" cy="1178902"/>
              <a:chOff x="7144880" y="2414444"/>
              <a:chExt cx="3061505" cy="1178902"/>
            </a:xfrm>
          </p:grpSpPr>
          <p:pic>
            <p:nvPicPr>
              <p:cNvPr id="160" name="그림 159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269" t="45220" r="20757" b="39835"/>
              <a:stretch/>
            </p:blipFill>
            <p:spPr>
              <a:xfrm>
                <a:off x="7154961" y="2414635"/>
                <a:ext cx="3051424" cy="1152128"/>
              </a:xfrm>
              <a:prstGeom prst="rect">
                <a:avLst/>
              </a:prstGeom>
            </p:spPr>
          </p:pic>
          <p:sp>
            <p:nvSpPr>
              <p:cNvPr id="161" name="직사각형 160"/>
              <p:cNvSpPr/>
              <p:nvPr/>
            </p:nvSpPr>
            <p:spPr>
              <a:xfrm>
                <a:off x="7144880" y="2414444"/>
                <a:ext cx="3060000" cy="1178902"/>
              </a:xfrm>
              <a:prstGeom prst="rect">
                <a:avLst/>
              </a:prstGeom>
              <a:solidFill>
                <a:schemeClr val="bg1">
                  <a:alpha val="4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+mn-ea"/>
                </a:endParaRPr>
              </a:p>
            </p:txBody>
          </p:sp>
        </p:grpSp>
        <p:sp>
          <p:nvSpPr>
            <p:cNvPr id="156" name="자유형 155"/>
            <p:cNvSpPr/>
            <p:nvPr/>
          </p:nvSpPr>
          <p:spPr>
            <a:xfrm>
              <a:off x="7416800" y="3098800"/>
              <a:ext cx="1990725" cy="438150"/>
            </a:xfrm>
            <a:custGeom>
              <a:avLst/>
              <a:gdLst>
                <a:gd name="connsiteX0" fmla="*/ 0 w 1990725"/>
                <a:gd name="connsiteY0" fmla="*/ 409575 h 438150"/>
                <a:gd name="connsiteX1" fmla="*/ 0 w 1990725"/>
                <a:gd name="connsiteY1" fmla="*/ 336550 h 438150"/>
                <a:gd name="connsiteX2" fmla="*/ 63500 w 1990725"/>
                <a:gd name="connsiteY2" fmla="*/ 336550 h 438150"/>
                <a:gd name="connsiteX3" fmla="*/ 1743075 w 1990725"/>
                <a:gd name="connsiteY3" fmla="*/ 0 h 438150"/>
                <a:gd name="connsiteX4" fmla="*/ 1990725 w 1990725"/>
                <a:gd name="connsiteY4" fmla="*/ 0 h 438150"/>
                <a:gd name="connsiteX5" fmla="*/ 1990725 w 1990725"/>
                <a:gd name="connsiteY5" fmla="*/ 422275 h 438150"/>
                <a:gd name="connsiteX6" fmla="*/ 1768475 w 1990725"/>
                <a:gd name="connsiteY6" fmla="*/ 422275 h 438150"/>
                <a:gd name="connsiteX7" fmla="*/ 1762125 w 1990725"/>
                <a:gd name="connsiteY7" fmla="*/ 438150 h 438150"/>
                <a:gd name="connsiteX8" fmla="*/ 285750 w 1990725"/>
                <a:gd name="connsiteY8" fmla="*/ 438150 h 438150"/>
                <a:gd name="connsiteX9" fmla="*/ 285750 w 1990725"/>
                <a:gd name="connsiteY9" fmla="*/ 400050 h 438150"/>
                <a:gd name="connsiteX10" fmla="*/ 0 w 1990725"/>
                <a:gd name="connsiteY10" fmla="*/ 409575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0725" h="438150">
                  <a:moveTo>
                    <a:pt x="0" y="409575"/>
                  </a:moveTo>
                  <a:lnTo>
                    <a:pt x="0" y="336550"/>
                  </a:lnTo>
                  <a:lnTo>
                    <a:pt x="63500" y="336550"/>
                  </a:lnTo>
                  <a:lnTo>
                    <a:pt x="1743075" y="0"/>
                  </a:lnTo>
                  <a:lnTo>
                    <a:pt x="1990725" y="0"/>
                  </a:lnTo>
                  <a:lnTo>
                    <a:pt x="1990725" y="422275"/>
                  </a:lnTo>
                  <a:lnTo>
                    <a:pt x="1768475" y="422275"/>
                  </a:lnTo>
                  <a:lnTo>
                    <a:pt x="1762125" y="438150"/>
                  </a:lnTo>
                  <a:lnTo>
                    <a:pt x="285750" y="438150"/>
                  </a:lnTo>
                  <a:lnTo>
                    <a:pt x="285750" y="400050"/>
                  </a:lnTo>
                  <a:lnTo>
                    <a:pt x="0" y="409575"/>
                  </a:ln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42978" latinLnBrk="0"/>
              <a:endParaRPr lang="ko-KR" altLang="en-US" sz="1000" kern="0" spc="-100" dirty="0">
                <a:ln w="3175">
                  <a:noFill/>
                </a:ln>
                <a:solidFill>
                  <a:prstClr val="black"/>
                </a:solidFill>
                <a:latin typeface="-윤고딕340"/>
                <a:ea typeface="-윤고딕340"/>
              </a:endParaRPr>
            </a:p>
          </p:txBody>
        </p:sp>
        <p:sp>
          <p:nvSpPr>
            <p:cNvPr id="157" name="직사각형 156"/>
            <p:cNvSpPr/>
            <p:nvPr/>
          </p:nvSpPr>
          <p:spPr>
            <a:xfrm>
              <a:off x="9401290" y="3098609"/>
              <a:ext cx="229030" cy="430372"/>
            </a:xfrm>
            <a:prstGeom prst="rect">
              <a:avLst/>
            </a:prstGeom>
            <a:solidFill>
              <a:srgbClr val="00B050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42978" latinLnBrk="0"/>
              <a:endParaRPr lang="ko-KR" altLang="en-US" sz="1000" kern="0" spc="-100" dirty="0">
                <a:ln w="3175">
                  <a:noFill/>
                </a:ln>
                <a:solidFill>
                  <a:prstClr val="black"/>
                </a:solidFill>
                <a:latin typeface="-윤고딕340"/>
                <a:ea typeface="-윤고딕340"/>
              </a:endParaRPr>
            </a:p>
          </p:txBody>
        </p:sp>
        <p:sp>
          <p:nvSpPr>
            <p:cNvPr id="158" name="직사각형 157"/>
            <p:cNvSpPr/>
            <p:nvPr/>
          </p:nvSpPr>
          <p:spPr>
            <a:xfrm>
              <a:off x="9263665" y="3095699"/>
              <a:ext cx="72000" cy="432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9634226" y="2699101"/>
              <a:ext cx="570653" cy="863326"/>
            </a:xfrm>
            <a:prstGeom prst="rect">
              <a:avLst/>
            </a:prstGeom>
            <a:solidFill>
              <a:srgbClr val="F09029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42978" latinLnBrk="0"/>
              <a:endParaRPr lang="ko-KR" altLang="en-US" sz="1000" kern="0" spc="-100" dirty="0">
                <a:ln w="3175">
                  <a:noFill/>
                </a:ln>
                <a:solidFill>
                  <a:prstClr val="black"/>
                </a:solidFill>
                <a:latin typeface="-윤고딕340"/>
                <a:ea typeface="-윤고딕340"/>
              </a:endParaRPr>
            </a:p>
          </p:txBody>
        </p:sp>
      </p:grpSp>
      <p:sp>
        <p:nvSpPr>
          <p:cNvPr id="162" name="직사각형 161"/>
          <p:cNvSpPr/>
          <p:nvPr/>
        </p:nvSpPr>
        <p:spPr>
          <a:xfrm>
            <a:off x="700880" y="1150938"/>
            <a:ext cx="6300000" cy="561657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163" name="그룹 162"/>
          <p:cNvGrpSpPr/>
          <p:nvPr/>
        </p:nvGrpSpPr>
        <p:grpSpPr>
          <a:xfrm>
            <a:off x="7144880" y="4031513"/>
            <a:ext cx="3060000" cy="2736000"/>
            <a:chOff x="7144880" y="1150937"/>
            <a:chExt cx="3060000" cy="2736000"/>
          </a:xfrm>
        </p:grpSpPr>
        <p:sp>
          <p:nvSpPr>
            <p:cNvPr id="164" name="직사각형 163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집중호우대비 자동배수시스템</a:t>
              </a:r>
            </a:p>
          </p:txBody>
        </p:sp>
        <p:sp>
          <p:nvSpPr>
            <p:cNvPr id="166" name="모서리가 둥근 직사각형 165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수위센서에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의한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자동배수로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굴착면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침수방지</a:t>
              </a:r>
            </a:p>
          </p:txBody>
        </p:sp>
      </p:grpSp>
      <p:sp>
        <p:nvSpPr>
          <p:cNvPr id="167" name="자유형 166"/>
          <p:cNvSpPr/>
          <p:nvPr/>
        </p:nvSpPr>
        <p:spPr>
          <a:xfrm rot="16200000" flipH="1">
            <a:off x="5279823" y="2483426"/>
            <a:ext cx="1206940" cy="371343"/>
          </a:xfrm>
          <a:custGeom>
            <a:avLst/>
            <a:gdLst>
              <a:gd name="connsiteX0" fmla="*/ 493381 w 493381"/>
              <a:gd name="connsiteY0" fmla="*/ 0 h 480224"/>
              <a:gd name="connsiteX1" fmla="*/ 493381 w 493381"/>
              <a:gd name="connsiteY1" fmla="*/ 473646 h 480224"/>
              <a:gd name="connsiteX2" fmla="*/ 0 w 493381"/>
              <a:gd name="connsiteY2" fmla="*/ 480224 h 48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381" h="480224">
                <a:moveTo>
                  <a:pt x="493381" y="0"/>
                </a:moveTo>
                <a:lnTo>
                  <a:pt x="493381" y="473646"/>
                </a:lnTo>
                <a:lnTo>
                  <a:pt x="0" y="480224"/>
                </a:lnTo>
              </a:path>
            </a:pathLst>
          </a:cu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/>
            <a:tailEnd type="triangle" w="lg" len="lg"/>
          </a:ln>
          <a:effectLst>
            <a:glow rad="25400">
              <a:sysClr val="window" lastClr="FFFFFF">
                <a:alpha val="70000"/>
              </a:sysClr>
            </a:glow>
          </a:effectLst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68" name="모서리가 둥근 직사각형 167"/>
          <p:cNvSpPr/>
          <p:nvPr/>
        </p:nvSpPr>
        <p:spPr>
          <a:xfrm>
            <a:off x="4826342" y="1590002"/>
            <a:ext cx="2117087" cy="2859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5281"/>
              </a:gs>
              <a:gs pos="100000">
                <a:srgbClr val="019CFF"/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67745" fontAlgn="base"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</a:pPr>
            <a:r>
              <a:rPr kumimoji="1" lang="ko-KR" altLang="en-US" sz="14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최단거리 </a:t>
            </a:r>
            <a:r>
              <a:rPr kumimoji="1" lang="ko-KR" altLang="en-US" sz="1400" dirty="0" err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사토장</a:t>
            </a:r>
            <a:r>
              <a:rPr kumimoji="1" lang="ko-KR" altLang="en-US" sz="14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확보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6228213" y="3162915"/>
            <a:ext cx="413575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/>
              <a:t>출입구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8190160" y="1706785"/>
            <a:ext cx="1142942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err="1"/>
              <a:t>무진동</a:t>
            </a:r>
            <a:r>
              <a:rPr lang="ko-KR" altLang="en-US" dirty="0"/>
              <a:t> </a:t>
            </a:r>
            <a:r>
              <a:rPr lang="ko-KR" altLang="en-US" dirty="0" err="1"/>
              <a:t>암파쇄공법</a:t>
            </a:r>
            <a:endParaRPr lang="ko-KR" altLang="en-US" dirty="0"/>
          </a:p>
        </p:txBody>
      </p:sp>
      <p:sp>
        <p:nvSpPr>
          <p:cNvPr id="171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H="1" flipV="1">
            <a:off x="9385568" y="1799119"/>
            <a:ext cx="117133" cy="991608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72" name="Picture 6" descr="D:\[00프로젝트]\[작업방]\[Y]풍농오산물류센터PT[고려개발]\[PPT]\[삽도]\백호-03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56329" y="4355513"/>
            <a:ext cx="1190221" cy="4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모서리가 둥근 직사각형 172"/>
          <p:cNvSpPr/>
          <p:nvPr/>
        </p:nvSpPr>
        <p:spPr>
          <a:xfrm>
            <a:off x="2180785" y="4759228"/>
            <a:ext cx="849556" cy="246608"/>
          </a:xfrm>
          <a:prstGeom prst="round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터파기</a:t>
            </a:r>
            <a:r>
              <a:rPr kumimoji="0" lang="en-US" altLang="ko-KR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2</a:t>
            </a:r>
            <a:r>
              <a:rPr kumimoji="0" lang="ko-KR" altLang="en-US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</a:t>
            </a:r>
          </a:p>
        </p:txBody>
      </p:sp>
      <p:pic>
        <p:nvPicPr>
          <p:cNvPr id="174" name="Picture 6" descr="D:\[00프로젝트]\[작업방]\[Y]풍농오산물류센터PT[고려개발]\[PPT]\[삽도]\백호-03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71896" y="3027992"/>
            <a:ext cx="1190221" cy="4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모서리가 둥근 직사각형 174"/>
          <p:cNvSpPr/>
          <p:nvPr/>
        </p:nvSpPr>
        <p:spPr>
          <a:xfrm>
            <a:off x="2096352" y="3431707"/>
            <a:ext cx="849556" cy="246608"/>
          </a:xfrm>
          <a:prstGeom prst="round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터파기</a:t>
            </a:r>
            <a:r>
              <a:rPr kumimoji="0" lang="en-US" altLang="ko-KR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1</a:t>
            </a:r>
            <a:r>
              <a:rPr kumimoji="0" lang="ko-KR" altLang="en-US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</a:t>
            </a:r>
          </a:p>
        </p:txBody>
      </p:sp>
      <p:pic>
        <p:nvPicPr>
          <p:cNvPr id="176" name="Picture 6" descr="D:\[00프로젝트]\[작업방]\[Y]풍농오산물류센터PT[고려개발]\[PPT]\[삽도]\백호-03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673700" y="4317055"/>
            <a:ext cx="1190221" cy="48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모서리가 둥근 직사각형 176"/>
          <p:cNvSpPr/>
          <p:nvPr/>
        </p:nvSpPr>
        <p:spPr>
          <a:xfrm>
            <a:off x="4798156" y="4720770"/>
            <a:ext cx="849556" cy="246608"/>
          </a:xfrm>
          <a:prstGeom prst="round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터파기</a:t>
            </a:r>
            <a:r>
              <a:rPr kumimoji="0" lang="en-US" altLang="ko-KR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3</a:t>
            </a:r>
            <a:r>
              <a:rPr kumimoji="0" lang="ko-KR" altLang="en-US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팀</a:t>
            </a:r>
          </a:p>
        </p:txBody>
      </p:sp>
      <p:sp>
        <p:nvSpPr>
          <p:cNvPr id="178" name="직사각형 177"/>
          <p:cNvSpPr/>
          <p:nvPr/>
        </p:nvSpPr>
        <p:spPr>
          <a:xfrm rot="16200000">
            <a:off x="5561847" y="3194458"/>
            <a:ext cx="107219" cy="164329"/>
          </a:xfrm>
          <a:prstGeom prst="rect">
            <a:avLst/>
          </a:prstGeom>
          <a:pattFill prst="ltHorz">
            <a:fgClr>
              <a:srgbClr val="568BCD"/>
            </a:fgClr>
            <a:bgClr>
              <a:sysClr val="window" lastClr="FFFFFF"/>
            </a:bgClr>
          </a:pattFill>
          <a:ln w="9525" cap="flat" cmpd="sng" algn="ctr">
            <a:solidFill>
              <a:srgbClr val="01569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9" name="오른쪽 화살표 1"/>
          <p:cNvSpPr/>
          <p:nvPr/>
        </p:nvSpPr>
        <p:spPr>
          <a:xfrm rot="21039967">
            <a:off x="2235745" y="3882304"/>
            <a:ext cx="2677695" cy="492958"/>
          </a:xfrm>
          <a:custGeom>
            <a:avLst/>
            <a:gdLst>
              <a:gd name="connsiteX0" fmla="*/ 0 w 2482508"/>
              <a:gd name="connsiteY0" fmla="*/ 111385 h 445538"/>
              <a:gd name="connsiteX1" fmla="*/ 2259739 w 2482508"/>
              <a:gd name="connsiteY1" fmla="*/ 111385 h 445538"/>
              <a:gd name="connsiteX2" fmla="*/ 2259739 w 2482508"/>
              <a:gd name="connsiteY2" fmla="*/ 0 h 445538"/>
              <a:gd name="connsiteX3" fmla="*/ 2482508 w 2482508"/>
              <a:gd name="connsiteY3" fmla="*/ 222769 h 445538"/>
              <a:gd name="connsiteX4" fmla="*/ 2259739 w 2482508"/>
              <a:gd name="connsiteY4" fmla="*/ 445538 h 445538"/>
              <a:gd name="connsiteX5" fmla="*/ 2259739 w 2482508"/>
              <a:gd name="connsiteY5" fmla="*/ 334154 h 445538"/>
              <a:gd name="connsiteX6" fmla="*/ 0 w 2482508"/>
              <a:gd name="connsiteY6" fmla="*/ 334154 h 445538"/>
              <a:gd name="connsiteX7" fmla="*/ 0 w 2482508"/>
              <a:gd name="connsiteY7" fmla="*/ 111385 h 445538"/>
              <a:gd name="connsiteX0" fmla="*/ 0 w 2656838"/>
              <a:gd name="connsiteY0" fmla="*/ 111385 h 445538"/>
              <a:gd name="connsiteX1" fmla="*/ 2259739 w 2656838"/>
              <a:gd name="connsiteY1" fmla="*/ 111385 h 445538"/>
              <a:gd name="connsiteX2" fmla="*/ 2259739 w 2656838"/>
              <a:gd name="connsiteY2" fmla="*/ 0 h 445538"/>
              <a:gd name="connsiteX3" fmla="*/ 2656838 w 2656838"/>
              <a:gd name="connsiteY3" fmla="*/ 219246 h 445538"/>
              <a:gd name="connsiteX4" fmla="*/ 2259739 w 2656838"/>
              <a:gd name="connsiteY4" fmla="*/ 445538 h 445538"/>
              <a:gd name="connsiteX5" fmla="*/ 2259739 w 2656838"/>
              <a:gd name="connsiteY5" fmla="*/ 334154 h 445538"/>
              <a:gd name="connsiteX6" fmla="*/ 0 w 2656838"/>
              <a:gd name="connsiteY6" fmla="*/ 334154 h 445538"/>
              <a:gd name="connsiteX7" fmla="*/ 0 w 2656838"/>
              <a:gd name="connsiteY7" fmla="*/ 111385 h 445538"/>
              <a:gd name="connsiteX0" fmla="*/ 0 w 2677695"/>
              <a:gd name="connsiteY0" fmla="*/ 111385 h 445538"/>
              <a:gd name="connsiteX1" fmla="*/ 2259739 w 2677695"/>
              <a:gd name="connsiteY1" fmla="*/ 111385 h 445538"/>
              <a:gd name="connsiteX2" fmla="*/ 2259739 w 2677695"/>
              <a:gd name="connsiteY2" fmla="*/ 0 h 445538"/>
              <a:gd name="connsiteX3" fmla="*/ 2677695 w 2677695"/>
              <a:gd name="connsiteY3" fmla="*/ 209804 h 445538"/>
              <a:gd name="connsiteX4" fmla="*/ 2259739 w 2677695"/>
              <a:gd name="connsiteY4" fmla="*/ 445538 h 445538"/>
              <a:gd name="connsiteX5" fmla="*/ 2259739 w 2677695"/>
              <a:gd name="connsiteY5" fmla="*/ 334154 h 445538"/>
              <a:gd name="connsiteX6" fmla="*/ 0 w 2677695"/>
              <a:gd name="connsiteY6" fmla="*/ 334154 h 445538"/>
              <a:gd name="connsiteX7" fmla="*/ 0 w 2677695"/>
              <a:gd name="connsiteY7" fmla="*/ 111385 h 445538"/>
              <a:gd name="connsiteX0" fmla="*/ 0 w 2677695"/>
              <a:gd name="connsiteY0" fmla="*/ 114612 h 448765"/>
              <a:gd name="connsiteX1" fmla="*/ 2259739 w 2677695"/>
              <a:gd name="connsiteY1" fmla="*/ 114612 h 448765"/>
              <a:gd name="connsiteX2" fmla="*/ 2198030 w 2677695"/>
              <a:gd name="connsiteY2" fmla="*/ 0 h 448765"/>
              <a:gd name="connsiteX3" fmla="*/ 2677695 w 2677695"/>
              <a:gd name="connsiteY3" fmla="*/ 213031 h 448765"/>
              <a:gd name="connsiteX4" fmla="*/ 2259739 w 2677695"/>
              <a:gd name="connsiteY4" fmla="*/ 448765 h 448765"/>
              <a:gd name="connsiteX5" fmla="*/ 2259739 w 2677695"/>
              <a:gd name="connsiteY5" fmla="*/ 337381 h 448765"/>
              <a:gd name="connsiteX6" fmla="*/ 0 w 2677695"/>
              <a:gd name="connsiteY6" fmla="*/ 337381 h 448765"/>
              <a:gd name="connsiteX7" fmla="*/ 0 w 2677695"/>
              <a:gd name="connsiteY7" fmla="*/ 114612 h 448765"/>
              <a:gd name="connsiteX0" fmla="*/ 0 w 2677695"/>
              <a:gd name="connsiteY0" fmla="*/ 114612 h 448765"/>
              <a:gd name="connsiteX1" fmla="*/ 2211200 w 2677695"/>
              <a:gd name="connsiteY1" fmla="*/ 116287 h 448765"/>
              <a:gd name="connsiteX2" fmla="*/ 2198030 w 2677695"/>
              <a:gd name="connsiteY2" fmla="*/ 0 h 448765"/>
              <a:gd name="connsiteX3" fmla="*/ 2677695 w 2677695"/>
              <a:gd name="connsiteY3" fmla="*/ 213031 h 448765"/>
              <a:gd name="connsiteX4" fmla="*/ 2259739 w 2677695"/>
              <a:gd name="connsiteY4" fmla="*/ 448765 h 448765"/>
              <a:gd name="connsiteX5" fmla="*/ 2259739 w 2677695"/>
              <a:gd name="connsiteY5" fmla="*/ 337381 h 448765"/>
              <a:gd name="connsiteX6" fmla="*/ 0 w 2677695"/>
              <a:gd name="connsiteY6" fmla="*/ 337381 h 448765"/>
              <a:gd name="connsiteX7" fmla="*/ 0 w 2677695"/>
              <a:gd name="connsiteY7" fmla="*/ 114612 h 448765"/>
              <a:gd name="connsiteX0" fmla="*/ 0 w 2677695"/>
              <a:gd name="connsiteY0" fmla="*/ 114612 h 451791"/>
              <a:gd name="connsiteX1" fmla="*/ 2211200 w 2677695"/>
              <a:gd name="connsiteY1" fmla="*/ 116287 h 451791"/>
              <a:gd name="connsiteX2" fmla="*/ 2198030 w 2677695"/>
              <a:gd name="connsiteY2" fmla="*/ 0 h 451791"/>
              <a:gd name="connsiteX3" fmla="*/ 2677695 w 2677695"/>
              <a:gd name="connsiteY3" fmla="*/ 213031 h 451791"/>
              <a:gd name="connsiteX4" fmla="*/ 2307506 w 2677695"/>
              <a:gd name="connsiteY4" fmla="*/ 451791 h 451791"/>
              <a:gd name="connsiteX5" fmla="*/ 2259739 w 2677695"/>
              <a:gd name="connsiteY5" fmla="*/ 337381 h 451791"/>
              <a:gd name="connsiteX6" fmla="*/ 0 w 2677695"/>
              <a:gd name="connsiteY6" fmla="*/ 337381 h 451791"/>
              <a:gd name="connsiteX7" fmla="*/ 0 w 2677695"/>
              <a:gd name="connsiteY7" fmla="*/ 114612 h 451791"/>
              <a:gd name="connsiteX0" fmla="*/ 0 w 2677695"/>
              <a:gd name="connsiteY0" fmla="*/ 114612 h 466307"/>
              <a:gd name="connsiteX1" fmla="*/ 2211200 w 2677695"/>
              <a:gd name="connsiteY1" fmla="*/ 116287 h 466307"/>
              <a:gd name="connsiteX2" fmla="*/ 2198030 w 2677695"/>
              <a:gd name="connsiteY2" fmla="*/ 0 h 466307"/>
              <a:gd name="connsiteX3" fmla="*/ 2677695 w 2677695"/>
              <a:gd name="connsiteY3" fmla="*/ 213031 h 466307"/>
              <a:gd name="connsiteX4" fmla="*/ 2293054 w 2677695"/>
              <a:gd name="connsiteY4" fmla="*/ 466307 h 466307"/>
              <a:gd name="connsiteX5" fmla="*/ 2259739 w 2677695"/>
              <a:gd name="connsiteY5" fmla="*/ 337381 h 466307"/>
              <a:gd name="connsiteX6" fmla="*/ 0 w 2677695"/>
              <a:gd name="connsiteY6" fmla="*/ 337381 h 466307"/>
              <a:gd name="connsiteX7" fmla="*/ 0 w 2677695"/>
              <a:gd name="connsiteY7" fmla="*/ 114612 h 466307"/>
              <a:gd name="connsiteX0" fmla="*/ 0 w 2677695"/>
              <a:gd name="connsiteY0" fmla="*/ 114612 h 475705"/>
              <a:gd name="connsiteX1" fmla="*/ 2211200 w 2677695"/>
              <a:gd name="connsiteY1" fmla="*/ 116287 h 475705"/>
              <a:gd name="connsiteX2" fmla="*/ 2198030 w 2677695"/>
              <a:gd name="connsiteY2" fmla="*/ 0 h 475705"/>
              <a:gd name="connsiteX3" fmla="*/ 2677695 w 2677695"/>
              <a:gd name="connsiteY3" fmla="*/ 213031 h 475705"/>
              <a:gd name="connsiteX4" fmla="*/ 2291510 w 2677695"/>
              <a:gd name="connsiteY4" fmla="*/ 475705 h 475705"/>
              <a:gd name="connsiteX5" fmla="*/ 2259739 w 2677695"/>
              <a:gd name="connsiteY5" fmla="*/ 337381 h 475705"/>
              <a:gd name="connsiteX6" fmla="*/ 0 w 2677695"/>
              <a:gd name="connsiteY6" fmla="*/ 337381 h 475705"/>
              <a:gd name="connsiteX7" fmla="*/ 0 w 2677695"/>
              <a:gd name="connsiteY7" fmla="*/ 114612 h 475705"/>
              <a:gd name="connsiteX0" fmla="*/ 0 w 2677695"/>
              <a:gd name="connsiteY0" fmla="*/ 114612 h 492958"/>
              <a:gd name="connsiteX1" fmla="*/ 2211200 w 2677695"/>
              <a:gd name="connsiteY1" fmla="*/ 116287 h 492958"/>
              <a:gd name="connsiteX2" fmla="*/ 2198030 w 2677695"/>
              <a:gd name="connsiteY2" fmla="*/ 0 h 492958"/>
              <a:gd name="connsiteX3" fmla="*/ 2677695 w 2677695"/>
              <a:gd name="connsiteY3" fmla="*/ 213031 h 492958"/>
              <a:gd name="connsiteX4" fmla="*/ 2279021 w 2677695"/>
              <a:gd name="connsiteY4" fmla="*/ 492958 h 492958"/>
              <a:gd name="connsiteX5" fmla="*/ 2259739 w 2677695"/>
              <a:gd name="connsiteY5" fmla="*/ 337381 h 492958"/>
              <a:gd name="connsiteX6" fmla="*/ 0 w 2677695"/>
              <a:gd name="connsiteY6" fmla="*/ 337381 h 492958"/>
              <a:gd name="connsiteX7" fmla="*/ 0 w 2677695"/>
              <a:gd name="connsiteY7" fmla="*/ 114612 h 492958"/>
              <a:gd name="connsiteX0" fmla="*/ 0 w 2677695"/>
              <a:gd name="connsiteY0" fmla="*/ 114612 h 492958"/>
              <a:gd name="connsiteX1" fmla="*/ 2211200 w 2677695"/>
              <a:gd name="connsiteY1" fmla="*/ 116287 h 492958"/>
              <a:gd name="connsiteX2" fmla="*/ 2198030 w 2677695"/>
              <a:gd name="connsiteY2" fmla="*/ 0 h 492958"/>
              <a:gd name="connsiteX3" fmla="*/ 2677695 w 2677695"/>
              <a:gd name="connsiteY3" fmla="*/ 213031 h 492958"/>
              <a:gd name="connsiteX4" fmla="*/ 2279021 w 2677695"/>
              <a:gd name="connsiteY4" fmla="*/ 492958 h 492958"/>
              <a:gd name="connsiteX5" fmla="*/ 2247208 w 2677695"/>
              <a:gd name="connsiteY5" fmla="*/ 335322 h 492958"/>
              <a:gd name="connsiteX6" fmla="*/ 0 w 2677695"/>
              <a:gd name="connsiteY6" fmla="*/ 337381 h 492958"/>
              <a:gd name="connsiteX7" fmla="*/ 0 w 2677695"/>
              <a:gd name="connsiteY7" fmla="*/ 114612 h 49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7695" h="492958">
                <a:moveTo>
                  <a:pt x="0" y="114612"/>
                </a:moveTo>
                <a:lnTo>
                  <a:pt x="2211200" y="116287"/>
                </a:lnTo>
                <a:lnTo>
                  <a:pt x="2198030" y="0"/>
                </a:lnTo>
                <a:lnTo>
                  <a:pt x="2677695" y="213031"/>
                </a:lnTo>
                <a:lnTo>
                  <a:pt x="2279021" y="492958"/>
                </a:lnTo>
                <a:lnTo>
                  <a:pt x="2247208" y="335322"/>
                </a:lnTo>
                <a:lnTo>
                  <a:pt x="0" y="337381"/>
                </a:lnTo>
                <a:lnTo>
                  <a:pt x="0" y="114612"/>
                </a:lnTo>
                <a:close/>
              </a:path>
            </a:pathLst>
          </a:custGeom>
          <a:gradFill>
            <a:gsLst>
              <a:gs pos="26000">
                <a:srgbClr val="F29E44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ysClr val="window" lastClr="FFFFFF">
                  <a:alpha val="0"/>
                </a:sys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TextBox 179"/>
          <p:cNvSpPr txBox="1"/>
          <p:nvPr/>
        </p:nvSpPr>
        <p:spPr>
          <a:xfrm rot="21070223">
            <a:off x="3198363" y="3980558"/>
            <a:ext cx="971420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4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/>
              <a:t>작업진행방향</a:t>
            </a:r>
          </a:p>
        </p:txBody>
      </p:sp>
      <p:pic>
        <p:nvPicPr>
          <p:cNvPr id="181" name="Picture 2" descr="D:\[00프로젝트]\[작업방]\[Y]풍농오산물류센터PT[고려개발]\[PPT]\[삽도]\방위표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904063" y="1949038"/>
            <a:ext cx="449681" cy="5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2" name="그룹 181"/>
          <p:cNvGrpSpPr/>
          <p:nvPr/>
        </p:nvGrpSpPr>
        <p:grpSpPr>
          <a:xfrm>
            <a:off x="719217" y="1183427"/>
            <a:ext cx="2410218" cy="735854"/>
            <a:chOff x="11315252" y="-498208"/>
            <a:chExt cx="2410218" cy="735854"/>
          </a:xfrm>
        </p:grpSpPr>
        <p:grpSp>
          <p:nvGrpSpPr>
            <p:cNvPr id="183" name="그룹 182"/>
            <p:cNvGrpSpPr/>
            <p:nvPr/>
          </p:nvGrpSpPr>
          <p:grpSpPr>
            <a:xfrm>
              <a:off x="11315252" y="-498208"/>
              <a:ext cx="2410218" cy="735854"/>
              <a:chOff x="642429" y="1931339"/>
              <a:chExt cx="2735567" cy="735854"/>
            </a:xfrm>
          </p:grpSpPr>
          <p:sp>
            <p:nvSpPr>
              <p:cNvPr id="185" name="오각형 184"/>
              <p:cNvSpPr/>
              <p:nvPr/>
            </p:nvSpPr>
            <p:spPr>
              <a:xfrm>
                <a:off x="642429" y="2257674"/>
                <a:ext cx="2470698" cy="409519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86" name="오각형 185"/>
              <p:cNvSpPr/>
              <p:nvPr/>
            </p:nvSpPr>
            <p:spPr>
              <a:xfrm>
                <a:off x="642430" y="1931339"/>
                <a:ext cx="1470479" cy="324000"/>
              </a:xfrm>
              <a:prstGeom prst="homePlate">
                <a:avLst>
                  <a:gd name="adj" fmla="val 0"/>
                </a:avLst>
              </a:prstGeom>
              <a:solidFill>
                <a:srgbClr val="1A64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600" dirty="0" err="1"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터파기</a:t>
                </a:r>
                <a:r>
                  <a:rPr lang="ko-KR" altLang="en-US" sz="1600" dirty="0"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 </a:t>
                </a:r>
                <a:r>
                  <a:rPr lang="ko-KR" altLang="en-US" sz="1600" dirty="0" err="1"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토공량</a:t>
                </a:r>
                <a:endParaRPr lang="ko-KR" altLang="en-US" sz="1600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87" name="직사각형 186"/>
              <p:cNvSpPr/>
              <p:nvPr/>
            </p:nvSpPr>
            <p:spPr>
              <a:xfrm>
                <a:off x="719833" y="2354711"/>
                <a:ext cx="2658163" cy="21544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152400" indent="-152400" defTabSz="1038462" latinLnBrk="0">
                  <a:buFont typeface="Arial" panose="020B0604020202020204" pitchFamily="34" charset="0"/>
                  <a:buChar char="•"/>
                </a:pPr>
                <a:r>
                  <a:rPr lang="ko-KR" altLang="en-US" sz="1400" kern="0" dirty="0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전체 </a:t>
                </a:r>
                <a:r>
                  <a:rPr lang="ko-KR" altLang="en-US" sz="1400" kern="0" dirty="0" err="1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토공량</a:t>
                </a:r>
                <a:r>
                  <a:rPr lang="ko-KR" altLang="en-US" sz="1400" kern="0" dirty="0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 </a:t>
                </a:r>
                <a:r>
                  <a:rPr lang="en-US" altLang="ko-KR" sz="1400" kern="0" dirty="0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: 000,000㎥</a:t>
                </a:r>
              </a:p>
            </p:txBody>
          </p:sp>
        </p:grpSp>
        <p:sp>
          <p:nvSpPr>
            <p:cNvPr id="184" name="직각 삼각형 183"/>
            <p:cNvSpPr/>
            <p:nvPr/>
          </p:nvSpPr>
          <p:spPr>
            <a:xfrm>
              <a:off x="12608581" y="-498208"/>
              <a:ext cx="213618" cy="324000"/>
            </a:xfrm>
            <a:prstGeom prst="rtTriangle">
              <a:avLst/>
            </a:prstGeom>
            <a:solidFill>
              <a:srgbClr val="1A6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2734249" y="2258461"/>
            <a:ext cx="1280800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/>
              <a:t>친환경 가설방음펜스</a:t>
            </a:r>
          </a:p>
        </p:txBody>
      </p:sp>
      <p:sp>
        <p:nvSpPr>
          <p:cNvPr id="189" name="타원 188"/>
          <p:cNvSpPr/>
          <p:nvPr/>
        </p:nvSpPr>
        <p:spPr>
          <a:xfrm flipH="1">
            <a:off x="9457428" y="2763087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190" name="그룹 189"/>
          <p:cNvGrpSpPr/>
          <p:nvPr/>
        </p:nvGrpSpPr>
        <p:grpSpPr>
          <a:xfrm>
            <a:off x="2432939" y="2350795"/>
            <a:ext cx="219529" cy="570132"/>
            <a:chOff x="4324896" y="5588624"/>
            <a:chExt cx="219529" cy="876296"/>
          </a:xfrm>
        </p:grpSpPr>
        <p:sp>
          <p:nvSpPr>
            <p:cNvPr id="191" name="자유형 46">
              <a:extLst>
                <a:ext uri="{FF2B5EF4-FFF2-40B4-BE49-F238E27FC236}">
                  <a16:creationId xmlns:a16="http://schemas.microsoft.com/office/drawing/2014/main" id="{821B4CBA-8ACF-45BD-931F-864D558F018B}"/>
                </a:ext>
              </a:extLst>
            </p:cNvPr>
            <p:cNvSpPr/>
            <p:nvPr/>
          </p:nvSpPr>
          <p:spPr>
            <a:xfrm rot="10800000" flipV="1">
              <a:off x="4366847" y="5588624"/>
              <a:ext cx="177578" cy="807161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53F67"/>
              </a:solidFill>
              <a:prstDash val="solid"/>
              <a:headEnd type="none" w="sm" len="sm"/>
            </a:ln>
            <a:effectLst/>
          </p:spPr>
          <p:txBody>
            <a:bodyPr anchor="ctr"/>
            <a:lstStyle/>
            <a:p>
              <a:pPr algn="ctr" defTabSz="1042978"/>
              <a:endParaRPr lang="ko-KR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92" name="타원 191"/>
            <p:cNvSpPr/>
            <p:nvPr/>
          </p:nvSpPr>
          <p:spPr>
            <a:xfrm flipH="1">
              <a:off x="4324896" y="6354256"/>
              <a:ext cx="72000" cy="110664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846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193" name="그룹 192"/>
          <p:cNvGrpSpPr/>
          <p:nvPr/>
        </p:nvGrpSpPr>
        <p:grpSpPr>
          <a:xfrm rot="10800000">
            <a:off x="5264632" y="2327651"/>
            <a:ext cx="396894" cy="861950"/>
            <a:chOff x="4998939" y="-2571921"/>
            <a:chExt cx="396894" cy="861950"/>
          </a:xfrm>
        </p:grpSpPr>
        <p:sp>
          <p:nvSpPr>
            <p:cNvPr id="194" name="자유형 46">
              <a:extLst>
                <a:ext uri="{FF2B5EF4-FFF2-40B4-BE49-F238E27FC236}">
                  <a16:creationId xmlns:a16="http://schemas.microsoft.com/office/drawing/2014/main" id="{821B4CBA-8ACF-45BD-931F-864D558F018B}"/>
                </a:ext>
              </a:extLst>
            </p:cNvPr>
            <p:cNvSpPr/>
            <p:nvPr/>
          </p:nvSpPr>
          <p:spPr>
            <a:xfrm rot="10800000">
              <a:off x="5038951" y="-2551770"/>
              <a:ext cx="356882" cy="841799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53F67"/>
              </a:solidFill>
              <a:prstDash val="solid"/>
              <a:headEnd type="none" w="sm" len="sm"/>
            </a:ln>
            <a:effectLst/>
          </p:spPr>
          <p:txBody>
            <a:bodyPr anchor="ctr"/>
            <a:lstStyle/>
            <a:p>
              <a:pPr algn="ctr" defTabSz="1042978"/>
              <a:endParaRPr lang="ko-KR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95" name="타원 194"/>
            <p:cNvSpPr/>
            <p:nvPr/>
          </p:nvSpPr>
          <p:spPr>
            <a:xfrm flipH="1">
              <a:off x="4998939" y="-2571921"/>
              <a:ext cx="85984" cy="85984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846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196" name="그룹 195"/>
          <p:cNvGrpSpPr/>
          <p:nvPr/>
        </p:nvGrpSpPr>
        <p:grpSpPr>
          <a:xfrm>
            <a:off x="9177895" y="2677358"/>
            <a:ext cx="219489" cy="595208"/>
            <a:chOff x="9633183" y="8128852"/>
            <a:chExt cx="368488" cy="355594"/>
          </a:xfrm>
        </p:grpSpPr>
        <p:sp>
          <p:nvSpPr>
            <p:cNvPr id="197" name="모서리가 둥근 직사각형 196"/>
            <p:cNvSpPr/>
            <p:nvPr/>
          </p:nvSpPr>
          <p:spPr>
            <a:xfrm>
              <a:off x="9633184" y="8128852"/>
              <a:ext cx="368487" cy="355594"/>
            </a:xfrm>
            <a:prstGeom prst="roundRect">
              <a:avLst/>
            </a:prstGeom>
            <a:noFill/>
            <a:ln w="4127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98" name="모서리가 둥근 직사각형 197"/>
            <p:cNvSpPr/>
            <p:nvPr/>
          </p:nvSpPr>
          <p:spPr>
            <a:xfrm>
              <a:off x="9633183" y="8128852"/>
              <a:ext cx="368487" cy="355594"/>
            </a:xfrm>
            <a:prstGeom prst="roundRect">
              <a:avLst/>
            </a:prstGeom>
            <a:noFill/>
            <a:ln w="19050" cap="flat" cmpd="sng" algn="ctr">
              <a:solidFill>
                <a:srgbClr val="F82E21"/>
              </a:solidFill>
              <a:prstDash val="sys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199" name="그룹 198"/>
          <p:cNvGrpSpPr/>
          <p:nvPr/>
        </p:nvGrpSpPr>
        <p:grpSpPr>
          <a:xfrm flipH="1">
            <a:off x="1421408" y="5111242"/>
            <a:ext cx="1686117" cy="1051774"/>
            <a:chOff x="7182254" y="3161339"/>
            <a:chExt cx="1686117" cy="1051774"/>
          </a:xfrm>
        </p:grpSpPr>
        <p:sp>
          <p:nvSpPr>
            <p:cNvPr id="200" name="자유형 199"/>
            <p:cNvSpPr/>
            <p:nvPr/>
          </p:nvSpPr>
          <p:spPr bwMode="auto">
            <a:xfrm>
              <a:off x="7182254" y="3161339"/>
              <a:ext cx="1686117" cy="1051774"/>
            </a:xfrm>
            <a:custGeom>
              <a:avLst/>
              <a:gdLst>
                <a:gd name="connsiteX0" fmla="*/ 565723 w 565723"/>
                <a:gd name="connsiteY0" fmla="*/ 83326 h 1724483"/>
                <a:gd name="connsiteX1" fmla="*/ 565723 w 565723"/>
                <a:gd name="connsiteY1" fmla="*/ 1724483 h 1724483"/>
                <a:gd name="connsiteX2" fmla="*/ 0 w 565723"/>
                <a:gd name="connsiteY2" fmla="*/ 1724483 h 1724483"/>
                <a:gd name="connsiteX3" fmla="*/ 0 w 565723"/>
                <a:gd name="connsiteY3" fmla="*/ 83326 h 1724483"/>
                <a:gd name="connsiteX4" fmla="*/ 218536 w 565723"/>
                <a:gd name="connsiteY4" fmla="*/ 83326 h 1724483"/>
                <a:gd name="connsiteX5" fmla="*/ 282862 w 565723"/>
                <a:gd name="connsiteY5" fmla="*/ 0 h 1724483"/>
                <a:gd name="connsiteX6" fmla="*/ 347189 w 565723"/>
                <a:gd name="connsiteY6" fmla="*/ 83326 h 1724483"/>
                <a:gd name="connsiteX0" fmla="*/ 565723 w 565723"/>
                <a:gd name="connsiteY0" fmla="*/ 378038 h 2019195"/>
                <a:gd name="connsiteX1" fmla="*/ 565723 w 565723"/>
                <a:gd name="connsiteY1" fmla="*/ 2019195 h 2019195"/>
                <a:gd name="connsiteX2" fmla="*/ 0 w 565723"/>
                <a:gd name="connsiteY2" fmla="*/ 2019195 h 2019195"/>
                <a:gd name="connsiteX3" fmla="*/ 0 w 565723"/>
                <a:gd name="connsiteY3" fmla="*/ 378038 h 2019195"/>
                <a:gd name="connsiteX4" fmla="*/ 218536 w 565723"/>
                <a:gd name="connsiteY4" fmla="*/ 378038 h 2019195"/>
                <a:gd name="connsiteX5" fmla="*/ 285102 w 565723"/>
                <a:gd name="connsiteY5" fmla="*/ 0 h 2019195"/>
                <a:gd name="connsiteX6" fmla="*/ 347189 w 565723"/>
                <a:gd name="connsiteY6" fmla="*/ 378038 h 2019195"/>
                <a:gd name="connsiteX7" fmla="*/ 565723 w 565723"/>
                <a:gd name="connsiteY7" fmla="*/ 378038 h 20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5723" h="2019195">
                  <a:moveTo>
                    <a:pt x="565723" y="378038"/>
                  </a:moveTo>
                  <a:lnTo>
                    <a:pt x="565723" y="2019195"/>
                  </a:lnTo>
                  <a:lnTo>
                    <a:pt x="0" y="2019195"/>
                  </a:lnTo>
                  <a:lnTo>
                    <a:pt x="0" y="378038"/>
                  </a:lnTo>
                  <a:lnTo>
                    <a:pt x="218536" y="378038"/>
                  </a:lnTo>
                  <a:lnTo>
                    <a:pt x="285102" y="0"/>
                  </a:lnTo>
                  <a:lnTo>
                    <a:pt x="347189" y="378038"/>
                  </a:lnTo>
                  <a:lnTo>
                    <a:pt x="565723" y="378038"/>
                  </a:lnTo>
                  <a:close/>
                </a:path>
              </a:pathLst>
            </a:custGeom>
            <a:solidFill>
              <a:srgbClr val="ED7D31"/>
            </a:solid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err="1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01" name="모서리가 둥근 직사각형 169"/>
            <p:cNvSpPr/>
            <p:nvPr/>
          </p:nvSpPr>
          <p:spPr bwMode="auto">
            <a:xfrm>
              <a:off x="7213288" y="3451793"/>
              <a:ext cx="1583075" cy="646331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>
              <a:innerShdw blurRad="50800">
                <a:prstClr val="black">
                  <a:alpha val="6000"/>
                </a:prstClr>
              </a:innerShdw>
            </a:effectLst>
          </p:spPr>
          <p:txBody>
            <a:bodyPr wrap="square" lIns="0" tIns="0" rIns="0" bIns="0" anchor="ctr" anchorCtr="0">
              <a:spAutoFit/>
            </a:bodyPr>
            <a:lstStyle/>
            <a:p>
              <a:pPr algn="ctr" latinLnBrk="0"/>
              <a:r>
                <a:rPr lang="ko-KR" altLang="en-US" sz="1400" dirty="0" err="1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토공량을</a:t>
              </a:r>
              <a:r>
                <a:rPr lang="ko-KR" altLang="en-US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고려한</a:t>
              </a:r>
            </a:p>
            <a:p>
              <a:pPr algn="ctr" latinLnBrk="0"/>
              <a:r>
                <a:rPr lang="ko-KR" altLang="en-US" sz="1400" dirty="0" err="1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터파기</a:t>
              </a:r>
              <a:r>
                <a:rPr lang="ko-KR" altLang="en-US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3</a:t>
              </a:r>
              <a:r>
                <a:rPr lang="ko-KR" altLang="en-US" sz="1400" dirty="0" err="1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개팀</a:t>
              </a:r>
              <a:r>
                <a:rPr lang="ko-KR" altLang="en-US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투입</a:t>
              </a:r>
              <a:endParaRPr lang="en-US" altLang="ko-KR" sz="1400" dirty="0">
                <a:ln>
                  <a:solidFill>
                    <a:srgbClr val="B3BBC9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  <a:p>
              <a:pPr algn="ctr" latinLnBrk="0"/>
              <a:r>
                <a:rPr lang="en-US" altLang="ko-KR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(</a:t>
              </a:r>
              <a:r>
                <a:rPr lang="ko-KR" altLang="en-US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일 </a:t>
              </a:r>
              <a:r>
                <a:rPr lang="ko-KR" altLang="en-US" sz="1400" dirty="0" err="1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반출량</a:t>
              </a:r>
              <a:r>
                <a:rPr lang="ko-KR" altLang="en-US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lang="en-US" altLang="ko-KR" sz="1400" dirty="0">
                  <a:ln>
                    <a:solidFill>
                      <a:srgbClr val="B3BBC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: 0,000㎥)</a:t>
              </a:r>
            </a:p>
          </p:txBody>
        </p:sp>
      </p:grpSp>
      <p:grpSp>
        <p:nvGrpSpPr>
          <p:cNvPr id="202" name="그룹 201"/>
          <p:cNvGrpSpPr/>
          <p:nvPr/>
        </p:nvGrpSpPr>
        <p:grpSpPr>
          <a:xfrm>
            <a:off x="3938539" y="5800280"/>
            <a:ext cx="2677949" cy="594063"/>
            <a:chOff x="5958311" y="2046346"/>
            <a:chExt cx="2677949" cy="594063"/>
          </a:xfrm>
        </p:grpSpPr>
        <p:sp>
          <p:nvSpPr>
            <p:cNvPr id="203" name="모서리가 둥근 직사각형 202"/>
            <p:cNvSpPr/>
            <p:nvPr/>
          </p:nvSpPr>
          <p:spPr>
            <a:xfrm>
              <a:off x="5958311" y="2046346"/>
              <a:ext cx="2677949" cy="594063"/>
            </a:xfrm>
            <a:prstGeom prst="roundRect">
              <a:avLst>
                <a:gd name="adj" fmla="val 50000"/>
              </a:avLst>
            </a:prstGeom>
            <a:gradFill>
              <a:gsLst>
                <a:gs pos="87000">
                  <a:srgbClr val="000000">
                    <a:alpha val="50196"/>
                  </a:srgbClr>
                </a:gs>
                <a:gs pos="0">
                  <a:schemeClr val="bg1"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04" name="모서리가 둥근 직사각형 203"/>
            <p:cNvSpPr/>
            <p:nvPr/>
          </p:nvSpPr>
          <p:spPr>
            <a:xfrm>
              <a:off x="6120234" y="2145260"/>
              <a:ext cx="334448" cy="177448"/>
            </a:xfrm>
            <a:prstGeom prst="roundRect">
              <a:avLst/>
            </a:prstGeom>
            <a:solidFill>
              <a:srgbClr val="FF6600"/>
            </a:solidFill>
            <a:ln w="12700">
              <a:solidFill>
                <a:sysClr val="window" lastClr="FFFFFF"/>
              </a:solidFill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normalizeH="0" noProof="0" dirty="0">
                  <a:ln w="3175"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제안</a:t>
              </a:r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6529839" y="2387220"/>
              <a:ext cx="144751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>
                <a:defRPr sz="120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r>
                <a:rPr lang="ko-KR" altLang="en-US" dirty="0" err="1">
                  <a:solidFill>
                    <a:srgbClr val="FF0000"/>
                  </a:solidFill>
                </a:rPr>
                <a:t>ㅇㅇㅇㅇ</a:t>
              </a:r>
              <a:r>
                <a:rPr lang="ko-KR" altLang="en-US" dirty="0">
                  <a:solidFill>
                    <a:srgbClr val="FF0000"/>
                  </a:solidFill>
                </a:rPr>
                <a:t> </a:t>
              </a:r>
              <a:r>
                <a:rPr lang="en-US" altLang="ko-KR" dirty="0">
                  <a:solidFill>
                    <a:srgbClr val="FF0000"/>
                  </a:solidFill>
                </a:rPr>
                <a:t>~ </a:t>
              </a:r>
              <a:r>
                <a:rPr lang="ko-KR" altLang="en-US" dirty="0" err="1">
                  <a:solidFill>
                    <a:srgbClr val="FF0000"/>
                  </a:solidFill>
                </a:rPr>
                <a:t>시공성</a:t>
              </a:r>
              <a:r>
                <a:rPr lang="ko-KR" altLang="en-US" dirty="0">
                  <a:solidFill>
                    <a:srgbClr val="FF0000"/>
                  </a:solidFill>
                </a:rPr>
                <a:t> 향상</a:t>
              </a:r>
            </a:p>
          </p:txBody>
        </p:sp>
        <p:sp>
          <p:nvSpPr>
            <p:cNvPr id="206" name="오른쪽 화살표 205"/>
            <p:cNvSpPr/>
            <p:nvPr/>
          </p:nvSpPr>
          <p:spPr>
            <a:xfrm>
              <a:off x="6290777" y="2414859"/>
              <a:ext cx="189497" cy="146471"/>
            </a:xfrm>
            <a:prstGeom prst="rightArrow">
              <a:avLst>
                <a:gd name="adj1" fmla="val 50000"/>
                <a:gd name="adj2" fmla="val 5650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6529839" y="2141651"/>
              <a:ext cx="596317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38100">
                <a:bevelT w="127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>
                <a:defRPr sz="1200">
                  <a:ln w="3175">
                    <a:solidFill>
                      <a:schemeClr val="bg1">
                        <a:lumMod val="50000"/>
                        <a:alpha val="0"/>
                      </a:schemeClr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</a:lstStyle>
            <a:p>
              <a:r>
                <a:rPr lang="en-US" altLang="ko-KR" dirty="0"/>
                <a:t>VE</a:t>
              </a:r>
              <a:r>
                <a:rPr lang="ko-KR" altLang="en-US" dirty="0"/>
                <a:t>아이템</a:t>
              </a: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7398072" y="2241864"/>
            <a:ext cx="1378583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 err="1"/>
              <a:t>정밀진동제어발파공법</a:t>
            </a:r>
            <a:endParaRPr lang="ko-KR" altLang="en-US" dirty="0"/>
          </a:p>
        </p:txBody>
      </p:sp>
      <p:sp>
        <p:nvSpPr>
          <p:cNvPr id="209" name="타원 208"/>
          <p:cNvSpPr/>
          <p:nvPr/>
        </p:nvSpPr>
        <p:spPr>
          <a:xfrm flipH="1">
            <a:off x="8919698" y="2804295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0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H="1" flipV="1">
            <a:off x="8838232" y="2364442"/>
            <a:ext cx="117134" cy="434763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1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H="1">
            <a:off x="8955366" y="3278429"/>
            <a:ext cx="377736" cy="161714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12" name="그림 211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4825" r="7330" b="12259"/>
          <a:stretch/>
        </p:blipFill>
        <p:spPr>
          <a:xfrm>
            <a:off x="8739066" y="2855878"/>
            <a:ext cx="1154903" cy="360040"/>
          </a:xfrm>
          <a:prstGeom prst="rect">
            <a:avLst/>
          </a:prstGeom>
        </p:spPr>
      </p:pic>
      <p:sp>
        <p:nvSpPr>
          <p:cNvPr id="213" name="모서리가 둥근 직사각형 212"/>
          <p:cNvSpPr/>
          <p:nvPr/>
        </p:nvSpPr>
        <p:spPr>
          <a:xfrm>
            <a:off x="8147848" y="3320761"/>
            <a:ext cx="849556" cy="246608"/>
          </a:xfrm>
          <a:prstGeom prst="roundRect">
            <a:avLst/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방진공</a:t>
            </a:r>
            <a:r>
              <a:rPr kumimoji="0" lang="ko-KR" altLang="en-US" sz="1200" b="0" i="0" u="none" strike="noStrike" kern="0" cap="none" spc="0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설치</a:t>
            </a:r>
          </a:p>
        </p:txBody>
      </p:sp>
      <p:sp>
        <p:nvSpPr>
          <p:cNvPr id="214" name="모서리가 둥근 직사각형 213"/>
          <p:cNvSpPr/>
          <p:nvPr/>
        </p:nvSpPr>
        <p:spPr>
          <a:xfrm>
            <a:off x="4364976" y="2065626"/>
            <a:ext cx="955382" cy="472474"/>
          </a:xfrm>
          <a:prstGeom prst="roundRect">
            <a:avLst>
              <a:gd name="adj" fmla="val 7370"/>
            </a:avLst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/>
            <a:r>
              <a:rPr lang="ko-KR" altLang="en-US" sz="1200" kern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복공형</a:t>
            </a:r>
            <a:endParaRPr lang="en-US" altLang="ko-KR" sz="1200" kern="0" dirty="0">
              <a:ln w="3175">
                <a:noFill/>
              </a:ln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algn="ctr" defTabSz="1042978" latinLnBrk="0"/>
            <a:r>
              <a:rPr lang="ko-KR" altLang="en-US" sz="1200" kern="0" dirty="0" err="1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세륜기</a:t>
            </a:r>
            <a:r>
              <a:rPr lang="ko-KR" altLang="en-US" sz="1200" kern="0" dirty="0">
                <a:ln w="3175">
                  <a:noFill/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설치</a:t>
            </a:r>
          </a:p>
        </p:txBody>
      </p:sp>
      <p:sp>
        <p:nvSpPr>
          <p:cNvPr id="215" name="TextBox 214"/>
          <p:cNvSpPr txBox="1"/>
          <p:nvPr/>
        </p:nvSpPr>
        <p:spPr>
          <a:xfrm>
            <a:off x="4144075" y="5347969"/>
            <a:ext cx="2274662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dirty="0"/>
              <a:t>IPS </a:t>
            </a:r>
            <a:r>
              <a:rPr lang="ko-KR" altLang="en-US" dirty="0"/>
              <a:t>공법 </a:t>
            </a:r>
            <a:r>
              <a:rPr lang="en-US" altLang="ko-KR" dirty="0"/>
              <a:t>: </a:t>
            </a:r>
            <a:r>
              <a:rPr lang="ko-KR" altLang="en-US" dirty="0"/>
              <a:t>지하골조공사 </a:t>
            </a:r>
            <a:r>
              <a:rPr lang="ko-KR" altLang="en-US" dirty="0" err="1"/>
              <a:t>시공성</a:t>
            </a:r>
            <a:r>
              <a:rPr lang="ko-KR" altLang="en-US" dirty="0"/>
              <a:t> 향상</a:t>
            </a:r>
          </a:p>
        </p:txBody>
      </p:sp>
      <p:grpSp>
        <p:nvGrpSpPr>
          <p:cNvPr id="216" name="그룹 215"/>
          <p:cNvGrpSpPr/>
          <p:nvPr/>
        </p:nvGrpSpPr>
        <p:grpSpPr>
          <a:xfrm flipV="1">
            <a:off x="3866175" y="4881809"/>
            <a:ext cx="219529" cy="570132"/>
            <a:chOff x="4324896" y="5588624"/>
            <a:chExt cx="219529" cy="876296"/>
          </a:xfrm>
        </p:grpSpPr>
        <p:sp>
          <p:nvSpPr>
            <p:cNvPr id="217" name="자유형 46">
              <a:extLst>
                <a:ext uri="{FF2B5EF4-FFF2-40B4-BE49-F238E27FC236}">
                  <a16:creationId xmlns:a16="http://schemas.microsoft.com/office/drawing/2014/main" id="{821B4CBA-8ACF-45BD-931F-864D558F018B}"/>
                </a:ext>
              </a:extLst>
            </p:cNvPr>
            <p:cNvSpPr/>
            <p:nvPr/>
          </p:nvSpPr>
          <p:spPr>
            <a:xfrm rot="10800000" flipV="1">
              <a:off x="4366847" y="5588624"/>
              <a:ext cx="177578" cy="807161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53F67"/>
              </a:solidFill>
              <a:prstDash val="solid"/>
              <a:headEnd type="none" w="sm" len="sm"/>
            </a:ln>
            <a:effectLst/>
          </p:spPr>
          <p:txBody>
            <a:bodyPr anchor="ctr"/>
            <a:lstStyle/>
            <a:p>
              <a:pPr algn="ctr" defTabSz="1042978"/>
              <a:endParaRPr lang="ko-KR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18" name="타원 217"/>
            <p:cNvSpPr/>
            <p:nvPr/>
          </p:nvSpPr>
          <p:spPr>
            <a:xfrm flipH="1">
              <a:off x="4324896" y="6354256"/>
              <a:ext cx="72000" cy="110664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846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1" y="4357717"/>
            <a:ext cx="3033569" cy="2170675"/>
          </a:xfrm>
          <a:prstGeom prst="rect">
            <a:avLst/>
          </a:prstGeom>
        </p:spPr>
      </p:pic>
      <p:cxnSp>
        <p:nvCxnSpPr>
          <p:cNvPr id="219" name="직선 연결선 218"/>
          <p:cNvCxnSpPr/>
          <p:nvPr/>
        </p:nvCxnSpPr>
        <p:spPr>
          <a:xfrm flipV="1">
            <a:off x="7209593" y="4475899"/>
            <a:ext cx="2950823" cy="1863674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190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704849" y="1716715"/>
            <a:ext cx="5946845" cy="5068260"/>
            <a:chOff x="704849" y="1716715"/>
            <a:chExt cx="5946845" cy="5068260"/>
          </a:xfrm>
        </p:grpSpPr>
        <p:grpSp>
          <p:nvGrpSpPr>
            <p:cNvPr id="13" name="그룹 12"/>
            <p:cNvGrpSpPr/>
            <p:nvPr/>
          </p:nvGrpSpPr>
          <p:grpSpPr>
            <a:xfrm>
              <a:off x="704849" y="1716715"/>
              <a:ext cx="5946845" cy="5068260"/>
              <a:chOff x="704849" y="1716715"/>
              <a:chExt cx="5946845" cy="506826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174" t="84073" r="14467" b="762"/>
              <a:stretch/>
            </p:blipFill>
            <p:spPr>
              <a:xfrm rot="16200000">
                <a:off x="2189098" y="2000115"/>
                <a:ext cx="4745995" cy="4179196"/>
              </a:xfrm>
              <a:prstGeom prst="rect">
                <a:avLst/>
              </a:prstGeom>
            </p:spPr>
          </p:pic>
          <p:sp>
            <p:nvSpPr>
              <p:cNvPr id="7" name="자유형 6"/>
              <p:cNvSpPr/>
              <p:nvPr/>
            </p:nvSpPr>
            <p:spPr>
              <a:xfrm>
                <a:off x="704849" y="1930400"/>
                <a:ext cx="5734050" cy="4854575"/>
              </a:xfrm>
              <a:custGeom>
                <a:avLst/>
                <a:gdLst>
                  <a:gd name="connsiteX0" fmla="*/ 2146300 w 5600700"/>
                  <a:gd name="connsiteY0" fmla="*/ 0 h 4711700"/>
                  <a:gd name="connsiteX1" fmla="*/ 0 w 5600700"/>
                  <a:gd name="connsiteY1" fmla="*/ 0 h 4711700"/>
                  <a:gd name="connsiteX2" fmla="*/ 0 w 5600700"/>
                  <a:gd name="connsiteY2" fmla="*/ 4711700 h 4711700"/>
                  <a:gd name="connsiteX3" fmla="*/ 5600700 w 5600700"/>
                  <a:gd name="connsiteY3" fmla="*/ 4711700 h 4711700"/>
                  <a:gd name="connsiteX4" fmla="*/ 5600700 w 5600700"/>
                  <a:gd name="connsiteY4" fmla="*/ 3683000 h 4711700"/>
                  <a:gd name="connsiteX5" fmla="*/ 2159000 w 5600700"/>
                  <a:gd name="connsiteY5" fmla="*/ 3683000 h 4711700"/>
                  <a:gd name="connsiteX6" fmla="*/ 2146300 w 5600700"/>
                  <a:gd name="connsiteY6" fmla="*/ 0 h 4711700"/>
                  <a:gd name="connsiteX0" fmla="*/ 2270125 w 5724525"/>
                  <a:gd name="connsiteY0" fmla="*/ 0 h 4711700"/>
                  <a:gd name="connsiteX1" fmla="*/ 0 w 5724525"/>
                  <a:gd name="connsiteY1" fmla="*/ 9525 h 4711700"/>
                  <a:gd name="connsiteX2" fmla="*/ 123825 w 5724525"/>
                  <a:gd name="connsiteY2" fmla="*/ 4711700 h 4711700"/>
                  <a:gd name="connsiteX3" fmla="*/ 5724525 w 5724525"/>
                  <a:gd name="connsiteY3" fmla="*/ 4711700 h 4711700"/>
                  <a:gd name="connsiteX4" fmla="*/ 5724525 w 5724525"/>
                  <a:gd name="connsiteY4" fmla="*/ 3683000 h 4711700"/>
                  <a:gd name="connsiteX5" fmla="*/ 2282825 w 5724525"/>
                  <a:gd name="connsiteY5" fmla="*/ 3683000 h 4711700"/>
                  <a:gd name="connsiteX6" fmla="*/ 2270125 w 5724525"/>
                  <a:gd name="connsiteY6" fmla="*/ 0 h 4711700"/>
                  <a:gd name="connsiteX0" fmla="*/ 2270125 w 5724525"/>
                  <a:gd name="connsiteY0" fmla="*/ 0 h 4711700"/>
                  <a:gd name="connsiteX1" fmla="*/ 0 w 5724525"/>
                  <a:gd name="connsiteY1" fmla="*/ 9525 h 4711700"/>
                  <a:gd name="connsiteX2" fmla="*/ 0 w 5724525"/>
                  <a:gd name="connsiteY2" fmla="*/ 4711700 h 4711700"/>
                  <a:gd name="connsiteX3" fmla="*/ 5724525 w 5724525"/>
                  <a:gd name="connsiteY3" fmla="*/ 4711700 h 4711700"/>
                  <a:gd name="connsiteX4" fmla="*/ 5724525 w 5724525"/>
                  <a:gd name="connsiteY4" fmla="*/ 3683000 h 4711700"/>
                  <a:gd name="connsiteX5" fmla="*/ 2282825 w 5724525"/>
                  <a:gd name="connsiteY5" fmla="*/ 3683000 h 4711700"/>
                  <a:gd name="connsiteX6" fmla="*/ 2270125 w 5724525"/>
                  <a:gd name="connsiteY6" fmla="*/ 0 h 4711700"/>
                  <a:gd name="connsiteX0" fmla="*/ 2279650 w 5734050"/>
                  <a:gd name="connsiteY0" fmla="*/ 0 h 4854575"/>
                  <a:gd name="connsiteX1" fmla="*/ 9525 w 5734050"/>
                  <a:gd name="connsiteY1" fmla="*/ 9525 h 4854575"/>
                  <a:gd name="connsiteX2" fmla="*/ 0 w 5734050"/>
                  <a:gd name="connsiteY2" fmla="*/ 4854575 h 4854575"/>
                  <a:gd name="connsiteX3" fmla="*/ 5734050 w 5734050"/>
                  <a:gd name="connsiteY3" fmla="*/ 4711700 h 4854575"/>
                  <a:gd name="connsiteX4" fmla="*/ 5734050 w 5734050"/>
                  <a:gd name="connsiteY4" fmla="*/ 3683000 h 4854575"/>
                  <a:gd name="connsiteX5" fmla="*/ 2292350 w 5734050"/>
                  <a:gd name="connsiteY5" fmla="*/ 3683000 h 4854575"/>
                  <a:gd name="connsiteX6" fmla="*/ 2279650 w 5734050"/>
                  <a:gd name="connsiteY6" fmla="*/ 0 h 4854575"/>
                  <a:gd name="connsiteX0" fmla="*/ 2279650 w 5734050"/>
                  <a:gd name="connsiteY0" fmla="*/ 0 h 4854575"/>
                  <a:gd name="connsiteX1" fmla="*/ 9525 w 5734050"/>
                  <a:gd name="connsiteY1" fmla="*/ 9525 h 4854575"/>
                  <a:gd name="connsiteX2" fmla="*/ 0 w 5734050"/>
                  <a:gd name="connsiteY2" fmla="*/ 4854575 h 4854575"/>
                  <a:gd name="connsiteX3" fmla="*/ 5695950 w 5734050"/>
                  <a:gd name="connsiteY3" fmla="*/ 4854575 h 4854575"/>
                  <a:gd name="connsiteX4" fmla="*/ 5734050 w 5734050"/>
                  <a:gd name="connsiteY4" fmla="*/ 3683000 h 4854575"/>
                  <a:gd name="connsiteX5" fmla="*/ 2292350 w 5734050"/>
                  <a:gd name="connsiteY5" fmla="*/ 3683000 h 4854575"/>
                  <a:gd name="connsiteX6" fmla="*/ 2279650 w 5734050"/>
                  <a:gd name="connsiteY6" fmla="*/ 0 h 485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34050" h="4854575">
                    <a:moveTo>
                      <a:pt x="2279650" y="0"/>
                    </a:moveTo>
                    <a:lnTo>
                      <a:pt x="9525" y="9525"/>
                    </a:lnTo>
                    <a:lnTo>
                      <a:pt x="0" y="4854575"/>
                    </a:lnTo>
                    <a:lnTo>
                      <a:pt x="5695950" y="4854575"/>
                    </a:lnTo>
                    <a:lnTo>
                      <a:pt x="5734050" y="3683000"/>
                    </a:lnTo>
                    <a:lnTo>
                      <a:pt x="2292350" y="3683000"/>
                    </a:lnTo>
                    <a:cubicBezTo>
                      <a:pt x="2288117" y="2455333"/>
                      <a:pt x="2283883" y="1227667"/>
                      <a:pt x="2279650" y="0"/>
                    </a:cubicBezTo>
                    <a:close/>
                  </a:path>
                </a:pathLst>
              </a:custGeom>
              <a:solidFill>
                <a:srgbClr val="CC9900">
                  <a:alpha val="1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042978" latinLnBrk="0"/>
                <a:endParaRPr lang="ko-KR" altLang="en-US" sz="1000" kern="0" spc="-100" dirty="0">
                  <a:ln w="3175">
                    <a:noFill/>
                  </a:ln>
                  <a:solidFill>
                    <a:prstClr val="black"/>
                  </a:solidFill>
                  <a:latin typeface="-윤고딕340"/>
                  <a:ea typeface="-윤고딕340"/>
                </a:endParaRPr>
              </a:p>
            </p:txBody>
          </p:sp>
        </p:grpSp>
        <p:sp>
          <p:nvSpPr>
            <p:cNvPr id="178" name="직사각형 177"/>
            <p:cNvSpPr/>
            <p:nvPr/>
          </p:nvSpPr>
          <p:spPr>
            <a:xfrm rot="10800000" flipV="1">
              <a:off x="3186620" y="3023754"/>
              <a:ext cx="18000" cy="57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 rot="10800000" flipV="1">
              <a:off x="3097744" y="3023754"/>
              <a:ext cx="18000" cy="576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pic>
        <p:nvPicPr>
          <p:cNvPr id="1028" name="Picture 4" descr="철근 가스압접 : 네이버 블로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3"/>
          <a:stretch/>
        </p:blipFill>
        <p:spPr bwMode="auto">
          <a:xfrm>
            <a:off x="720378" y="1151483"/>
            <a:ext cx="1847426" cy="22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8" name="그룹 147"/>
          <p:cNvGrpSpPr/>
          <p:nvPr/>
        </p:nvGrpSpPr>
        <p:grpSpPr>
          <a:xfrm>
            <a:off x="7144880" y="1150937"/>
            <a:ext cx="3060000" cy="2736000"/>
            <a:chOff x="7144880" y="1150937"/>
            <a:chExt cx="3060000" cy="2736000"/>
          </a:xfrm>
        </p:grpSpPr>
        <p:sp>
          <p:nvSpPr>
            <p:cNvPr id="149" name="직사각형 148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기둥철근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선조립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공법</a:t>
              </a: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Pre-fab 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공법 적용으로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시공성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향상</a:t>
              </a:r>
            </a:p>
          </p:txBody>
        </p:sp>
      </p:grpSp>
      <p:sp>
        <p:nvSpPr>
          <p:cNvPr id="152" name="직사각형 151"/>
          <p:cNvSpPr/>
          <p:nvPr/>
        </p:nvSpPr>
        <p:spPr>
          <a:xfrm>
            <a:off x="700880" y="1150938"/>
            <a:ext cx="6300000" cy="561657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153" name="그룹 152"/>
          <p:cNvGrpSpPr/>
          <p:nvPr/>
        </p:nvGrpSpPr>
        <p:grpSpPr>
          <a:xfrm>
            <a:off x="7144880" y="4031513"/>
            <a:ext cx="3060000" cy="2736000"/>
            <a:chOff x="7144880" y="1150937"/>
            <a:chExt cx="3060000" cy="2736000"/>
          </a:xfrm>
        </p:grpSpPr>
        <p:sp>
          <p:nvSpPr>
            <p:cNvPr id="154" name="직사각형 153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매스 기초콘크리트 </a:t>
              </a:r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타설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계획</a:t>
              </a:r>
            </a:p>
          </p:txBody>
        </p:sp>
        <p:sp>
          <p:nvSpPr>
            <p:cNvPr id="156" name="모서리가 둥근 직사각형 155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기초 콘크리트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온도균열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방지 및 고품질 확보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15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프리패브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시스템화 자재</a:t>
            </a:r>
            <a:r>
              <a:rPr lang="en-US" altLang="ko-KR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공법 적용으로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시공성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향상 및 안전성 확보</a:t>
            </a:r>
          </a:p>
        </p:txBody>
      </p:sp>
      <p:sp>
        <p:nvSpPr>
          <p:cNvPr id="14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골조공사 </a:t>
            </a:r>
            <a:r>
              <a:rPr lang="ko-KR" altLang="en-US" sz="2400" dirty="0" err="1">
                <a:solidFill>
                  <a:schemeClr val="bg1"/>
                </a:solidFill>
              </a:rPr>
              <a:t>시공성</a:t>
            </a:r>
            <a:r>
              <a:rPr lang="ko-KR" altLang="en-US" sz="2400" dirty="0">
                <a:solidFill>
                  <a:schemeClr val="bg1"/>
                </a:solidFill>
              </a:rPr>
              <a:t> 및 고품질 확보방안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876728" y="647427"/>
            <a:ext cx="1498808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① 주요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공종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관리포인트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cxnSp>
        <p:nvCxnSpPr>
          <p:cNvPr id="378" name="직선 연결선 377"/>
          <p:cNvCxnSpPr/>
          <p:nvPr/>
        </p:nvCxnSpPr>
        <p:spPr>
          <a:xfrm flipH="1">
            <a:off x="7182048" y="5893706"/>
            <a:ext cx="879757" cy="0"/>
          </a:xfrm>
          <a:prstGeom prst="line">
            <a:avLst/>
          </a:prstGeom>
          <a:noFill/>
          <a:ln w="3175" cap="flat" cmpd="sng" algn="ctr">
            <a:solidFill>
              <a:schemeClr val="bg1">
                <a:lumMod val="50000"/>
              </a:schemeClr>
            </a:solidFill>
            <a:prstDash val="sysDash"/>
            <a:headEnd type="none" w="sm" len="sm"/>
          </a:ln>
          <a:effectLst/>
        </p:spPr>
      </p:cxnSp>
      <p:sp>
        <p:nvSpPr>
          <p:cNvPr id="379" name="직사각형 378"/>
          <p:cNvSpPr/>
          <p:nvPr/>
        </p:nvSpPr>
        <p:spPr>
          <a:xfrm>
            <a:off x="7182048" y="5543971"/>
            <a:ext cx="792000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R="0" lvl="0" indent="0" algn="ctr" defTabSz="1038462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lang="en-US" altLang="ko-KR" sz="14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r>
              <a:rPr lang="ko-KR" altLang="en-US" sz="14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차 </a:t>
            </a:r>
            <a:r>
              <a:rPr lang="ko-KR" altLang="en-US" sz="1400" kern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타설</a:t>
            </a:r>
            <a:endParaRPr lang="ko-KR" altLang="en-US" sz="14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80" name="직사각형 379"/>
          <p:cNvSpPr/>
          <p:nvPr/>
        </p:nvSpPr>
        <p:spPr>
          <a:xfrm>
            <a:off x="7182048" y="6048051"/>
            <a:ext cx="792000" cy="2160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R="0" lvl="0" indent="0" algn="ctr" defTabSz="1038462" fontAlgn="auto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lang="en-US" altLang="ko-KR" sz="14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r>
              <a:rPr lang="ko-KR" altLang="en-US" sz="14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차 </a:t>
            </a:r>
            <a:r>
              <a:rPr lang="ko-KR" altLang="en-US" sz="1400" kern="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타설</a:t>
            </a:r>
            <a:endParaRPr lang="ko-KR" altLang="en-US" sz="1400" kern="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81" name="직사각형 22"/>
          <p:cNvSpPr>
            <a:spLocks noChangeArrowheads="1"/>
          </p:cNvSpPr>
          <p:nvPr/>
        </p:nvSpPr>
        <p:spPr bwMode="auto">
          <a:xfrm>
            <a:off x="7292435" y="4395055"/>
            <a:ext cx="2254743" cy="335748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400" dirty="0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기초콘크리트 </a:t>
            </a:r>
            <a:r>
              <a:rPr lang="en-US" altLang="ko-KR" sz="1400" dirty="0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2</a:t>
            </a:r>
            <a:r>
              <a:rPr lang="ko-KR" altLang="en-US" sz="1400" dirty="0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회 분할 </a:t>
            </a:r>
            <a:r>
              <a:rPr lang="ko-KR" altLang="en-US" sz="1400" dirty="0" err="1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타설</a:t>
            </a:r>
            <a:endParaRPr lang="ko-KR" altLang="en-US" sz="1400" dirty="0">
              <a:ln w="3175">
                <a:noFill/>
              </a:ln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pic>
        <p:nvPicPr>
          <p:cNvPr id="399" name="Picture 4" descr="지수판이란? 지수판 용도 및 특징 /토목건축의 침수,누수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6"/>
          <a:stretch/>
        </p:blipFill>
        <p:spPr bwMode="auto">
          <a:xfrm>
            <a:off x="720378" y="4531648"/>
            <a:ext cx="1829306" cy="22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1" name="직사각형 450"/>
          <p:cNvSpPr/>
          <p:nvPr/>
        </p:nvSpPr>
        <p:spPr>
          <a:xfrm>
            <a:off x="8961263" y="5120417"/>
            <a:ext cx="1152000" cy="184666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square" lIns="0" tIns="0" rIns="0" bIns="0" rtlCol="0" anchor="ctr">
            <a:spAutoFit/>
          </a:bodyPr>
          <a:lstStyle/>
          <a:p>
            <a:pPr indent="-72000" defTabSz="1038462" latinLnBrk="0">
              <a:buFont typeface="Arial" panose="020B0604020202020204" pitchFamily="34" charset="0"/>
              <a:buChar char="•"/>
            </a:pPr>
            <a:r>
              <a:rPr lang="ko-KR" altLang="en-US" sz="12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rPr>
              <a:t>모바일 계측</a:t>
            </a:r>
          </a:p>
        </p:txBody>
      </p:sp>
      <p:sp>
        <p:nvSpPr>
          <p:cNvPr id="491" name="직사각형 490"/>
          <p:cNvSpPr/>
          <p:nvPr/>
        </p:nvSpPr>
        <p:spPr>
          <a:xfrm>
            <a:off x="744316" y="4541167"/>
            <a:ext cx="1800000" cy="257746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3198191" y="1360763"/>
            <a:ext cx="2183657" cy="4183207"/>
            <a:chOff x="3158511" y="1360763"/>
            <a:chExt cx="2183657" cy="4183207"/>
          </a:xfrm>
        </p:grpSpPr>
        <p:grpSp>
          <p:nvGrpSpPr>
            <p:cNvPr id="452" name="그룹 451"/>
            <p:cNvGrpSpPr/>
            <p:nvPr/>
          </p:nvGrpSpPr>
          <p:grpSpPr>
            <a:xfrm>
              <a:off x="3158511" y="1360763"/>
              <a:ext cx="2183657" cy="492819"/>
              <a:chOff x="7893063" y="3470354"/>
              <a:chExt cx="1160260" cy="416286"/>
            </a:xfrm>
          </p:grpSpPr>
          <p:sp>
            <p:nvSpPr>
              <p:cNvPr id="453" name="모서리가 둥근 직사각형 452"/>
              <p:cNvSpPr/>
              <p:nvPr/>
            </p:nvSpPr>
            <p:spPr>
              <a:xfrm>
                <a:off x="7963881" y="3470354"/>
                <a:ext cx="1018619" cy="416286"/>
              </a:xfrm>
              <a:prstGeom prst="roundRect">
                <a:avLst/>
              </a:prstGeom>
              <a:solidFill>
                <a:srgbClr val="ED7D3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454" name="모서리가 둥근 직사각형 453"/>
              <p:cNvSpPr/>
              <p:nvPr/>
            </p:nvSpPr>
            <p:spPr>
              <a:xfrm>
                <a:off x="7893063" y="3505915"/>
                <a:ext cx="1160260" cy="345166"/>
              </a:xfrm>
              <a:prstGeom prst="roundRect">
                <a:avLst/>
              </a:prstGeom>
              <a:noFill/>
            </p:spPr>
            <p:txBody>
              <a:bodyPr wrap="square" lIns="0" tIns="0" rIns="0" bIns="0" rtlCol="0" anchor="ctr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지하골조</a:t>
                </a:r>
                <a:r>
                  <a:rPr kumimoji="0" lang="ko-KR" altLang="en-US" sz="1200" b="1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 </a:t>
                </a:r>
                <a:r>
                  <a:rPr kumimoji="0" lang="ko-KR" altLang="en-US" sz="1200" b="1" i="0" u="none" strike="noStrike" kern="0" cap="none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수직조닝</a:t>
                </a:r>
                <a:r>
                  <a:rPr kumimoji="0" lang="ko-KR" altLang="en-US" sz="1200" b="1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 </a:t>
                </a:r>
                <a:r>
                  <a:rPr kumimoji="0" lang="en-US" altLang="ko-KR" sz="1200" b="1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7</a:t>
                </a:r>
                <a:r>
                  <a:rPr kumimoji="0" lang="ko-KR" altLang="en-US" sz="1200" b="1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회 </a:t>
                </a:r>
                <a:r>
                  <a:rPr kumimoji="0" lang="ko-KR" altLang="en-US" sz="1200" b="1" i="0" u="none" strike="noStrike" kern="0" cap="none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타설</a:t>
                </a:r>
                <a:r>
                  <a:rPr kumimoji="0" lang="ko-KR" altLang="en-US" sz="1200" b="1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  </a:t>
                </a:r>
                <a:endParaRPr kumimoji="0" lang="en-US" altLang="ko-KR" sz="1200" b="1" i="0" u="none" strike="noStrike" kern="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1200" b="1" i="0" u="none" strike="noStrike" kern="0" cap="none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흙막이</a:t>
                </a:r>
                <a:r>
                  <a:rPr kumimoji="0" lang="ko-KR" altLang="en-US" sz="1200" b="1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 해체 </a:t>
                </a:r>
                <a:r>
                  <a:rPr kumimoji="0" lang="en-US" altLang="ko-KR" sz="1200" b="1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7</a:t>
                </a:r>
                <a:r>
                  <a:rPr kumimoji="0" lang="ko-KR" altLang="en-US" sz="1200" b="1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회</a:t>
                </a:r>
              </a:p>
            </p:txBody>
          </p:sp>
        </p:grpSp>
        <p:sp>
          <p:nvSpPr>
            <p:cNvPr id="418" name="오른쪽 화살표 417"/>
            <p:cNvSpPr/>
            <p:nvPr/>
          </p:nvSpPr>
          <p:spPr>
            <a:xfrm rot="16200000">
              <a:off x="2443550" y="3448988"/>
              <a:ext cx="3613571" cy="576394"/>
            </a:xfrm>
            <a:prstGeom prst="rightArrow">
              <a:avLst>
                <a:gd name="adj1" fmla="val 50001"/>
                <a:gd name="adj2" fmla="val 38977"/>
              </a:avLst>
            </a:prstGeom>
            <a:gradFill>
              <a:gsLst>
                <a:gs pos="11000">
                  <a:srgbClr val="568BCD">
                    <a:tint val="66000"/>
                    <a:satMod val="160000"/>
                    <a:alpha val="0"/>
                  </a:srgbClr>
                </a:gs>
                <a:gs pos="100000">
                  <a:srgbClr val="568BCD">
                    <a:lumMod val="75000"/>
                  </a:srgb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0" tIns="18000" rIns="0" bIns="0" rtlCol="0" anchor="ctr" anchorCtr="0"/>
            <a:lstStyle/>
            <a:p>
              <a:pPr marL="0" marR="0" lvl="0" indent="0" algn="ctr" defTabSz="1042978" eaLnBrk="1" fontAlgn="auto" latinLnBrk="0" hangingPunct="1">
                <a:lnSpc>
                  <a:spcPts val="7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7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89" name="모서리가 둥근 직사각형 488"/>
            <p:cNvSpPr/>
            <p:nvPr/>
          </p:nvSpPr>
          <p:spPr>
            <a:xfrm>
              <a:off x="3812591" y="5243367"/>
              <a:ext cx="875488" cy="24041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 err="1">
                  <a:solidFill>
                    <a:srgbClr val="0C2340"/>
                  </a:solidFill>
                  <a:latin typeface="+mn-ea"/>
                </a:rPr>
                <a:t>기초타설</a:t>
              </a:r>
              <a:endParaRPr lang="ko-KR" altLang="en-US" sz="1200" b="1" dirty="0">
                <a:solidFill>
                  <a:srgbClr val="0C2340"/>
                </a:solidFill>
                <a:latin typeface="+mn-ea"/>
              </a:endParaRPr>
            </a:p>
          </p:txBody>
        </p:sp>
        <p:sp>
          <p:nvSpPr>
            <p:cNvPr id="493" name="모서리가 둥근 직사각형 492"/>
            <p:cNvSpPr/>
            <p:nvPr/>
          </p:nvSpPr>
          <p:spPr>
            <a:xfrm>
              <a:off x="3718046" y="2980786"/>
              <a:ext cx="1064579" cy="907521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rgbClr val="0C2340"/>
                  </a:solidFill>
                  <a:latin typeface="+mn-ea"/>
                </a:rPr>
                <a:t>벽체 </a:t>
              </a:r>
              <a:r>
                <a:rPr lang="ko-KR" altLang="en-US" sz="1200" b="1" dirty="0" err="1">
                  <a:solidFill>
                    <a:srgbClr val="0C2340"/>
                  </a:solidFill>
                  <a:latin typeface="+mn-ea"/>
                </a:rPr>
                <a:t>타설</a:t>
              </a:r>
              <a:endParaRPr lang="en-US" altLang="ko-KR" sz="1200" b="1" dirty="0">
                <a:solidFill>
                  <a:srgbClr val="0C2340"/>
                </a:solidFill>
                <a:latin typeface="+mn-ea"/>
              </a:endParaRPr>
            </a:p>
            <a:p>
              <a:pPr algn="ctr"/>
              <a:r>
                <a:rPr lang="en-US" altLang="ko-KR" sz="1200" b="1" dirty="0">
                  <a:solidFill>
                    <a:srgbClr val="0C2340"/>
                  </a:solidFill>
                  <a:latin typeface="+mn-ea"/>
                </a:rPr>
                <a:t>&amp;</a:t>
              </a:r>
              <a:r>
                <a:rPr lang="ko-KR" altLang="en-US" sz="1200" b="1" dirty="0">
                  <a:solidFill>
                    <a:srgbClr val="0C2340"/>
                  </a:solidFill>
                  <a:latin typeface="+mn-ea"/>
                </a:rPr>
                <a:t> </a:t>
              </a:r>
              <a:endParaRPr lang="en-US" altLang="ko-KR" sz="1200" b="1" dirty="0">
                <a:solidFill>
                  <a:srgbClr val="0C2340"/>
                </a:solidFill>
                <a:latin typeface="+mn-ea"/>
              </a:endParaRPr>
            </a:p>
            <a:p>
              <a:pPr algn="ctr"/>
              <a:r>
                <a:rPr lang="ko-KR" altLang="en-US" sz="1200" b="1" dirty="0" err="1">
                  <a:solidFill>
                    <a:srgbClr val="0C2340"/>
                  </a:solidFill>
                  <a:latin typeface="+mn-ea"/>
                </a:rPr>
                <a:t>흙막이</a:t>
              </a:r>
              <a:r>
                <a:rPr lang="ko-KR" altLang="en-US" sz="1200" b="1" dirty="0">
                  <a:solidFill>
                    <a:srgbClr val="0C2340"/>
                  </a:solidFill>
                  <a:latin typeface="+mn-ea"/>
                </a:rPr>
                <a:t> 해체</a:t>
              </a:r>
              <a:endParaRPr lang="en-US" altLang="ko-KR" sz="1200" b="1" dirty="0">
                <a:solidFill>
                  <a:srgbClr val="0C2340"/>
                </a:solidFill>
                <a:latin typeface="+mn-ea"/>
              </a:endParaRPr>
            </a:p>
            <a:p>
              <a:pPr algn="ctr"/>
              <a:r>
                <a:rPr lang="ko-KR" altLang="en-US" sz="1200" b="1" dirty="0">
                  <a:solidFill>
                    <a:srgbClr val="0C2340"/>
                  </a:solidFill>
                  <a:latin typeface="+mn-ea"/>
                </a:rPr>
                <a:t>반복</a:t>
              </a:r>
            </a:p>
          </p:txBody>
        </p:sp>
      </p:grpSp>
      <p:cxnSp>
        <p:nvCxnSpPr>
          <p:cNvPr id="8" name="직선 연결선 7"/>
          <p:cNvCxnSpPr/>
          <p:nvPr/>
        </p:nvCxnSpPr>
        <p:spPr>
          <a:xfrm flipH="1">
            <a:off x="3193548" y="1932967"/>
            <a:ext cx="36490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직선 연결선 496"/>
          <p:cNvCxnSpPr/>
          <p:nvPr/>
        </p:nvCxnSpPr>
        <p:spPr>
          <a:xfrm flipH="1">
            <a:off x="3254943" y="3337983"/>
            <a:ext cx="35876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8" name="모서리가 둥근 직사각형 487"/>
          <p:cNvSpPr/>
          <p:nvPr/>
        </p:nvSpPr>
        <p:spPr>
          <a:xfrm>
            <a:off x="6256248" y="2448205"/>
            <a:ext cx="438074" cy="2340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ysClr val="window" lastClr="FFFFFF"/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 defTabSz="1042978" latinLnBrk="0">
              <a:defRPr/>
            </a:pPr>
            <a:r>
              <a:rPr lang="en-US" altLang="ko-KR" sz="1000" kern="0" dirty="0">
                <a:ln w="3175">
                  <a:noFill/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B1F</a:t>
            </a:r>
            <a:endParaRPr lang="ko-KR" altLang="en-US" sz="1000" kern="0" dirty="0">
              <a:ln w="3175">
                <a:noFill/>
              </a:ln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99" name="모서리가 둥근 직사각형 498"/>
          <p:cNvSpPr/>
          <p:nvPr/>
        </p:nvSpPr>
        <p:spPr>
          <a:xfrm>
            <a:off x="6256248" y="3731683"/>
            <a:ext cx="438074" cy="2340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ysClr val="window" lastClr="FFFFFF"/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 defTabSz="1042978" latinLnBrk="0">
              <a:defRPr/>
            </a:pPr>
            <a:r>
              <a:rPr lang="en-US" altLang="ko-KR" sz="1000" kern="0" dirty="0">
                <a:ln w="3175">
                  <a:noFill/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B2F</a:t>
            </a:r>
            <a:endParaRPr lang="ko-KR" altLang="en-US" sz="1000" kern="0" dirty="0">
              <a:ln w="3175">
                <a:noFill/>
              </a:ln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01" name="모서리가 둥근 직사각형 500"/>
          <p:cNvSpPr/>
          <p:nvPr/>
        </p:nvSpPr>
        <p:spPr>
          <a:xfrm>
            <a:off x="6256248" y="1518619"/>
            <a:ext cx="438074" cy="23404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ysClr val="window" lastClr="FFFFFF"/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 defTabSz="1042978" latinLnBrk="0">
              <a:defRPr/>
            </a:pPr>
            <a:r>
              <a:rPr lang="en-US" altLang="ko-KR" sz="1000" kern="0" dirty="0">
                <a:ln w="3175">
                  <a:noFill/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1F</a:t>
            </a:r>
            <a:endParaRPr lang="ko-KR" altLang="en-US" sz="1000" kern="0" dirty="0">
              <a:ln w="3175">
                <a:noFill/>
              </a:ln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92" name="TextBox 491"/>
          <p:cNvSpPr txBox="1"/>
          <p:nvPr/>
        </p:nvSpPr>
        <p:spPr>
          <a:xfrm>
            <a:off x="993754" y="4577707"/>
            <a:ext cx="138280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l"/>
            <a:r>
              <a:rPr lang="ko-KR" altLang="en-US" dirty="0" err="1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시공이음</a:t>
            </a:r>
            <a:r>
              <a: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dirty="0" err="1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지수판</a:t>
            </a:r>
            <a:r>
              <a: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설치</a:t>
            </a:r>
          </a:p>
        </p:txBody>
      </p:sp>
      <p:grpSp>
        <p:nvGrpSpPr>
          <p:cNvPr id="174" name="그룹 173"/>
          <p:cNvGrpSpPr/>
          <p:nvPr/>
        </p:nvGrpSpPr>
        <p:grpSpPr>
          <a:xfrm>
            <a:off x="2933576" y="2816858"/>
            <a:ext cx="392220" cy="327856"/>
            <a:chOff x="944848" y="2740788"/>
            <a:chExt cx="1003378" cy="316799"/>
          </a:xfrm>
        </p:grpSpPr>
        <p:sp>
          <p:nvSpPr>
            <p:cNvPr id="175" name="모서리가 둥근 직사각형 174"/>
            <p:cNvSpPr/>
            <p:nvPr/>
          </p:nvSpPr>
          <p:spPr>
            <a:xfrm>
              <a:off x="944848" y="2740788"/>
              <a:ext cx="1003378" cy="316799"/>
            </a:xfrm>
            <a:prstGeom prst="roundRect">
              <a:avLst>
                <a:gd name="adj" fmla="val 5093"/>
              </a:avLst>
            </a:prstGeom>
            <a:noFill/>
            <a:ln w="349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76" name="모서리가 둥근 직사각형 175"/>
            <p:cNvSpPr/>
            <p:nvPr/>
          </p:nvSpPr>
          <p:spPr>
            <a:xfrm>
              <a:off x="944848" y="2740788"/>
              <a:ext cx="1003378" cy="316799"/>
            </a:xfrm>
            <a:prstGeom prst="roundRect">
              <a:avLst>
                <a:gd name="adj" fmla="val 5093"/>
              </a:avLst>
            </a:prstGeom>
            <a:noFill/>
            <a:ln w="19050" cap="flat" cmpd="sng" algn="ctr">
              <a:solidFill>
                <a:srgbClr val="FF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042978" latinLnBrk="0"/>
              <a:endParaRPr lang="ko-KR" altLang="en-US" sz="12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2933576" y="3440462"/>
            <a:ext cx="392220" cy="327856"/>
            <a:chOff x="944848" y="2740788"/>
            <a:chExt cx="1003378" cy="316799"/>
          </a:xfrm>
        </p:grpSpPr>
        <p:sp>
          <p:nvSpPr>
            <p:cNvPr id="183" name="모서리가 둥근 직사각형 182"/>
            <p:cNvSpPr/>
            <p:nvPr/>
          </p:nvSpPr>
          <p:spPr>
            <a:xfrm>
              <a:off x="944848" y="2740788"/>
              <a:ext cx="1003378" cy="316799"/>
            </a:xfrm>
            <a:prstGeom prst="roundRect">
              <a:avLst>
                <a:gd name="adj" fmla="val 5093"/>
              </a:avLst>
            </a:prstGeom>
            <a:noFill/>
            <a:ln w="349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84" name="모서리가 둥근 직사각형 183"/>
            <p:cNvSpPr/>
            <p:nvPr/>
          </p:nvSpPr>
          <p:spPr>
            <a:xfrm>
              <a:off x="944848" y="2740788"/>
              <a:ext cx="1003378" cy="316799"/>
            </a:xfrm>
            <a:prstGeom prst="roundRect">
              <a:avLst>
                <a:gd name="adj" fmla="val 5093"/>
              </a:avLst>
            </a:prstGeom>
            <a:noFill/>
            <a:ln w="19050" cap="flat" cmpd="sng" algn="ctr">
              <a:solidFill>
                <a:srgbClr val="FF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042978" latinLnBrk="0"/>
              <a:endParaRPr lang="ko-KR" altLang="en-US" sz="12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89" name="직사각형 188"/>
          <p:cNvSpPr/>
          <p:nvPr/>
        </p:nvSpPr>
        <p:spPr>
          <a:xfrm>
            <a:off x="744316" y="1153728"/>
            <a:ext cx="1800000" cy="257746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936402" y="1190268"/>
            <a:ext cx="138280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철근 가스압접이음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061" y="5428180"/>
            <a:ext cx="2012266" cy="1061195"/>
          </a:xfrm>
          <a:prstGeom prst="rect">
            <a:avLst/>
          </a:prstGeom>
        </p:spPr>
      </p:pic>
      <p:sp>
        <p:nvSpPr>
          <p:cNvPr id="388" name="타원 387"/>
          <p:cNvSpPr/>
          <p:nvPr/>
        </p:nvSpPr>
        <p:spPr>
          <a:xfrm flipH="1">
            <a:off x="8718242" y="5818027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32" t="56334" r="24335" b="5664"/>
          <a:stretch/>
        </p:blipFill>
        <p:spPr>
          <a:xfrm>
            <a:off x="7160671" y="1503903"/>
            <a:ext cx="1944215" cy="2088575"/>
          </a:xfrm>
          <a:prstGeom prst="rect">
            <a:avLst/>
          </a:prstGeom>
        </p:spPr>
      </p:pic>
      <p:pic>
        <p:nvPicPr>
          <p:cNvPr id="1030" name="Picture 6" descr="공기단축 '나사형철근 선조립 공법' 신기술 개발한 '현대건설'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r="12022"/>
          <a:stretch/>
        </p:blipFill>
        <p:spPr bwMode="auto">
          <a:xfrm>
            <a:off x="9126264" y="1508683"/>
            <a:ext cx="1008112" cy="2113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6" name="자유형 385"/>
          <p:cNvSpPr/>
          <p:nvPr/>
        </p:nvSpPr>
        <p:spPr>
          <a:xfrm>
            <a:off x="8751112" y="4943501"/>
            <a:ext cx="183451" cy="859778"/>
          </a:xfrm>
          <a:custGeom>
            <a:avLst/>
            <a:gdLst>
              <a:gd name="connsiteX0" fmla="*/ 144780 w 144780"/>
              <a:gd name="connsiteY0" fmla="*/ 0 h 746760"/>
              <a:gd name="connsiteX1" fmla="*/ 0 w 144780"/>
              <a:gd name="connsiteY1" fmla="*/ 0 h 746760"/>
              <a:gd name="connsiteX2" fmla="*/ 0 w 144780"/>
              <a:gd name="connsiteY2" fmla="*/ 746760 h 746760"/>
              <a:gd name="connsiteX3" fmla="*/ 7620 w 144780"/>
              <a:gd name="connsiteY3" fmla="*/ 746760 h 74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780" h="746760">
                <a:moveTo>
                  <a:pt x="144780" y="0"/>
                </a:moveTo>
                <a:lnTo>
                  <a:pt x="0" y="0"/>
                </a:lnTo>
                <a:lnTo>
                  <a:pt x="0" y="746760"/>
                </a:lnTo>
                <a:lnTo>
                  <a:pt x="7620" y="74676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87" name="직사각형 22"/>
          <p:cNvSpPr>
            <a:spLocks noChangeArrowheads="1"/>
          </p:cNvSpPr>
          <p:nvPr/>
        </p:nvSpPr>
        <p:spPr bwMode="auto">
          <a:xfrm>
            <a:off x="8895112" y="4854588"/>
            <a:ext cx="1224000" cy="208472"/>
          </a:xfrm>
          <a:prstGeom prst="roundRect">
            <a:avLst/>
          </a:prstGeom>
          <a:solidFill>
            <a:sysClr val="window" lastClr="FFFFFF"/>
          </a:solidFill>
          <a:ln>
            <a:solidFill>
              <a:sysClr val="window" lastClr="FFFFFF">
                <a:lumMod val="50000"/>
              </a:sysClr>
            </a:solidFill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algn="ctr" defTabSz="1042978" latinLnBrk="0"/>
            <a:r>
              <a:rPr lang="ko-KR" altLang="en-US" sz="1200" kern="0" dirty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실시간 온도관리</a:t>
            </a:r>
          </a:p>
        </p:txBody>
      </p:sp>
      <p:pic>
        <p:nvPicPr>
          <p:cNvPr id="214" name="Picture 18" descr="http://www.shinyoungsteel.com/upload/showcase/2018/10/24/product06_slide3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5" r="8289"/>
          <a:stretch/>
        </p:blipFill>
        <p:spPr bwMode="auto">
          <a:xfrm>
            <a:off x="4794515" y="4551116"/>
            <a:ext cx="2210919" cy="221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직사각형 203"/>
          <p:cNvSpPr/>
          <p:nvPr/>
        </p:nvSpPr>
        <p:spPr>
          <a:xfrm>
            <a:off x="4786982" y="4547700"/>
            <a:ext cx="2232000" cy="257746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5153366" y="4576620"/>
            <a:ext cx="181265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l"/>
            <a:r>
              <a:rPr lang="ko-KR" altLang="en-US" dirty="0" err="1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합벽</a:t>
            </a:r>
            <a:r>
              <a: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전용 시스템 거푸집 설치</a:t>
            </a:r>
          </a:p>
        </p:txBody>
      </p:sp>
      <p:sp>
        <p:nvSpPr>
          <p:cNvPr id="215" name="모서리가 둥근 직사각형 214"/>
          <p:cNvSpPr/>
          <p:nvPr/>
        </p:nvSpPr>
        <p:spPr>
          <a:xfrm>
            <a:off x="2655069" y="2770550"/>
            <a:ext cx="252000" cy="252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A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16" name="모서리가 둥근 직사각형 215"/>
          <p:cNvSpPr/>
          <p:nvPr/>
        </p:nvSpPr>
        <p:spPr>
          <a:xfrm>
            <a:off x="722502" y="1151483"/>
            <a:ext cx="252000" cy="252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A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19" name="모서리가 둥근 직사각형 218"/>
          <p:cNvSpPr/>
          <p:nvPr/>
        </p:nvSpPr>
        <p:spPr>
          <a:xfrm>
            <a:off x="722502" y="4533428"/>
            <a:ext cx="252000" cy="252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B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20" name="모서리가 둥근 직사각형 219"/>
          <p:cNvSpPr/>
          <p:nvPr/>
        </p:nvSpPr>
        <p:spPr>
          <a:xfrm>
            <a:off x="2655069" y="3402781"/>
            <a:ext cx="252000" cy="252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B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21" name="모서리가 둥근 직사각형 220"/>
          <p:cNvSpPr/>
          <p:nvPr/>
        </p:nvSpPr>
        <p:spPr>
          <a:xfrm>
            <a:off x="2833160" y="4542182"/>
            <a:ext cx="252000" cy="252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C</a:t>
            </a:r>
            <a:endParaRPr lang="ko-KR" altLang="en-US" sz="1200" b="1" dirty="0">
              <a:latin typeface="+mn-ea"/>
            </a:endParaRPr>
          </a:p>
        </p:txBody>
      </p:sp>
      <p:grpSp>
        <p:nvGrpSpPr>
          <p:cNvPr id="222" name="그룹 221"/>
          <p:cNvGrpSpPr/>
          <p:nvPr/>
        </p:nvGrpSpPr>
        <p:grpSpPr>
          <a:xfrm>
            <a:off x="3115744" y="3965728"/>
            <a:ext cx="251016" cy="1172326"/>
            <a:chOff x="944848" y="2740788"/>
            <a:chExt cx="1003378" cy="316799"/>
          </a:xfrm>
        </p:grpSpPr>
        <p:sp>
          <p:nvSpPr>
            <p:cNvPr id="223" name="모서리가 둥근 직사각형 222"/>
            <p:cNvSpPr/>
            <p:nvPr/>
          </p:nvSpPr>
          <p:spPr>
            <a:xfrm>
              <a:off x="944848" y="2740788"/>
              <a:ext cx="1003378" cy="316799"/>
            </a:xfrm>
            <a:prstGeom prst="roundRect">
              <a:avLst>
                <a:gd name="adj" fmla="val 5093"/>
              </a:avLst>
            </a:prstGeom>
            <a:noFill/>
            <a:ln w="349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24" name="모서리가 둥근 직사각형 223"/>
            <p:cNvSpPr/>
            <p:nvPr/>
          </p:nvSpPr>
          <p:spPr>
            <a:xfrm>
              <a:off x="944848" y="2740788"/>
              <a:ext cx="1003378" cy="316799"/>
            </a:xfrm>
            <a:prstGeom prst="roundRect">
              <a:avLst>
                <a:gd name="adj" fmla="val 5093"/>
              </a:avLst>
            </a:prstGeom>
            <a:noFill/>
            <a:ln w="19050" cap="flat" cmpd="sng" algn="ctr">
              <a:solidFill>
                <a:srgbClr val="FF0000"/>
              </a:solidFill>
              <a:prstDash val="sysDash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defTabSz="1042978" latinLnBrk="0"/>
              <a:endParaRPr lang="ko-KR" altLang="en-US" sz="12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225" name="모서리가 둥근 직사각형 224"/>
          <p:cNvSpPr/>
          <p:nvPr/>
        </p:nvSpPr>
        <p:spPr>
          <a:xfrm>
            <a:off x="4792236" y="4530526"/>
            <a:ext cx="252000" cy="252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C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107462" y="114339"/>
            <a:ext cx="10692788" cy="7546896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6934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그룹 366"/>
          <p:cNvGrpSpPr/>
          <p:nvPr/>
        </p:nvGrpSpPr>
        <p:grpSpPr>
          <a:xfrm>
            <a:off x="5526038" y="1150937"/>
            <a:ext cx="4680000" cy="5616000"/>
            <a:chOff x="708692" y="1150936"/>
            <a:chExt cx="4608000" cy="5620255"/>
          </a:xfrm>
        </p:grpSpPr>
        <p:sp>
          <p:nvSpPr>
            <p:cNvPr id="368" name="직사각형 367"/>
            <p:cNvSpPr/>
            <p:nvPr/>
          </p:nvSpPr>
          <p:spPr>
            <a:xfrm>
              <a:off x="708692" y="1475180"/>
              <a:ext cx="4608000" cy="504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369" name="직사각형 368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양중장비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운영계획</a:t>
              </a:r>
            </a:p>
          </p:txBody>
        </p:sp>
        <p:sp>
          <p:nvSpPr>
            <p:cNvPr id="370" name="모서리가 둥근 직사각형 369"/>
            <p:cNvSpPr/>
            <p:nvPr/>
          </p:nvSpPr>
          <p:spPr>
            <a:xfrm>
              <a:off x="708692" y="6519191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양중부하분석을 통한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최적장비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타워크레인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5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대 적극 투입</a:t>
              </a: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5597516" y="5530623"/>
            <a:ext cx="4509803" cy="911228"/>
            <a:chOff x="5597516" y="5530623"/>
            <a:chExt cx="4509803" cy="911228"/>
          </a:xfrm>
        </p:grpSpPr>
        <p:sp>
          <p:nvSpPr>
            <p:cNvPr id="430" name="직사각형 429"/>
            <p:cNvSpPr/>
            <p:nvPr/>
          </p:nvSpPr>
          <p:spPr>
            <a:xfrm>
              <a:off x="5597516" y="5663162"/>
              <a:ext cx="4509803" cy="77868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97" name="직사각형 396">
              <a:extLst>
                <a:ext uri="{FF2B5EF4-FFF2-40B4-BE49-F238E27FC236}">
                  <a16:creationId xmlns:a16="http://schemas.microsoft.com/office/drawing/2014/main" id="{AEFD8F90-6FC5-4065-8307-7C5F8B954205}"/>
                </a:ext>
              </a:extLst>
            </p:cNvPr>
            <p:cNvSpPr/>
            <p:nvPr/>
          </p:nvSpPr>
          <p:spPr>
            <a:xfrm>
              <a:off x="5741138" y="5530623"/>
              <a:ext cx="747633" cy="27006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</a:ln>
            <a:effectLst/>
          </p:spPr>
          <p:txBody>
            <a:bodyPr wrap="square" lIns="0" rIns="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400" b="1" kern="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해체순서</a:t>
              </a:r>
              <a:endParaRPr kumimoji="0" lang="en-US" altLang="ko-KR" sz="1400" b="1" i="0" u="none" strike="noStrike" kern="0" cap="none" normalizeH="0" baseline="0" noProof="0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00882" y="1150937"/>
            <a:ext cx="9504000" cy="5616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363" name="그룹 362"/>
          <p:cNvGrpSpPr/>
          <p:nvPr/>
        </p:nvGrpSpPr>
        <p:grpSpPr>
          <a:xfrm>
            <a:off x="700881" y="1150937"/>
            <a:ext cx="4680000" cy="5616000"/>
            <a:chOff x="708692" y="1150936"/>
            <a:chExt cx="4608000" cy="5620255"/>
          </a:xfrm>
        </p:grpSpPr>
        <p:sp>
          <p:nvSpPr>
            <p:cNvPr id="364" name="직사각형 363"/>
            <p:cNvSpPr/>
            <p:nvPr/>
          </p:nvSpPr>
          <p:spPr>
            <a:xfrm>
              <a:off x="708692" y="1475180"/>
              <a:ext cx="4608000" cy="504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조닝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및 </a:t>
              </a:r>
              <a:r>
                <a:rPr lang="en-US" altLang="ko-KR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Erection 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계획</a:t>
              </a:r>
            </a:p>
          </p:txBody>
        </p:sp>
        <p:sp>
          <p:nvSpPr>
            <p:cNvPr id="366" name="모서리가 둥근 직사각형 365"/>
            <p:cNvSpPr/>
            <p:nvPr/>
          </p:nvSpPr>
          <p:spPr>
            <a:xfrm>
              <a:off x="708692" y="6519191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5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개존 분할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,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사전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3D 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시뮬레이션을 통한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간섭검토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및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정밀시공</a:t>
              </a:r>
              <a:endParaRPr lang="ko-KR" altLang="en-US" sz="1200" dirty="0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16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현장여건을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고려한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양중장비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투입 및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조닝계획으로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시공성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극대화</a:t>
            </a:r>
          </a:p>
        </p:txBody>
      </p:sp>
      <p:sp>
        <p:nvSpPr>
          <p:cNvPr id="14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chemeClr val="bg1"/>
                </a:solidFill>
              </a:rPr>
              <a:t>PC</a:t>
            </a:r>
            <a:r>
              <a:rPr lang="ko-KR" altLang="en-US" sz="2400" dirty="0">
                <a:solidFill>
                  <a:schemeClr val="bg1"/>
                </a:solidFill>
              </a:rPr>
              <a:t>공사 </a:t>
            </a:r>
            <a:r>
              <a:rPr lang="ko-KR" altLang="en-US" sz="2400" dirty="0" err="1">
                <a:solidFill>
                  <a:schemeClr val="bg1"/>
                </a:solidFill>
              </a:rPr>
              <a:t>시공성</a:t>
            </a:r>
            <a:r>
              <a:rPr lang="ko-KR" altLang="en-US" sz="2400" dirty="0">
                <a:solidFill>
                  <a:schemeClr val="bg1"/>
                </a:solidFill>
              </a:rPr>
              <a:t> 및 고품질 확보방안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915488" y="678785"/>
            <a:ext cx="1498808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① 주요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공종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관리포인트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5558556" y="1524395"/>
          <a:ext cx="2711617" cy="1270722"/>
        </p:xfrm>
        <a:graphic>
          <a:graphicData uri="http://schemas.openxmlformats.org/drawingml/2006/table">
            <a:tbl>
              <a:tblPr firstRow="1" bandRow="1"/>
              <a:tblGrid>
                <a:gridCol w="975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20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787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algn="ctr" defTabSz="1007943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구 분</a:t>
                      </a: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T/C</a:t>
                      </a:r>
                      <a:r>
                        <a:rPr lang="en-US" altLang="ko-KR" sz="1200" b="0" kern="1200" baseline="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 #1,2,3,4,5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b="1" kern="1200">
                          <a:solidFill>
                            <a:schemeClr val="lt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algn="ctr" defTabSz="1007943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비고</a:t>
                      </a:r>
                      <a:endParaRPr lang="en-US" altLang="ko-KR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787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algn="ctr" defTabSz="1007943" rtl="0" eaLnBrk="1" latinLnBrk="1" hangingPunct="1"/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TYPE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algn="ctr" defTabSz="1007943" rtl="0" eaLnBrk="1" latinLnBrk="1" hangingPunct="1"/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Luffing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algn="ctr" defTabSz="1007943" rtl="0" eaLnBrk="1" latinLnBrk="1" hangingPunct="1"/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787"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JIB Length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algn="ctr" defTabSz="1007943" rtl="0" eaLnBrk="1" latinLnBrk="1" hangingPunct="1"/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50m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1pPr>
                      <a:lvl2pPr marL="5039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2pPr>
                      <a:lvl3pPr marL="1007943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3pPr>
                      <a:lvl4pPr marL="1511915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4pPr>
                      <a:lvl5pPr marL="2015886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5pPr>
                      <a:lvl6pPr marL="2519858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6pPr>
                      <a:lvl7pPr marL="3023829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7pPr>
                      <a:lvl8pPr marL="3527801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8pPr>
                      <a:lvl9pPr marL="4031772" algn="l" defTabSz="1007943" rtl="0" eaLnBrk="1" latinLnBrk="1" hangingPunct="1">
                        <a:defRPr sz="1984" kern="1200">
                          <a:solidFill>
                            <a:schemeClr val="dk1"/>
                          </a:solidFill>
                          <a:latin typeface="-윤고딕320"/>
                          <a:ea typeface="-윤고딕320"/>
                        </a:defRPr>
                      </a:lvl9pPr>
                    </a:lstStyle>
                    <a:p>
                      <a:pPr marL="0" algn="ctr" defTabSz="1007943" rtl="0" eaLnBrk="1" latinLnBrk="1" hangingPunct="1"/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1787">
                <a:tc>
                  <a:txBody>
                    <a:bodyPr/>
                    <a:lstStyle/>
                    <a:p>
                      <a:pPr marL="0" algn="ctr" defTabSz="1007943" rtl="0" eaLnBrk="1" latinLnBrk="1" hangingPunct="1"/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Tip Load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latinLnBrk="1" hangingPunct="1"/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13.0Ton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latinLnBrk="1" hangingPunct="1"/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50m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448888"/>
                  </a:ext>
                </a:extLst>
              </a:tr>
              <a:tr h="211787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Load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latinLnBrk="1" hangingPunct="1"/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22.5ton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latinLnBrk="1" hangingPunct="1"/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30m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806352"/>
                  </a:ext>
                </a:extLst>
              </a:tr>
              <a:tr h="211787">
                <a:tc>
                  <a:txBody>
                    <a:bodyPr/>
                    <a:lstStyle/>
                    <a:p>
                      <a:pPr marL="0" algn="ctr" defTabSz="1007943" rtl="0" eaLnBrk="1" latinLnBrk="1" hangingPunct="1"/>
                      <a:r>
                        <a:rPr lang="ko-KR" altLang="en-US" sz="1200" b="0" kern="1200" dirty="0" err="1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투입대수</a:t>
                      </a:r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latinLnBrk="1" hangingPunct="1"/>
                      <a:r>
                        <a:rPr lang="en-US" altLang="ko-KR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200" b="0" kern="1200" dirty="0">
                          <a:ln>
                            <a:solidFill>
                              <a:srgbClr val="44A669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대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007943" rtl="0" eaLnBrk="1" latinLnBrk="1" hangingPunct="1"/>
                      <a:endParaRPr lang="ko-KR" altLang="en-US" sz="1200" b="0" kern="1200" dirty="0">
                        <a:ln>
                          <a:solidFill>
                            <a:srgbClr val="44A669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030870"/>
                  </a:ext>
                </a:extLst>
              </a:tr>
            </a:tbl>
          </a:graphicData>
        </a:graphic>
      </p:graphicFrame>
      <p:sp>
        <p:nvSpPr>
          <p:cNvPr id="152" name="부제목 40">
            <a:extLst>
              <a:ext uri="{FF2B5EF4-FFF2-40B4-BE49-F238E27FC236}">
                <a16:creationId xmlns:a16="http://schemas.microsoft.com/office/drawing/2014/main" id="{4FFEAF9C-C559-4D83-A29F-FC6A23EA416A}"/>
              </a:ext>
            </a:extLst>
          </p:cNvPr>
          <p:cNvSpPr txBox="1">
            <a:spLocks/>
          </p:cNvSpPr>
          <p:nvPr/>
        </p:nvSpPr>
        <p:spPr>
          <a:xfrm>
            <a:off x="8730500" y="2447627"/>
            <a:ext cx="9055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3600" b="0" kern="1200" spc="-100" baseline="0" dirty="0">
                <a:solidFill>
                  <a:schemeClr val="bg1"/>
                </a:solidFill>
                <a:effectLst>
                  <a:outerShdw blurRad="25400" dist="127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1117" marR="0" lvl="0" indent="-391117" algn="ctr" defTabSz="1042978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 w="0"/>
                <a:solidFill>
                  <a:srgbClr val="002060"/>
                </a:solidFill>
                <a:effectLst>
                  <a:reflection blurRad="6350" stA="53000" endA="300" endPos="35500" dist="25400" dir="5400000" sy="-90000" algn="bl" rotWithShape="0"/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OK</a:t>
            </a:r>
            <a:endParaRPr kumimoji="0" lang="ko-KR" altLang="en-US" sz="2400" b="0" i="0" u="none" strike="noStrike" kern="1200" cap="none" spc="0" normalizeH="0" baseline="0" noProof="0" dirty="0">
              <a:ln w="0"/>
              <a:solidFill>
                <a:srgbClr val="002060"/>
              </a:solidFill>
              <a:effectLst>
                <a:reflection blurRad="6350" stA="53000" endA="300" endPos="35500" dist="25400" dir="5400000" sy="-90000" algn="bl" rotWithShape="0"/>
              </a:effectLst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8367735" y="1583531"/>
            <a:ext cx="1739585" cy="810912"/>
            <a:chOff x="8335751" y="1850777"/>
            <a:chExt cx="1739585" cy="810912"/>
          </a:xfrm>
        </p:grpSpPr>
        <p:sp>
          <p:nvSpPr>
            <p:cNvPr id="144" name="자유형 143"/>
            <p:cNvSpPr/>
            <p:nvPr/>
          </p:nvSpPr>
          <p:spPr>
            <a:xfrm>
              <a:off x="8615674" y="1850777"/>
              <a:ext cx="1014646" cy="116288"/>
            </a:xfrm>
            <a:custGeom>
              <a:avLst/>
              <a:gdLst>
                <a:gd name="connsiteX0" fmla="*/ 0 w 1461655"/>
                <a:gd name="connsiteY0" fmla="*/ 103909 h 103909"/>
                <a:gd name="connsiteX1" fmla="*/ 1461655 w 1461655"/>
                <a:gd name="connsiteY1" fmla="*/ 0 h 1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1655" h="103909">
                  <a:moveTo>
                    <a:pt x="0" y="103909"/>
                  </a:moveTo>
                  <a:lnTo>
                    <a:pt x="1461655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자유형 144"/>
            <p:cNvSpPr/>
            <p:nvPr/>
          </p:nvSpPr>
          <p:spPr>
            <a:xfrm rot="10800000" flipH="1">
              <a:off x="8611127" y="2563644"/>
              <a:ext cx="992983" cy="98043"/>
            </a:xfrm>
            <a:custGeom>
              <a:avLst/>
              <a:gdLst>
                <a:gd name="connsiteX0" fmla="*/ 0 w 1461655"/>
                <a:gd name="connsiteY0" fmla="*/ 103909 h 103909"/>
                <a:gd name="connsiteX1" fmla="*/ 1461655 w 1461655"/>
                <a:gd name="connsiteY1" fmla="*/ 0 h 10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1655" h="103909">
                  <a:moveTo>
                    <a:pt x="0" y="103909"/>
                  </a:moveTo>
                  <a:lnTo>
                    <a:pt x="1461655" y="0"/>
                  </a:lnTo>
                </a:path>
              </a:pathLst>
            </a:custGeom>
            <a:noFill/>
            <a:ln w="9525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6" name="그룹 145"/>
            <p:cNvGrpSpPr/>
            <p:nvPr/>
          </p:nvGrpSpPr>
          <p:grpSpPr>
            <a:xfrm>
              <a:off x="8335751" y="1954701"/>
              <a:ext cx="610122" cy="611172"/>
              <a:chOff x="9736264" y="2972088"/>
              <a:chExt cx="779958" cy="781300"/>
            </a:xfrm>
          </p:grpSpPr>
          <p:sp>
            <p:nvSpPr>
              <p:cNvPr id="147" name="타원 146"/>
              <p:cNvSpPr/>
              <p:nvPr/>
            </p:nvSpPr>
            <p:spPr>
              <a:xfrm>
                <a:off x="9736264" y="2972088"/>
                <a:ext cx="779958" cy="7813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  <a:effectLst/>
            </p:spPr>
            <p:txBody>
              <a:bodyPr wrap="non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altLang="ko-KR" sz="11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</a:br>
                <a:r>
                  <a:rPr lang="en-US" altLang="ko-KR" sz="11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22</a:t>
                </a:r>
                <a:r>
                  <a:rPr kumimoji="0" lang="en-US" altLang="ko-KR" sz="11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Ton</a:t>
                </a:r>
                <a:endParaRPr kumimoji="0" lang="ko-KR" altLang="en-US" sz="1100" b="0" i="0" u="none" strike="noStrike" kern="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48" name="직사각형 147"/>
              <p:cNvSpPr/>
              <p:nvPr/>
            </p:nvSpPr>
            <p:spPr>
              <a:xfrm>
                <a:off x="9822992" y="3195852"/>
                <a:ext cx="606502" cy="133849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 defTabSz="1038462"/>
                <a:r>
                  <a:rPr lang="ko-KR" altLang="en-US" sz="80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최대양중부하</a:t>
                </a:r>
              </a:p>
            </p:txBody>
          </p:sp>
        </p:grpSp>
        <p:grpSp>
          <p:nvGrpSpPr>
            <p:cNvPr id="149" name="그룹 148"/>
            <p:cNvGrpSpPr/>
            <p:nvPr/>
          </p:nvGrpSpPr>
          <p:grpSpPr>
            <a:xfrm>
              <a:off x="9273911" y="1858886"/>
              <a:ext cx="801425" cy="802803"/>
              <a:chOff x="10700240" y="2900362"/>
              <a:chExt cx="923165" cy="924752"/>
            </a:xfrm>
          </p:grpSpPr>
          <p:sp>
            <p:nvSpPr>
              <p:cNvPr id="150" name="타원 149"/>
              <p:cNvSpPr/>
              <p:nvPr/>
            </p:nvSpPr>
            <p:spPr>
              <a:xfrm>
                <a:off x="10700240" y="2900362"/>
                <a:ext cx="923165" cy="924752"/>
              </a:xfrm>
              <a:prstGeom prst="ellipse">
                <a:avLst/>
              </a:prstGeom>
              <a:solidFill>
                <a:srgbClr val="015699"/>
              </a:solidFill>
              <a:ln>
                <a:noFill/>
              </a:ln>
              <a:effectLst/>
            </p:spPr>
            <p:txBody>
              <a:bodyPr wrap="none" lIns="0" tIns="0" rIns="0" bIns="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altLang="ko-KR" sz="14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</a:br>
                <a:r>
                  <a:rPr kumimoji="0" lang="en-US" altLang="ko-KR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22.5Ton</a:t>
                </a:r>
                <a:endParaRPr kumimoji="0" lang="ko-KR" altLang="en-US" sz="1200" b="0" i="0" u="none" strike="noStrike" kern="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10704698" y="3161195"/>
                <a:ext cx="914250" cy="203166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 defTabSz="1038462"/>
                <a:r>
                  <a:rPr lang="ko-KR" altLang="en-US" sz="100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최대양중능력</a:t>
                </a:r>
              </a:p>
            </p:txBody>
          </p:sp>
        </p:grpSp>
        <p:sp>
          <p:nvSpPr>
            <p:cNvPr id="153" name="자유형 152"/>
            <p:cNvSpPr/>
            <p:nvPr/>
          </p:nvSpPr>
          <p:spPr>
            <a:xfrm>
              <a:off x="9062064" y="2156306"/>
              <a:ext cx="90488" cy="207962"/>
            </a:xfrm>
            <a:custGeom>
              <a:avLst/>
              <a:gdLst>
                <a:gd name="connsiteX0" fmla="*/ 80963 w 90488"/>
                <a:gd name="connsiteY0" fmla="*/ 0 h 252413"/>
                <a:gd name="connsiteX1" fmla="*/ 0 w 90488"/>
                <a:gd name="connsiteY1" fmla="*/ 128588 h 252413"/>
                <a:gd name="connsiteX2" fmla="*/ 90488 w 90488"/>
                <a:gd name="connsiteY2" fmla="*/ 2524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488" h="252413">
                  <a:moveTo>
                    <a:pt x="80963" y="0"/>
                  </a:moveTo>
                  <a:lnTo>
                    <a:pt x="0" y="128588"/>
                  </a:lnTo>
                  <a:lnTo>
                    <a:pt x="90488" y="252413"/>
                  </a:lnTo>
                </a:path>
              </a:pathLst>
            </a:custGeom>
            <a:noFill/>
            <a:ln w="31750" cap="rnd">
              <a:solidFill>
                <a:srgbClr val="A6B0C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840457" y="1560133"/>
            <a:ext cx="4410424" cy="2763157"/>
            <a:chOff x="1781448" y="2447627"/>
            <a:chExt cx="5976665" cy="3744416"/>
          </a:xfrm>
        </p:grpSpPr>
        <p:pic>
          <p:nvPicPr>
            <p:cNvPr id="358" name="그림 35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45" t="23219" r="22762" b="21900"/>
            <a:stretch/>
          </p:blipFill>
          <p:spPr>
            <a:xfrm>
              <a:off x="1781448" y="2447627"/>
              <a:ext cx="5976665" cy="3744416"/>
            </a:xfrm>
            <a:prstGeom prst="rect">
              <a:avLst/>
            </a:prstGeom>
          </p:spPr>
        </p:pic>
        <p:sp>
          <p:nvSpPr>
            <p:cNvPr id="359" name="자유형 358"/>
            <p:cNvSpPr/>
            <p:nvPr/>
          </p:nvSpPr>
          <p:spPr>
            <a:xfrm>
              <a:off x="2438400" y="3168650"/>
              <a:ext cx="1575296" cy="1308100"/>
            </a:xfrm>
            <a:custGeom>
              <a:avLst/>
              <a:gdLst>
                <a:gd name="connsiteX0" fmla="*/ 0 w 1949450"/>
                <a:gd name="connsiteY0" fmla="*/ 1282700 h 1308100"/>
                <a:gd name="connsiteX1" fmla="*/ 0 w 1949450"/>
                <a:gd name="connsiteY1" fmla="*/ 0 h 1308100"/>
                <a:gd name="connsiteX2" fmla="*/ 1949450 w 1949450"/>
                <a:gd name="connsiteY2" fmla="*/ 0 h 1308100"/>
                <a:gd name="connsiteX3" fmla="*/ 1949450 w 1949450"/>
                <a:gd name="connsiteY3" fmla="*/ 1308100 h 1308100"/>
                <a:gd name="connsiteX4" fmla="*/ 0 w 1949450"/>
                <a:gd name="connsiteY4" fmla="*/ 128270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9450" h="1308100">
                  <a:moveTo>
                    <a:pt x="0" y="1282700"/>
                  </a:moveTo>
                  <a:lnTo>
                    <a:pt x="0" y="0"/>
                  </a:lnTo>
                  <a:lnTo>
                    <a:pt x="1949450" y="0"/>
                  </a:lnTo>
                  <a:lnTo>
                    <a:pt x="1949450" y="1308100"/>
                  </a:lnTo>
                  <a:lnTo>
                    <a:pt x="0" y="1282700"/>
                  </a:lnTo>
                  <a:close/>
                </a:path>
              </a:pathLst>
            </a:custGeom>
            <a:solidFill>
              <a:srgbClr val="F09029">
                <a:alpha val="50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42978" latinLnBrk="0"/>
              <a:endParaRPr lang="ko-KR" altLang="en-US" sz="1000" kern="0" spc="-100" dirty="0">
                <a:ln w="3175">
                  <a:noFill/>
                </a:ln>
                <a:solidFill>
                  <a:prstClr val="black"/>
                </a:solidFill>
                <a:latin typeface="-윤고딕340"/>
                <a:ea typeface="-윤고딕340"/>
              </a:endParaRPr>
            </a:p>
          </p:txBody>
        </p:sp>
        <p:sp>
          <p:nvSpPr>
            <p:cNvPr id="360" name="자유형 359"/>
            <p:cNvSpPr/>
            <p:nvPr/>
          </p:nvSpPr>
          <p:spPr>
            <a:xfrm>
              <a:off x="2438400" y="4483100"/>
              <a:ext cx="1575296" cy="1132879"/>
            </a:xfrm>
            <a:custGeom>
              <a:avLst/>
              <a:gdLst>
                <a:gd name="connsiteX0" fmla="*/ 0 w 1949450"/>
                <a:gd name="connsiteY0" fmla="*/ 1282700 h 1308100"/>
                <a:gd name="connsiteX1" fmla="*/ 0 w 1949450"/>
                <a:gd name="connsiteY1" fmla="*/ 0 h 1308100"/>
                <a:gd name="connsiteX2" fmla="*/ 1949450 w 1949450"/>
                <a:gd name="connsiteY2" fmla="*/ 0 h 1308100"/>
                <a:gd name="connsiteX3" fmla="*/ 1949450 w 1949450"/>
                <a:gd name="connsiteY3" fmla="*/ 1308100 h 1308100"/>
                <a:gd name="connsiteX4" fmla="*/ 0 w 1949450"/>
                <a:gd name="connsiteY4" fmla="*/ 128270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9450" h="1308100">
                  <a:moveTo>
                    <a:pt x="0" y="1282700"/>
                  </a:moveTo>
                  <a:lnTo>
                    <a:pt x="0" y="0"/>
                  </a:lnTo>
                  <a:lnTo>
                    <a:pt x="1949450" y="0"/>
                  </a:lnTo>
                  <a:lnTo>
                    <a:pt x="1949450" y="1308100"/>
                  </a:lnTo>
                  <a:lnTo>
                    <a:pt x="0" y="1282700"/>
                  </a:lnTo>
                  <a:close/>
                </a:path>
              </a:pathLst>
            </a:custGeom>
            <a:solidFill>
              <a:srgbClr val="92D050">
                <a:alpha val="50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42978" latinLnBrk="0"/>
              <a:endParaRPr lang="ko-KR" altLang="en-US" sz="1000" kern="0" spc="-100" dirty="0">
                <a:ln w="3175">
                  <a:noFill/>
                </a:ln>
                <a:solidFill>
                  <a:prstClr val="black"/>
                </a:solidFill>
                <a:latin typeface="-윤고딕340"/>
                <a:ea typeface="-윤고딕340"/>
              </a:endParaRPr>
            </a:p>
          </p:txBody>
        </p:sp>
        <p:sp>
          <p:nvSpPr>
            <p:cNvPr id="361" name="자유형 360"/>
            <p:cNvSpPr/>
            <p:nvPr/>
          </p:nvSpPr>
          <p:spPr>
            <a:xfrm>
              <a:off x="4013696" y="4483100"/>
              <a:ext cx="1707654" cy="1132879"/>
            </a:xfrm>
            <a:custGeom>
              <a:avLst/>
              <a:gdLst>
                <a:gd name="connsiteX0" fmla="*/ 0 w 1949450"/>
                <a:gd name="connsiteY0" fmla="*/ 1282700 h 1308100"/>
                <a:gd name="connsiteX1" fmla="*/ 0 w 1949450"/>
                <a:gd name="connsiteY1" fmla="*/ 0 h 1308100"/>
                <a:gd name="connsiteX2" fmla="*/ 1949450 w 1949450"/>
                <a:gd name="connsiteY2" fmla="*/ 0 h 1308100"/>
                <a:gd name="connsiteX3" fmla="*/ 1949450 w 1949450"/>
                <a:gd name="connsiteY3" fmla="*/ 1308100 h 1308100"/>
                <a:gd name="connsiteX4" fmla="*/ 0 w 1949450"/>
                <a:gd name="connsiteY4" fmla="*/ 1282700 h 1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9450" h="1308100">
                  <a:moveTo>
                    <a:pt x="0" y="1282700"/>
                  </a:moveTo>
                  <a:lnTo>
                    <a:pt x="0" y="0"/>
                  </a:lnTo>
                  <a:lnTo>
                    <a:pt x="1949450" y="0"/>
                  </a:lnTo>
                  <a:lnTo>
                    <a:pt x="1949450" y="1308100"/>
                  </a:lnTo>
                  <a:lnTo>
                    <a:pt x="0" y="1282700"/>
                  </a:lnTo>
                  <a:close/>
                </a:path>
              </a:pathLst>
            </a:custGeom>
            <a:solidFill>
              <a:srgbClr val="FFFF00">
                <a:alpha val="50000"/>
              </a:srgbClr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42978" latinLnBrk="0"/>
              <a:endParaRPr lang="ko-KR" altLang="en-US" sz="1000" kern="0" spc="-100" dirty="0">
                <a:ln w="3175">
                  <a:noFill/>
                </a:ln>
                <a:solidFill>
                  <a:prstClr val="black"/>
                </a:solidFill>
                <a:latin typeface="-윤고딕340"/>
                <a:ea typeface="-윤고딕340"/>
              </a:endParaRPr>
            </a:p>
          </p:txBody>
        </p:sp>
        <p:sp>
          <p:nvSpPr>
            <p:cNvPr id="362" name="자유형 361"/>
            <p:cNvSpPr/>
            <p:nvPr/>
          </p:nvSpPr>
          <p:spPr>
            <a:xfrm>
              <a:off x="4013200" y="3162300"/>
              <a:ext cx="1708150" cy="1327150"/>
            </a:xfrm>
            <a:custGeom>
              <a:avLst/>
              <a:gdLst>
                <a:gd name="connsiteX0" fmla="*/ 0 w 1708150"/>
                <a:gd name="connsiteY0" fmla="*/ 0 h 1327150"/>
                <a:gd name="connsiteX1" fmla="*/ 1365250 w 1708150"/>
                <a:gd name="connsiteY1" fmla="*/ 0 h 1327150"/>
                <a:gd name="connsiteX2" fmla="*/ 1365250 w 1708150"/>
                <a:gd name="connsiteY2" fmla="*/ 438150 h 1327150"/>
                <a:gd name="connsiteX3" fmla="*/ 1708150 w 1708150"/>
                <a:gd name="connsiteY3" fmla="*/ 438150 h 1327150"/>
                <a:gd name="connsiteX4" fmla="*/ 1708150 w 1708150"/>
                <a:gd name="connsiteY4" fmla="*/ 1327150 h 1327150"/>
                <a:gd name="connsiteX5" fmla="*/ 19050 w 1708150"/>
                <a:gd name="connsiteY5" fmla="*/ 1327150 h 1327150"/>
                <a:gd name="connsiteX6" fmla="*/ 0 w 1708150"/>
                <a:gd name="connsiteY6" fmla="*/ 0 h 132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08150" h="1327150">
                  <a:moveTo>
                    <a:pt x="0" y="0"/>
                  </a:moveTo>
                  <a:lnTo>
                    <a:pt x="1365250" y="0"/>
                  </a:lnTo>
                  <a:lnTo>
                    <a:pt x="1365250" y="438150"/>
                  </a:lnTo>
                  <a:lnTo>
                    <a:pt x="1708150" y="438150"/>
                  </a:lnTo>
                  <a:lnTo>
                    <a:pt x="1708150" y="1327150"/>
                  </a:lnTo>
                  <a:lnTo>
                    <a:pt x="19050" y="132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40000"/>
                <a:lumOff val="60000"/>
                <a:alpha val="50000"/>
              </a:schemeClr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42978" latinLnBrk="0"/>
              <a:endParaRPr lang="ko-KR" altLang="en-US" sz="1000" kern="0" spc="-100" dirty="0">
                <a:ln w="3175">
                  <a:noFill/>
                </a:ln>
                <a:solidFill>
                  <a:prstClr val="black"/>
                </a:solidFill>
                <a:latin typeface="-윤고딕340"/>
                <a:ea typeface="-윤고딕340"/>
              </a:endParaRPr>
            </a:p>
          </p:txBody>
        </p:sp>
      </p:grpSp>
      <p:sp>
        <p:nvSpPr>
          <p:cNvPr id="354" name="직사각형 22"/>
          <p:cNvSpPr>
            <a:spLocks noChangeArrowheads="1"/>
          </p:cNvSpPr>
          <p:nvPr/>
        </p:nvSpPr>
        <p:spPr bwMode="auto">
          <a:xfrm>
            <a:off x="1560203" y="2219310"/>
            <a:ext cx="540000" cy="180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T/C #1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55" name="직사각형 22"/>
          <p:cNvSpPr>
            <a:spLocks noChangeArrowheads="1"/>
          </p:cNvSpPr>
          <p:nvPr/>
        </p:nvSpPr>
        <p:spPr bwMode="auto">
          <a:xfrm>
            <a:off x="2577614" y="2219310"/>
            <a:ext cx="540000" cy="180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T/C #2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56" name="직사각형 22"/>
          <p:cNvSpPr>
            <a:spLocks noChangeArrowheads="1"/>
          </p:cNvSpPr>
          <p:nvPr/>
        </p:nvSpPr>
        <p:spPr bwMode="auto">
          <a:xfrm>
            <a:off x="2577614" y="3664821"/>
            <a:ext cx="540000" cy="180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T/C #4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71" name="직사각형 22"/>
          <p:cNvSpPr>
            <a:spLocks noChangeArrowheads="1"/>
          </p:cNvSpPr>
          <p:nvPr/>
        </p:nvSpPr>
        <p:spPr bwMode="auto">
          <a:xfrm>
            <a:off x="1587467" y="3664821"/>
            <a:ext cx="540000" cy="180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T/C #3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75" name="직사각형 22"/>
          <p:cNvSpPr>
            <a:spLocks noChangeArrowheads="1"/>
          </p:cNvSpPr>
          <p:nvPr/>
        </p:nvSpPr>
        <p:spPr bwMode="auto">
          <a:xfrm>
            <a:off x="3916075" y="3664821"/>
            <a:ext cx="540000" cy="18000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T/C #5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77" name="직사각형 22"/>
          <p:cNvSpPr>
            <a:spLocks noChangeArrowheads="1"/>
          </p:cNvSpPr>
          <p:nvPr/>
        </p:nvSpPr>
        <p:spPr bwMode="auto">
          <a:xfrm>
            <a:off x="5883477" y="5947342"/>
            <a:ext cx="408794" cy="38850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T/C</a:t>
            </a:r>
          </a:p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#1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82" name="직사각형 22"/>
          <p:cNvSpPr>
            <a:spLocks noChangeArrowheads="1"/>
          </p:cNvSpPr>
          <p:nvPr/>
        </p:nvSpPr>
        <p:spPr bwMode="auto">
          <a:xfrm>
            <a:off x="6672759" y="5947342"/>
            <a:ext cx="408794" cy="38850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T/C</a:t>
            </a:r>
          </a:p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#2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83" name="직사각형 22"/>
          <p:cNvSpPr>
            <a:spLocks noChangeArrowheads="1"/>
          </p:cNvSpPr>
          <p:nvPr/>
        </p:nvSpPr>
        <p:spPr bwMode="auto">
          <a:xfrm>
            <a:off x="7462041" y="5947342"/>
            <a:ext cx="408794" cy="38850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T/C</a:t>
            </a:r>
          </a:p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#3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84" name="직사각형 22"/>
          <p:cNvSpPr>
            <a:spLocks noChangeArrowheads="1"/>
          </p:cNvSpPr>
          <p:nvPr/>
        </p:nvSpPr>
        <p:spPr bwMode="auto">
          <a:xfrm>
            <a:off x="8251323" y="5947342"/>
            <a:ext cx="408794" cy="38850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T/C</a:t>
            </a:r>
          </a:p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#4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85" name="직사각형 22"/>
          <p:cNvSpPr>
            <a:spLocks noChangeArrowheads="1"/>
          </p:cNvSpPr>
          <p:nvPr/>
        </p:nvSpPr>
        <p:spPr bwMode="auto">
          <a:xfrm>
            <a:off x="8248820" y="5422863"/>
            <a:ext cx="1616733" cy="38850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T/C#5 </a:t>
            </a:r>
            <a:r>
              <a:rPr lang="ko-KR" altLang="en-US" sz="1200" kern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해체용</a:t>
            </a:r>
            <a:r>
              <a:rPr lang="ko-KR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en-US" altLang="ko-KR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H/C(100ton) </a:t>
            </a:r>
            <a:r>
              <a:rPr lang="ko-KR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투입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6364357" y="6061927"/>
            <a:ext cx="236316" cy="15248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95" name="직사각형 22"/>
          <p:cNvSpPr>
            <a:spLocks noChangeArrowheads="1"/>
          </p:cNvSpPr>
          <p:nvPr/>
        </p:nvSpPr>
        <p:spPr bwMode="auto">
          <a:xfrm>
            <a:off x="9452289" y="5947342"/>
            <a:ext cx="408794" cy="388504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T/C</a:t>
            </a:r>
          </a:p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#5</a:t>
            </a: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155967" y="3204413"/>
            <a:ext cx="755345" cy="858596"/>
            <a:chOff x="-177587" y="4007545"/>
            <a:chExt cx="755345" cy="858596"/>
          </a:xfrm>
        </p:grpSpPr>
        <p:grpSp>
          <p:nvGrpSpPr>
            <p:cNvPr id="155" name="그룹 154"/>
            <p:cNvGrpSpPr/>
            <p:nvPr/>
          </p:nvGrpSpPr>
          <p:grpSpPr>
            <a:xfrm>
              <a:off x="-177587" y="4110796"/>
              <a:ext cx="755345" cy="755345"/>
              <a:chOff x="-1142290" y="6206352"/>
              <a:chExt cx="1634279" cy="1634279"/>
            </a:xfrm>
          </p:grpSpPr>
          <p:sp>
            <p:nvSpPr>
              <p:cNvPr id="425" name="타원 424"/>
              <p:cNvSpPr/>
              <p:nvPr/>
            </p:nvSpPr>
            <p:spPr>
              <a:xfrm>
                <a:off x="-1142290" y="6206352"/>
                <a:ext cx="1634279" cy="163427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45000">
                    <a:schemeClr val="bg1">
                      <a:alpha val="0"/>
                    </a:schemeClr>
                  </a:gs>
                  <a:gs pos="87000">
                    <a:srgbClr val="FFFFCC"/>
                  </a:gs>
                </a:gsLst>
                <a:path path="circle">
                  <a:fillToRect l="50000" t="50000" r="50000" b="50000"/>
                </a:path>
                <a:tileRect/>
              </a:gradFill>
              <a:ln w="6350">
                <a:solidFill>
                  <a:srgbClr val="FFC000">
                    <a:alpha val="68000"/>
                  </a:srgbClr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2" name="타원 421"/>
              <p:cNvSpPr/>
              <p:nvPr/>
            </p:nvSpPr>
            <p:spPr>
              <a:xfrm>
                <a:off x="-819788" y="6527243"/>
                <a:ext cx="989275" cy="98927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45000">
                    <a:schemeClr val="bg1">
                      <a:alpha val="0"/>
                    </a:schemeClr>
                  </a:gs>
                  <a:gs pos="75000">
                    <a:srgbClr val="FF6600">
                      <a:alpha val="25882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12700">
                <a:solidFill>
                  <a:srgbClr val="E55D09">
                    <a:alpha val="68000"/>
                  </a:srgbClr>
                </a:solidFill>
              </a:ln>
              <a:effectLst>
                <a:outerShdw blurRad="63500" sx="107000" sy="107000" algn="ctr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7" name="직사각형 416"/>
              <p:cNvSpPr/>
              <p:nvPr/>
            </p:nvSpPr>
            <p:spPr>
              <a:xfrm>
                <a:off x="-340252" y="7001007"/>
                <a:ext cx="35331" cy="35331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+mn-ea"/>
                </a:endParaRPr>
              </a:p>
            </p:txBody>
          </p:sp>
        </p:grpSp>
        <p:sp>
          <p:nvSpPr>
            <p:cNvPr id="39" name="모서리가 둥근 직사각형 38"/>
            <p:cNvSpPr/>
            <p:nvPr/>
          </p:nvSpPr>
          <p:spPr>
            <a:xfrm>
              <a:off x="33617" y="4213876"/>
              <a:ext cx="360000" cy="141174"/>
            </a:xfrm>
            <a:prstGeom prst="roundRect">
              <a:avLst>
                <a:gd name="adj" fmla="val 6168"/>
              </a:avLst>
            </a:prstGeom>
            <a:solidFill>
              <a:schemeClr val="bg1"/>
            </a:solidFill>
            <a:ln>
              <a:solidFill>
                <a:sysClr val="windowText" lastClr="000000">
                  <a:lumMod val="50000"/>
                  <a:lumOff val="50000"/>
                </a:sysClr>
              </a:solidFill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defTabSz="1042978" latinLnBrk="0"/>
              <a:r>
                <a:rPr lang="en-US" altLang="ko-KR" sz="900" kern="0" dirty="0">
                  <a:ln w="3175">
                    <a:solidFill>
                      <a:sysClr val="windowText" lastClr="000000">
                        <a:lumMod val="50000"/>
                        <a:lumOff val="50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30m</a:t>
              </a:r>
              <a:endParaRPr lang="ko-KR" altLang="en-US" sz="900" kern="0" dirty="0">
                <a:ln w="3175">
                  <a:solidFill>
                    <a:sysClr val="windowText" lastClr="000000">
                      <a:lumMod val="50000"/>
                      <a:lumOff val="50000"/>
                      <a:alpha val="0"/>
                    </a:sys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28" name="모서리가 둥근 직사각형 427"/>
            <p:cNvSpPr/>
            <p:nvPr/>
          </p:nvSpPr>
          <p:spPr>
            <a:xfrm>
              <a:off x="33617" y="4007545"/>
              <a:ext cx="360000" cy="141174"/>
            </a:xfrm>
            <a:prstGeom prst="roundRect">
              <a:avLst>
                <a:gd name="adj" fmla="val 6168"/>
              </a:avLst>
            </a:prstGeom>
            <a:solidFill>
              <a:schemeClr val="bg1"/>
            </a:solidFill>
            <a:ln>
              <a:solidFill>
                <a:sysClr val="windowText" lastClr="000000">
                  <a:lumMod val="50000"/>
                  <a:lumOff val="50000"/>
                </a:sysClr>
              </a:solidFill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defTabSz="1042978" latinLnBrk="0"/>
              <a:r>
                <a:rPr lang="en-US" altLang="ko-KR" sz="900" kern="0" dirty="0">
                  <a:ln w="3175">
                    <a:solidFill>
                      <a:sysClr val="windowText" lastClr="000000">
                        <a:lumMod val="50000"/>
                        <a:lumOff val="50000"/>
                        <a:alpha val="0"/>
                      </a:sysClr>
                    </a:solidFill>
                  </a:ln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50m</a:t>
              </a:r>
              <a:endParaRPr lang="ko-KR" altLang="en-US" sz="900" kern="0" dirty="0">
                <a:ln w="3175">
                  <a:solidFill>
                    <a:sysClr val="windowText" lastClr="000000">
                      <a:lumMod val="50000"/>
                      <a:lumOff val="50000"/>
                      <a:alpha val="0"/>
                    </a:sysClr>
                  </a:solidFill>
                </a:ln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432" name="오른쪽 화살표 431"/>
          <p:cNvSpPr/>
          <p:nvPr/>
        </p:nvSpPr>
        <p:spPr>
          <a:xfrm>
            <a:off x="7153639" y="6061927"/>
            <a:ext cx="236316" cy="15248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433" name="오른쪽 화살표 432"/>
          <p:cNvSpPr/>
          <p:nvPr/>
        </p:nvSpPr>
        <p:spPr>
          <a:xfrm>
            <a:off x="7942921" y="6061927"/>
            <a:ext cx="236316" cy="15248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434" name="오른쪽 화살표 433"/>
          <p:cNvSpPr/>
          <p:nvPr/>
        </p:nvSpPr>
        <p:spPr>
          <a:xfrm>
            <a:off x="8732203" y="6061927"/>
            <a:ext cx="648000" cy="152484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cxnSp>
        <p:nvCxnSpPr>
          <p:cNvPr id="159" name="직선 화살표 연결선 158"/>
          <p:cNvCxnSpPr/>
          <p:nvPr/>
        </p:nvCxnSpPr>
        <p:spPr>
          <a:xfrm>
            <a:off x="9044553" y="5811367"/>
            <a:ext cx="0" cy="25056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그룹 164"/>
          <p:cNvGrpSpPr/>
          <p:nvPr/>
        </p:nvGrpSpPr>
        <p:grpSpPr>
          <a:xfrm>
            <a:off x="5613320" y="2941767"/>
            <a:ext cx="3277865" cy="2294791"/>
            <a:chOff x="5741138" y="2997971"/>
            <a:chExt cx="3277865" cy="2294791"/>
          </a:xfrm>
        </p:grpSpPr>
        <p:grpSp>
          <p:nvGrpSpPr>
            <p:cNvPr id="162" name="그룹 161"/>
            <p:cNvGrpSpPr/>
            <p:nvPr/>
          </p:nvGrpSpPr>
          <p:grpSpPr>
            <a:xfrm>
              <a:off x="5741138" y="2997971"/>
              <a:ext cx="3277865" cy="2294791"/>
              <a:chOff x="5741138" y="2997971"/>
              <a:chExt cx="3277865" cy="2294791"/>
            </a:xfrm>
          </p:grpSpPr>
          <p:grpSp>
            <p:nvGrpSpPr>
              <p:cNvPr id="6" name="그룹 5"/>
              <p:cNvGrpSpPr/>
              <p:nvPr/>
            </p:nvGrpSpPr>
            <p:grpSpPr>
              <a:xfrm>
                <a:off x="5741138" y="2997971"/>
                <a:ext cx="3277865" cy="2294791"/>
                <a:chOff x="5741138" y="3043200"/>
                <a:chExt cx="3530061" cy="2471350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5741138" y="3043200"/>
                  <a:ext cx="3530061" cy="2471350"/>
                  <a:chOff x="4622117" y="2385728"/>
                  <a:chExt cx="6679814" cy="4676451"/>
                </a:xfrm>
              </p:grpSpPr>
              <p:sp>
                <p:nvSpPr>
                  <p:cNvPr id="249" name="자유형 248"/>
                  <p:cNvSpPr/>
                  <p:nvPr/>
                </p:nvSpPr>
                <p:spPr>
                  <a:xfrm>
                    <a:off x="5341554" y="3019898"/>
                    <a:ext cx="5467309" cy="3140794"/>
                  </a:xfrm>
                  <a:custGeom>
                    <a:avLst/>
                    <a:gdLst>
                      <a:gd name="connsiteX0" fmla="*/ 142875 w 4029075"/>
                      <a:gd name="connsiteY0" fmla="*/ 2314575 h 2314575"/>
                      <a:gd name="connsiteX1" fmla="*/ 44450 w 4029075"/>
                      <a:gd name="connsiteY1" fmla="*/ 2219325 h 2314575"/>
                      <a:gd name="connsiteX2" fmla="*/ 0 w 4029075"/>
                      <a:gd name="connsiteY2" fmla="*/ 1812925 h 2314575"/>
                      <a:gd name="connsiteX3" fmla="*/ 0 w 4029075"/>
                      <a:gd name="connsiteY3" fmla="*/ 101600 h 2314575"/>
                      <a:gd name="connsiteX4" fmla="*/ 3216275 w 4029075"/>
                      <a:gd name="connsiteY4" fmla="*/ 76200 h 2314575"/>
                      <a:gd name="connsiteX5" fmla="*/ 3219450 w 4029075"/>
                      <a:gd name="connsiteY5" fmla="*/ 12700 h 2314575"/>
                      <a:gd name="connsiteX6" fmla="*/ 4019550 w 4029075"/>
                      <a:gd name="connsiteY6" fmla="*/ 0 h 2314575"/>
                      <a:gd name="connsiteX7" fmla="*/ 4029075 w 4029075"/>
                      <a:gd name="connsiteY7" fmla="*/ 2212975 h 2314575"/>
                      <a:gd name="connsiteX8" fmla="*/ 3949700 w 4029075"/>
                      <a:gd name="connsiteY8" fmla="*/ 2314575 h 2314575"/>
                      <a:gd name="connsiteX9" fmla="*/ 142875 w 4029075"/>
                      <a:gd name="connsiteY9" fmla="*/ 2314575 h 2314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029075" h="2314575">
                        <a:moveTo>
                          <a:pt x="142875" y="2314575"/>
                        </a:moveTo>
                        <a:lnTo>
                          <a:pt x="44450" y="2219325"/>
                        </a:lnTo>
                        <a:lnTo>
                          <a:pt x="0" y="1812925"/>
                        </a:lnTo>
                        <a:lnTo>
                          <a:pt x="0" y="101600"/>
                        </a:lnTo>
                        <a:lnTo>
                          <a:pt x="3216275" y="76200"/>
                        </a:lnTo>
                        <a:lnTo>
                          <a:pt x="3219450" y="12700"/>
                        </a:lnTo>
                        <a:lnTo>
                          <a:pt x="4019550" y="0"/>
                        </a:lnTo>
                        <a:lnTo>
                          <a:pt x="4029075" y="2212975"/>
                        </a:lnTo>
                        <a:lnTo>
                          <a:pt x="3949700" y="2314575"/>
                        </a:lnTo>
                        <a:lnTo>
                          <a:pt x="142875" y="2314575"/>
                        </a:lnTo>
                        <a:close/>
                      </a:path>
                    </a:pathLst>
                  </a:custGeom>
                  <a:solidFill>
                    <a:srgbClr val="00B0F0">
                      <a:alpha val="16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>
                      <a:latin typeface="+mn-ea"/>
                    </a:endParaRPr>
                  </a:p>
                </p:txBody>
              </p:sp>
              <p:grpSp>
                <p:nvGrpSpPr>
                  <p:cNvPr id="250" name="그룹 249"/>
                  <p:cNvGrpSpPr/>
                  <p:nvPr/>
                </p:nvGrpSpPr>
                <p:grpSpPr>
                  <a:xfrm>
                    <a:off x="4622117" y="2385728"/>
                    <a:ext cx="6679814" cy="4676451"/>
                    <a:chOff x="2395204" y="1186593"/>
                    <a:chExt cx="6679814" cy="4676451"/>
                  </a:xfrm>
                </p:grpSpPr>
                <p:grpSp>
                  <p:nvGrpSpPr>
                    <p:cNvPr id="251" name="그룹 250"/>
                    <p:cNvGrpSpPr/>
                    <p:nvPr/>
                  </p:nvGrpSpPr>
                  <p:grpSpPr>
                    <a:xfrm>
                      <a:off x="2395204" y="1186593"/>
                      <a:ext cx="6679814" cy="4676451"/>
                      <a:chOff x="2395204" y="1186593"/>
                      <a:chExt cx="6679814" cy="4676451"/>
                    </a:xfrm>
                  </p:grpSpPr>
                  <p:sp>
                    <p:nvSpPr>
                      <p:cNvPr id="265" name="타원 264"/>
                      <p:cNvSpPr/>
                      <p:nvPr/>
                    </p:nvSpPr>
                    <p:spPr>
                      <a:xfrm>
                        <a:off x="2395204" y="1205435"/>
                        <a:ext cx="3330424" cy="3330424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45000">
                            <a:schemeClr val="bg1">
                              <a:alpha val="0"/>
                            </a:schemeClr>
                          </a:gs>
                          <a:gs pos="87000">
                            <a:srgbClr val="FFFFCC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 w="6350">
                        <a:solidFill>
                          <a:srgbClr val="FFC000">
                            <a:alpha val="68000"/>
                          </a:srgbClr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66" name="타원 265"/>
                      <p:cNvSpPr/>
                      <p:nvPr/>
                    </p:nvSpPr>
                    <p:spPr>
                      <a:xfrm>
                        <a:off x="3918772" y="1186593"/>
                        <a:ext cx="3330424" cy="3330424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45000">
                            <a:schemeClr val="bg1">
                              <a:alpha val="0"/>
                            </a:schemeClr>
                          </a:gs>
                          <a:gs pos="87000">
                            <a:srgbClr val="FFFFCC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 w="6350">
                        <a:solidFill>
                          <a:srgbClr val="FFC000">
                            <a:alpha val="68000"/>
                          </a:srgbClr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67" name="타원 266"/>
                      <p:cNvSpPr/>
                      <p:nvPr/>
                    </p:nvSpPr>
                    <p:spPr>
                      <a:xfrm>
                        <a:off x="5744594" y="2532620"/>
                        <a:ext cx="3330424" cy="3330424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45000">
                            <a:schemeClr val="bg1">
                              <a:alpha val="0"/>
                            </a:schemeClr>
                          </a:gs>
                          <a:gs pos="87000">
                            <a:srgbClr val="FFFFCC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 w="6350">
                        <a:solidFill>
                          <a:srgbClr val="FFC000">
                            <a:alpha val="68000"/>
                          </a:srgbClr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68" name="타원 267"/>
                      <p:cNvSpPr/>
                      <p:nvPr/>
                    </p:nvSpPr>
                    <p:spPr>
                      <a:xfrm>
                        <a:off x="2473392" y="2510495"/>
                        <a:ext cx="3330424" cy="3330424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45000">
                            <a:schemeClr val="bg1">
                              <a:alpha val="0"/>
                            </a:schemeClr>
                          </a:gs>
                          <a:gs pos="87000">
                            <a:srgbClr val="FFFFCC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 w="6350">
                        <a:solidFill>
                          <a:srgbClr val="FFC000">
                            <a:alpha val="68000"/>
                          </a:srgbClr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269" name="타원 268"/>
                      <p:cNvSpPr/>
                      <p:nvPr/>
                    </p:nvSpPr>
                    <p:spPr>
                      <a:xfrm>
                        <a:off x="4223327" y="2500411"/>
                        <a:ext cx="3330424" cy="3330424"/>
                      </a:xfrm>
                      <a:prstGeom prst="ellipse">
                        <a:avLst/>
                      </a:prstGeom>
                      <a:gradFill flip="none" rotWithShape="1">
                        <a:gsLst>
                          <a:gs pos="0">
                            <a:schemeClr val="bg1">
                              <a:alpha val="0"/>
                            </a:schemeClr>
                          </a:gs>
                          <a:gs pos="45000">
                            <a:schemeClr val="bg1">
                              <a:alpha val="0"/>
                            </a:schemeClr>
                          </a:gs>
                          <a:gs pos="87000">
                            <a:srgbClr val="FFFFCC"/>
                          </a:gs>
                        </a:gsLst>
                        <a:path path="circle">
                          <a:fillToRect l="50000" t="50000" r="50000" b="50000"/>
                        </a:path>
                        <a:tileRect/>
                      </a:gradFill>
                      <a:ln w="6350">
                        <a:solidFill>
                          <a:srgbClr val="FFC000">
                            <a:alpha val="68000"/>
                          </a:srgbClr>
                        </a:solidFill>
                        <a:prstDash val="dash"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/>
                        <a:endParaRPr lang="ko-KR" altLang="en-US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252" name="그룹 251"/>
                    <p:cNvGrpSpPr/>
                    <p:nvPr/>
                  </p:nvGrpSpPr>
                  <p:grpSpPr>
                    <a:xfrm>
                      <a:off x="3052416" y="1862647"/>
                      <a:ext cx="5365390" cy="3339902"/>
                      <a:chOff x="3052416" y="1862647"/>
                      <a:chExt cx="5365390" cy="3339902"/>
                    </a:xfrm>
                  </p:grpSpPr>
                  <p:grpSp>
                    <p:nvGrpSpPr>
                      <p:cNvPr id="253" name="그룹 252"/>
                      <p:cNvGrpSpPr/>
                      <p:nvPr/>
                    </p:nvGrpSpPr>
                    <p:grpSpPr>
                      <a:xfrm>
                        <a:off x="3052416" y="1862647"/>
                        <a:ext cx="5365390" cy="3339902"/>
                        <a:chOff x="3052416" y="1862647"/>
                        <a:chExt cx="5365390" cy="3339902"/>
                      </a:xfrm>
                    </p:grpSpPr>
                    <p:sp>
                      <p:nvSpPr>
                        <p:cNvPr id="260" name="타원 259"/>
                        <p:cNvSpPr/>
                        <p:nvPr/>
                      </p:nvSpPr>
                      <p:spPr>
                        <a:xfrm>
                          <a:off x="3052416" y="1862647"/>
                          <a:ext cx="2016000" cy="2016000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45000">
                              <a:schemeClr val="bg1">
                                <a:alpha val="0"/>
                              </a:schemeClr>
                            </a:gs>
                            <a:gs pos="75000">
                              <a:srgbClr val="FF6600">
                                <a:alpha val="25882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 w="12700">
                          <a:solidFill>
                            <a:srgbClr val="E55D09">
                              <a:alpha val="68000"/>
                            </a:srgbClr>
                          </a:solidFill>
                        </a:ln>
                        <a:effectLst>
                          <a:outerShdw blurRad="63500" sx="107000" sy="107000" algn="ctr" rotWithShape="0">
                            <a:schemeClr val="bg1">
                              <a:alpha val="4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/>
                          <a:endParaRPr lang="ko-KR" altLang="en-US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1" name="타원 260"/>
                        <p:cNvSpPr/>
                        <p:nvPr/>
                      </p:nvSpPr>
                      <p:spPr>
                        <a:xfrm>
                          <a:off x="4589760" y="1862647"/>
                          <a:ext cx="2016000" cy="2016000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45000">
                              <a:schemeClr val="bg1">
                                <a:alpha val="0"/>
                              </a:schemeClr>
                            </a:gs>
                            <a:gs pos="75000">
                              <a:srgbClr val="FF6600">
                                <a:alpha val="25882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 w="12700">
                          <a:solidFill>
                            <a:srgbClr val="E55D09">
                              <a:alpha val="68000"/>
                            </a:srgbClr>
                          </a:solidFill>
                        </a:ln>
                        <a:effectLst>
                          <a:outerShdw blurRad="63500" sx="107000" sy="107000" algn="ctr" rotWithShape="0">
                            <a:schemeClr val="bg1">
                              <a:alpha val="4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/>
                          <a:endParaRPr lang="ko-KR" altLang="en-US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2" name="타원 261"/>
                        <p:cNvSpPr/>
                        <p:nvPr/>
                      </p:nvSpPr>
                      <p:spPr>
                        <a:xfrm>
                          <a:off x="3149600" y="3167707"/>
                          <a:ext cx="2016000" cy="2016000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45000">
                              <a:schemeClr val="bg1">
                                <a:alpha val="0"/>
                              </a:schemeClr>
                            </a:gs>
                            <a:gs pos="75000">
                              <a:srgbClr val="FF6600">
                                <a:alpha val="25882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 w="12700">
                          <a:solidFill>
                            <a:srgbClr val="E55D09">
                              <a:alpha val="68000"/>
                            </a:srgbClr>
                          </a:solidFill>
                        </a:ln>
                        <a:effectLst>
                          <a:outerShdw blurRad="63500" sx="107000" sy="107000" algn="ctr" rotWithShape="0">
                            <a:schemeClr val="bg1">
                              <a:alpha val="4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/>
                          <a:endParaRPr lang="ko-KR" altLang="en-US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3" name="타원 262"/>
                        <p:cNvSpPr/>
                        <p:nvPr/>
                      </p:nvSpPr>
                      <p:spPr>
                        <a:xfrm>
                          <a:off x="4878238" y="3167707"/>
                          <a:ext cx="2016000" cy="2016000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45000">
                              <a:schemeClr val="bg1">
                                <a:alpha val="0"/>
                              </a:schemeClr>
                            </a:gs>
                            <a:gs pos="75000">
                              <a:srgbClr val="FF6600">
                                <a:alpha val="25882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 w="12700">
                          <a:solidFill>
                            <a:srgbClr val="E55D09">
                              <a:alpha val="68000"/>
                            </a:srgbClr>
                          </a:solidFill>
                        </a:ln>
                        <a:effectLst>
                          <a:outerShdw blurRad="63500" sx="107000" sy="107000" algn="ctr" rotWithShape="0">
                            <a:schemeClr val="bg1">
                              <a:alpha val="4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/>
                          <a:endParaRPr lang="ko-KR" altLang="en-US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4" name="타원 263"/>
                        <p:cNvSpPr/>
                        <p:nvPr/>
                      </p:nvSpPr>
                      <p:spPr>
                        <a:xfrm>
                          <a:off x="6401806" y="3186549"/>
                          <a:ext cx="2016000" cy="2016000"/>
                        </a:xfrm>
                        <a:prstGeom prst="ellipse">
                          <a:avLst/>
                        </a:prstGeom>
                        <a:gradFill flip="none" rotWithShape="1">
                          <a:gsLst>
                            <a:gs pos="0">
                              <a:schemeClr val="bg1">
                                <a:alpha val="0"/>
                              </a:schemeClr>
                            </a:gs>
                            <a:gs pos="45000">
                              <a:schemeClr val="bg1">
                                <a:alpha val="0"/>
                              </a:schemeClr>
                            </a:gs>
                            <a:gs pos="75000">
                              <a:srgbClr val="FF6600">
                                <a:alpha val="25882"/>
                              </a:srgbClr>
                            </a:gs>
                          </a:gsLst>
                          <a:path path="circle">
                            <a:fillToRect l="50000" t="50000" r="50000" b="50000"/>
                          </a:path>
                          <a:tileRect/>
                        </a:gradFill>
                        <a:ln w="12700">
                          <a:solidFill>
                            <a:srgbClr val="E55D09">
                              <a:alpha val="68000"/>
                            </a:srgbClr>
                          </a:solidFill>
                        </a:ln>
                        <a:effectLst>
                          <a:outerShdw blurRad="63500" sx="107000" sy="107000" algn="ctr" rotWithShape="0">
                            <a:schemeClr val="bg1">
                              <a:alpha val="40000"/>
                            </a:schemeClr>
                          </a:outerShdw>
                        </a:effectLst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anchor="ctr"/>
                        <a:lstStyle/>
                        <a:p>
                          <a:pPr algn="ctr"/>
                          <a:endParaRPr lang="ko-KR" altLang="en-US">
                            <a:solidFill>
                              <a:prstClr val="white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254" name="그룹 253"/>
                      <p:cNvGrpSpPr/>
                      <p:nvPr/>
                    </p:nvGrpSpPr>
                    <p:grpSpPr>
                      <a:xfrm>
                        <a:off x="4012066" y="2819288"/>
                        <a:ext cx="3438964" cy="1404725"/>
                        <a:chOff x="4012066" y="2819288"/>
                        <a:chExt cx="3438964" cy="1404725"/>
                      </a:xfrm>
                    </p:grpSpPr>
                    <p:sp>
                      <p:nvSpPr>
                        <p:cNvPr id="255" name="직사각형 254"/>
                        <p:cNvSpPr/>
                        <p:nvPr/>
                      </p:nvSpPr>
                      <p:spPr>
                        <a:xfrm>
                          <a:off x="4012066" y="2819288"/>
                          <a:ext cx="72000" cy="720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>
                            <a:latin typeface="+mn-ea"/>
                          </a:endParaRPr>
                        </a:p>
                      </p:txBody>
                    </p:sp>
                    <p:sp>
                      <p:nvSpPr>
                        <p:cNvPr id="256" name="직사각형 255"/>
                        <p:cNvSpPr/>
                        <p:nvPr/>
                      </p:nvSpPr>
                      <p:spPr>
                        <a:xfrm>
                          <a:off x="5550251" y="2821956"/>
                          <a:ext cx="72000" cy="720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>
                            <a:latin typeface="+mn-ea"/>
                          </a:endParaRPr>
                        </a:p>
                      </p:txBody>
                    </p:sp>
                    <p:sp>
                      <p:nvSpPr>
                        <p:cNvPr id="257" name="직사각형 256"/>
                        <p:cNvSpPr/>
                        <p:nvPr/>
                      </p:nvSpPr>
                      <p:spPr>
                        <a:xfrm>
                          <a:off x="4099993" y="4128197"/>
                          <a:ext cx="72000" cy="720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>
                            <a:latin typeface="+mn-ea"/>
                          </a:endParaRPr>
                        </a:p>
                      </p:txBody>
                    </p:sp>
                    <p:sp>
                      <p:nvSpPr>
                        <p:cNvPr id="258" name="직사각형 257"/>
                        <p:cNvSpPr/>
                        <p:nvPr/>
                      </p:nvSpPr>
                      <p:spPr>
                        <a:xfrm>
                          <a:off x="5842482" y="4132389"/>
                          <a:ext cx="72000" cy="720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>
                            <a:latin typeface="+mn-ea"/>
                          </a:endParaRPr>
                        </a:p>
                      </p:txBody>
                    </p:sp>
                    <p:sp>
                      <p:nvSpPr>
                        <p:cNvPr id="259" name="직사각형 258"/>
                        <p:cNvSpPr/>
                        <p:nvPr/>
                      </p:nvSpPr>
                      <p:spPr>
                        <a:xfrm>
                          <a:off x="7379030" y="4152013"/>
                          <a:ext cx="72000" cy="72000"/>
                        </a:xfrm>
                        <a:prstGeom prst="rect">
                          <a:avLst/>
                        </a:prstGeom>
                        <a:noFill/>
                        <a:ln w="31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sz="1200" dirty="0">
                            <a:latin typeface="+mn-ea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5" name="그룹 4"/>
                <p:cNvGrpSpPr/>
                <p:nvPr/>
              </p:nvGrpSpPr>
              <p:grpSpPr>
                <a:xfrm>
                  <a:off x="6215176" y="3650083"/>
                  <a:ext cx="2731008" cy="1281800"/>
                  <a:chOff x="6215176" y="3650083"/>
                  <a:chExt cx="2731008" cy="1281800"/>
                </a:xfrm>
              </p:grpSpPr>
              <p:sp>
                <p:nvSpPr>
                  <p:cNvPr id="386" name="직사각형 22"/>
                  <p:cNvSpPr>
                    <a:spLocks noChangeArrowheads="1"/>
                  </p:cNvSpPr>
                  <p:nvPr/>
                </p:nvSpPr>
                <p:spPr bwMode="auto">
                  <a:xfrm>
                    <a:off x="6215176" y="3650083"/>
                    <a:ext cx="540000" cy="180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/>
                  <a:scene3d>
                    <a:camera prst="orthographicFront"/>
                    <a:lightRig rig="glow" dir="t">
                      <a:rot lat="0" lon="0" rev="3600000"/>
                    </a:lightRig>
                  </a:scene3d>
                  <a:sp3d/>
                </p:spPr>
                <p:txBody>
                  <a:bodyPr wrap="square" lIns="0" tIns="0" rIns="0" bIns="0" anchor="ctr">
                    <a:noAutofit/>
                    <a:sp3d prstMaterial="softEdge">
                      <a:bevelT w="1270" h="1270"/>
                    </a:sp3d>
                  </a:bodyPr>
                  <a:lstStyle/>
                  <a:p>
                    <a:pPr marL="0" marR="0" lvl="0" indent="0" algn="ctr" defTabSz="104297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0" cap="none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T/C #1</a:t>
                    </a:r>
                    <a:endParaRPr kumimoji="0" lang="ko-KR" altLang="en-US" sz="1200" b="0" i="0" u="none" strike="noStrike" kern="0" cap="none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sp>
                <p:nvSpPr>
                  <p:cNvPr id="387" name="직사각형 22"/>
                  <p:cNvSpPr>
                    <a:spLocks noChangeArrowheads="1"/>
                  </p:cNvSpPr>
                  <p:nvPr/>
                </p:nvSpPr>
                <p:spPr bwMode="auto">
                  <a:xfrm>
                    <a:off x="7232587" y="3650083"/>
                    <a:ext cx="540000" cy="180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/>
                  <a:scene3d>
                    <a:camera prst="orthographicFront"/>
                    <a:lightRig rig="glow" dir="t">
                      <a:rot lat="0" lon="0" rev="3600000"/>
                    </a:lightRig>
                  </a:scene3d>
                  <a:sp3d/>
                </p:spPr>
                <p:txBody>
                  <a:bodyPr wrap="square" lIns="0" tIns="0" rIns="0" bIns="0" anchor="ctr">
                    <a:noAutofit/>
                    <a:sp3d prstMaterial="softEdge">
                      <a:bevelT w="1270" h="1270"/>
                    </a:sp3d>
                  </a:bodyPr>
                  <a:lstStyle/>
                  <a:p>
                    <a:pPr marL="0" marR="0" lvl="0" indent="0" algn="ctr" defTabSz="104297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0" cap="none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T/C #2</a:t>
                    </a:r>
                    <a:endParaRPr kumimoji="0" lang="ko-KR" altLang="en-US" sz="1200" b="0" i="0" u="none" strike="noStrike" kern="0" cap="none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sp>
                <p:nvSpPr>
                  <p:cNvPr id="388" name="직사각형 22"/>
                  <p:cNvSpPr>
                    <a:spLocks noChangeArrowheads="1"/>
                  </p:cNvSpPr>
                  <p:nvPr/>
                </p:nvSpPr>
                <p:spPr bwMode="auto">
                  <a:xfrm>
                    <a:off x="7232587" y="4751883"/>
                    <a:ext cx="540000" cy="180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/>
                  <a:scene3d>
                    <a:camera prst="orthographicFront"/>
                    <a:lightRig rig="glow" dir="t">
                      <a:rot lat="0" lon="0" rev="3600000"/>
                    </a:lightRig>
                  </a:scene3d>
                  <a:sp3d/>
                </p:spPr>
                <p:txBody>
                  <a:bodyPr wrap="square" lIns="0" tIns="0" rIns="0" bIns="0" anchor="ctr">
                    <a:noAutofit/>
                    <a:sp3d prstMaterial="softEdge">
                      <a:bevelT w="1270" h="1270"/>
                    </a:sp3d>
                  </a:bodyPr>
                  <a:lstStyle/>
                  <a:p>
                    <a:pPr marL="0" marR="0" lvl="0" indent="0" algn="ctr" defTabSz="104297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0" cap="none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T/C #4</a:t>
                    </a:r>
                    <a:endParaRPr kumimoji="0" lang="ko-KR" altLang="en-US" sz="1200" b="0" i="0" u="none" strike="noStrike" kern="0" cap="none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sp>
                <p:nvSpPr>
                  <p:cNvPr id="389" name="직사각형 22"/>
                  <p:cNvSpPr>
                    <a:spLocks noChangeArrowheads="1"/>
                  </p:cNvSpPr>
                  <p:nvPr/>
                </p:nvSpPr>
                <p:spPr bwMode="auto">
                  <a:xfrm>
                    <a:off x="6242440" y="4751883"/>
                    <a:ext cx="540000" cy="180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/>
                  <a:scene3d>
                    <a:camera prst="orthographicFront"/>
                    <a:lightRig rig="glow" dir="t">
                      <a:rot lat="0" lon="0" rev="3600000"/>
                    </a:lightRig>
                  </a:scene3d>
                  <a:sp3d/>
                </p:spPr>
                <p:txBody>
                  <a:bodyPr wrap="square" lIns="0" tIns="0" rIns="0" bIns="0" anchor="ctr">
                    <a:noAutofit/>
                    <a:sp3d prstMaterial="softEdge">
                      <a:bevelT w="1270" h="1270"/>
                    </a:sp3d>
                  </a:bodyPr>
                  <a:lstStyle/>
                  <a:p>
                    <a:pPr marL="0" marR="0" lvl="0" indent="0" algn="ctr" defTabSz="104297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0" cap="none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T/C #3</a:t>
                    </a:r>
                    <a:endParaRPr kumimoji="0" lang="ko-KR" altLang="en-US" sz="1200" b="0" i="0" u="none" strike="noStrike" kern="0" cap="none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sp>
                <p:nvSpPr>
                  <p:cNvPr id="390" name="직사각형 22"/>
                  <p:cNvSpPr>
                    <a:spLocks noChangeArrowheads="1"/>
                  </p:cNvSpPr>
                  <p:nvPr/>
                </p:nvSpPr>
                <p:spPr bwMode="auto">
                  <a:xfrm>
                    <a:off x="8406184" y="4751883"/>
                    <a:ext cx="540000" cy="180000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  <a:effectLst/>
                  <a:scene3d>
                    <a:camera prst="orthographicFront"/>
                    <a:lightRig rig="glow" dir="t">
                      <a:rot lat="0" lon="0" rev="3600000"/>
                    </a:lightRig>
                  </a:scene3d>
                  <a:sp3d/>
                </p:spPr>
                <p:txBody>
                  <a:bodyPr wrap="square" lIns="0" tIns="0" rIns="0" bIns="0" anchor="ctr">
                    <a:noAutofit/>
                    <a:sp3d prstMaterial="softEdge">
                      <a:bevelT w="1270" h="1270"/>
                    </a:sp3d>
                  </a:bodyPr>
                  <a:lstStyle/>
                  <a:p>
                    <a:pPr marL="0" marR="0" lvl="0" indent="0" algn="ctr" defTabSz="1042978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ko-KR" sz="1200" b="0" i="0" u="none" strike="noStrike" kern="0" cap="none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ix모던고딕 B" panose="02020603020101020101" pitchFamily="18" charset="-127"/>
                        <a:ea typeface="Rix모던고딕 B" panose="02020603020101020101" pitchFamily="18" charset="-127"/>
                      </a:rPr>
                      <a:t>T/C #5</a:t>
                    </a:r>
                    <a:endParaRPr kumimoji="0" lang="ko-KR" altLang="en-US" sz="1200" b="0" i="0" u="none" strike="noStrike" kern="0" cap="none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</p:grpSp>
          </p:grpSp>
          <p:pic>
            <p:nvPicPr>
              <p:cNvPr id="161" name="그림 16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7" r="7016"/>
              <a:stretch/>
            </p:blipFill>
            <p:spPr>
              <a:xfrm rot="16200000">
                <a:off x="6579682" y="2660592"/>
                <a:ext cx="1705414" cy="2793809"/>
              </a:xfrm>
              <a:prstGeom prst="rect">
                <a:avLst/>
              </a:prstGeom>
            </p:spPr>
          </p:pic>
        </p:grpSp>
        <p:grpSp>
          <p:nvGrpSpPr>
            <p:cNvPr id="164" name="그룹 163"/>
            <p:cNvGrpSpPr/>
            <p:nvPr/>
          </p:nvGrpSpPr>
          <p:grpSpPr>
            <a:xfrm>
              <a:off x="6622833" y="3731416"/>
              <a:ext cx="2077565" cy="830132"/>
              <a:chOff x="6622833" y="3731416"/>
              <a:chExt cx="2077565" cy="830132"/>
            </a:xfrm>
          </p:grpSpPr>
          <p:sp>
            <p:nvSpPr>
              <p:cNvPr id="435" name="자유형 434"/>
              <p:cNvSpPr/>
              <p:nvPr/>
            </p:nvSpPr>
            <p:spPr>
              <a:xfrm rot="2760000">
                <a:off x="6946833" y="3814362"/>
                <a:ext cx="0" cy="648000"/>
              </a:xfrm>
              <a:custGeom>
                <a:avLst/>
                <a:gdLst>
                  <a:gd name="connsiteX0" fmla="*/ 0 w 0"/>
                  <a:gd name="connsiteY0" fmla="*/ 0 h 1422400"/>
                  <a:gd name="connsiteX1" fmla="*/ 0 w 0"/>
                  <a:gd name="connsiteY1" fmla="*/ 1422400 h 14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22400">
                    <a:moveTo>
                      <a:pt x="0" y="0"/>
                    </a:moveTo>
                    <a:lnTo>
                      <a:pt x="0" y="1422400"/>
                    </a:lnTo>
                  </a:path>
                </a:pathLst>
              </a:custGeom>
              <a:noFill/>
              <a:ln w="50800">
                <a:solidFill>
                  <a:srgbClr val="2A5197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6" name="자유형 435"/>
              <p:cNvSpPr/>
              <p:nvPr/>
            </p:nvSpPr>
            <p:spPr>
              <a:xfrm rot="5400000" flipV="1">
                <a:off x="6912048" y="3545780"/>
                <a:ext cx="0" cy="540000"/>
              </a:xfrm>
              <a:custGeom>
                <a:avLst/>
                <a:gdLst>
                  <a:gd name="connsiteX0" fmla="*/ 0 w 0"/>
                  <a:gd name="connsiteY0" fmla="*/ 0 h 1422400"/>
                  <a:gd name="connsiteX1" fmla="*/ 0 w 0"/>
                  <a:gd name="connsiteY1" fmla="*/ 1422400 h 14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22400">
                    <a:moveTo>
                      <a:pt x="0" y="0"/>
                    </a:moveTo>
                    <a:lnTo>
                      <a:pt x="0" y="1422400"/>
                    </a:lnTo>
                  </a:path>
                </a:pathLst>
              </a:custGeom>
              <a:noFill/>
              <a:ln w="50800">
                <a:solidFill>
                  <a:srgbClr val="2A5197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7" name="자유형 436"/>
              <p:cNvSpPr/>
              <p:nvPr/>
            </p:nvSpPr>
            <p:spPr>
              <a:xfrm rot="5400000" flipV="1">
                <a:off x="7040092" y="4129138"/>
                <a:ext cx="0" cy="648000"/>
              </a:xfrm>
              <a:custGeom>
                <a:avLst/>
                <a:gdLst>
                  <a:gd name="connsiteX0" fmla="*/ 0 w 0"/>
                  <a:gd name="connsiteY0" fmla="*/ 0 h 1422400"/>
                  <a:gd name="connsiteX1" fmla="*/ 0 w 0"/>
                  <a:gd name="connsiteY1" fmla="*/ 1422400 h 14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22400">
                    <a:moveTo>
                      <a:pt x="0" y="0"/>
                    </a:moveTo>
                    <a:lnTo>
                      <a:pt x="0" y="1422400"/>
                    </a:lnTo>
                  </a:path>
                </a:pathLst>
              </a:custGeom>
              <a:noFill/>
              <a:ln w="50800">
                <a:solidFill>
                  <a:srgbClr val="2A5197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8" name="자유형 437"/>
              <p:cNvSpPr/>
              <p:nvPr/>
            </p:nvSpPr>
            <p:spPr>
              <a:xfrm rot="5400000" flipV="1">
                <a:off x="7807308" y="4129138"/>
                <a:ext cx="0" cy="648000"/>
              </a:xfrm>
              <a:custGeom>
                <a:avLst/>
                <a:gdLst>
                  <a:gd name="connsiteX0" fmla="*/ 0 w 0"/>
                  <a:gd name="connsiteY0" fmla="*/ 0 h 1422400"/>
                  <a:gd name="connsiteX1" fmla="*/ 0 w 0"/>
                  <a:gd name="connsiteY1" fmla="*/ 1422400 h 14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422400">
                    <a:moveTo>
                      <a:pt x="0" y="0"/>
                    </a:moveTo>
                    <a:lnTo>
                      <a:pt x="0" y="1422400"/>
                    </a:lnTo>
                  </a:path>
                </a:pathLst>
              </a:custGeom>
              <a:noFill/>
              <a:ln w="50800">
                <a:solidFill>
                  <a:srgbClr val="2A5197"/>
                </a:solidFill>
                <a:tailEnd type="triangl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9" name="직사각형 22"/>
              <p:cNvSpPr>
                <a:spLocks noChangeArrowheads="1"/>
              </p:cNvSpPr>
              <p:nvPr/>
            </p:nvSpPr>
            <p:spPr bwMode="auto">
              <a:xfrm>
                <a:off x="7796771" y="4098376"/>
                <a:ext cx="640947" cy="18000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2"/>
                </a:solidFill>
              </a:ln>
              <a:effectLst/>
              <a:scene3d>
                <a:camera prst="orthographicFront"/>
                <a:lightRig rig="glow" dir="t">
                  <a:rot lat="0" lon="0" rev="3600000"/>
                </a:lightRig>
              </a:scene3d>
              <a:sp3d/>
            </p:spPr>
            <p:txBody>
              <a:bodyPr wrap="square" lIns="0" tIns="0" rIns="0" bIns="0" anchor="ctr">
                <a:noAutofit/>
                <a:sp3d prstMaterial="softEdge">
                  <a:bevelT w="1270" h="1270"/>
                </a:sp3d>
              </a:bodyPr>
              <a:lstStyle/>
              <a:p>
                <a:pPr algn="ctr" defTabSz="1042978" latinLnBrk="0"/>
                <a:r>
                  <a:rPr lang="en-US" altLang="ko-KR" sz="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H/C(100ton)</a:t>
                </a:r>
                <a:endParaRPr lang="ko-KR" altLang="en-US" sz="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60" name="아래로 구부러진 화살표 159"/>
              <p:cNvSpPr/>
              <p:nvPr/>
            </p:nvSpPr>
            <p:spPr>
              <a:xfrm rot="16769775" flipV="1">
                <a:off x="8139292" y="4000442"/>
                <a:ext cx="830132" cy="292080"/>
              </a:xfrm>
              <a:prstGeom prst="curvedDownArrow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sp>
        <p:nvSpPr>
          <p:cNvPr id="3" name="직사각형 2"/>
          <p:cNvSpPr/>
          <p:nvPr/>
        </p:nvSpPr>
        <p:spPr>
          <a:xfrm>
            <a:off x="840457" y="4396934"/>
            <a:ext cx="4410424" cy="2044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+mn-ea"/>
              </a:rPr>
              <a:t>작업중</a:t>
            </a:r>
            <a:endParaRPr lang="ko-KR" altLang="en-US" sz="2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07462" y="114339"/>
            <a:ext cx="10692788" cy="7546896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1770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17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ㅇㅇㅇㅇㅇㅇㅇ</a:t>
            </a:r>
            <a:endParaRPr lang="ko-KR" altLang="en-US" sz="20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0882" y="1150937"/>
            <a:ext cx="9504000" cy="5616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5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냉동창고 </a:t>
            </a:r>
            <a:r>
              <a:rPr lang="ko-KR" altLang="en-US" sz="2400" dirty="0" err="1">
                <a:solidFill>
                  <a:schemeClr val="bg1"/>
                </a:solidFill>
              </a:rPr>
              <a:t>정밀시공</a:t>
            </a:r>
            <a:r>
              <a:rPr lang="ko-KR" altLang="en-US" sz="2400" dirty="0">
                <a:solidFill>
                  <a:schemeClr val="bg1"/>
                </a:solidFill>
              </a:rPr>
              <a:t> 및 고품질 확보방안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02482" y="534635"/>
            <a:ext cx="1498808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① 주요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공종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관리포인트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144880" y="1150937"/>
            <a:ext cx="3060000" cy="5616000"/>
            <a:chOff x="708692" y="1150936"/>
            <a:chExt cx="4608000" cy="5620255"/>
          </a:xfrm>
        </p:grpSpPr>
        <p:sp>
          <p:nvSpPr>
            <p:cNvPr id="17" name="직사각형 16"/>
            <p:cNvSpPr/>
            <p:nvPr/>
          </p:nvSpPr>
          <p:spPr>
            <a:xfrm>
              <a:off x="708692" y="1475373"/>
              <a:ext cx="4608000" cy="504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관리계획 </a:t>
              </a:r>
              <a:r>
                <a:rPr lang="en-US" altLang="ko-KR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3</a:t>
              </a:r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708692" y="6519191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시각화 공정관리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922880" y="1150937"/>
            <a:ext cx="3060000" cy="5616000"/>
            <a:chOff x="708692" y="1150936"/>
            <a:chExt cx="4608000" cy="5620255"/>
          </a:xfrm>
        </p:grpSpPr>
        <p:sp>
          <p:nvSpPr>
            <p:cNvPr id="21" name="직사각형 20"/>
            <p:cNvSpPr/>
            <p:nvPr/>
          </p:nvSpPr>
          <p:spPr>
            <a:xfrm>
              <a:off x="708692" y="1475373"/>
              <a:ext cx="4608000" cy="504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관리계획 </a:t>
              </a:r>
              <a:r>
                <a:rPr lang="en-US" altLang="ko-KR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2</a:t>
              </a:r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>
            <a:xfrm>
              <a:off x="708692" y="6519191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시각화 공정관리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00881" y="1150937"/>
            <a:ext cx="3060000" cy="5616000"/>
            <a:chOff x="708692" y="1150936"/>
            <a:chExt cx="4608000" cy="5620255"/>
          </a:xfrm>
        </p:grpSpPr>
        <p:sp>
          <p:nvSpPr>
            <p:cNvPr id="25" name="직사각형 24"/>
            <p:cNvSpPr/>
            <p:nvPr/>
          </p:nvSpPr>
          <p:spPr>
            <a:xfrm>
              <a:off x="708692" y="1475373"/>
              <a:ext cx="4608000" cy="504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관리계획 </a:t>
              </a:r>
              <a:r>
                <a:rPr lang="en-US" altLang="ko-KR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1</a:t>
              </a:r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08692" y="6519191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시각화 공정관리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042401" y="3760312"/>
            <a:ext cx="2779607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280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전문업체 자료 접수</a:t>
            </a:r>
            <a:endParaRPr lang="ko-KR" altLang="en-US" sz="1800" spc="-5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1012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직사각형 276"/>
          <p:cNvSpPr/>
          <p:nvPr/>
        </p:nvSpPr>
        <p:spPr>
          <a:xfrm>
            <a:off x="5536553" y="4242831"/>
            <a:ext cx="2304000" cy="21566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185" name="그룹 184"/>
          <p:cNvGrpSpPr/>
          <p:nvPr/>
        </p:nvGrpSpPr>
        <p:grpSpPr>
          <a:xfrm>
            <a:off x="711396" y="1098550"/>
            <a:ext cx="4682363" cy="5555426"/>
            <a:chOff x="708692" y="1150936"/>
            <a:chExt cx="4610327" cy="5559635"/>
          </a:xfrm>
        </p:grpSpPr>
        <p:sp>
          <p:nvSpPr>
            <p:cNvPr id="186" name="직사각형 185"/>
            <p:cNvSpPr/>
            <p:nvPr/>
          </p:nvSpPr>
          <p:spPr>
            <a:xfrm>
              <a:off x="711019" y="1475180"/>
              <a:ext cx="4608000" cy="5043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층별 </a:t>
              </a:r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초평탄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시공부위</a:t>
              </a:r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188" name="모서리가 둥근 직사각형 187"/>
            <p:cNvSpPr/>
            <p:nvPr/>
          </p:nvSpPr>
          <p:spPr>
            <a:xfrm>
              <a:off x="708692" y="6458571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바닥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평활도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FM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기준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: “FM3” / </a:t>
              </a:r>
              <a:r>
                <a:rPr lang="ko-KR" altLang="en-US" sz="1200" dirty="0" err="1">
                  <a:ln w="3175">
                    <a:noFill/>
                  </a:ln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마모저항도</a:t>
              </a:r>
              <a:r>
                <a:rPr lang="ko-KR" altLang="en-US" sz="1200" dirty="0">
                  <a:ln w="3175">
                    <a:noFill/>
                  </a:ln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en-US" altLang="ko-KR" sz="1200" dirty="0">
                  <a:ln w="3175">
                    <a:noFill/>
                  </a:ln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: “AR1”</a:t>
              </a:r>
              <a:endParaRPr lang="ko-KR" altLang="en-US" sz="1200" dirty="0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1815342" y="1150937"/>
            <a:ext cx="2268000" cy="2736000"/>
            <a:chOff x="708692" y="1150936"/>
            <a:chExt cx="4608000" cy="2738073"/>
          </a:xfrm>
        </p:grpSpPr>
        <p:sp>
          <p:nvSpPr>
            <p:cNvPr id="37" name="직사각형 36"/>
            <p:cNvSpPr/>
            <p:nvPr/>
          </p:nvSpPr>
          <p:spPr>
            <a:xfrm>
              <a:off x="708692" y="1475373"/>
              <a:ext cx="4608000" cy="21616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타설</a:t>
              </a:r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708692" y="3637009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레이저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스크리드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장비투입</a:t>
              </a:r>
              <a:endParaRPr lang="ko-KR" altLang="en-US" sz="1200" dirty="0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endParaRPr>
            </a:p>
          </p:txBody>
        </p:sp>
      </p:grpSp>
      <p:pic>
        <p:nvPicPr>
          <p:cNvPr id="54" name="Picture 2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12" t="9607" r="21836"/>
          <a:stretch/>
        </p:blipFill>
        <p:spPr bwMode="auto">
          <a:xfrm>
            <a:off x="11815341" y="1467018"/>
            <a:ext cx="2268001" cy="216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18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00881" y="6732294"/>
            <a:ext cx="9505950" cy="468000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설계기준 사전검토 및 최적화된 계획으로 고품질 시공 달성</a:t>
            </a:r>
          </a:p>
        </p:txBody>
      </p:sp>
      <p:sp>
        <p:nvSpPr>
          <p:cNvPr id="14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err="1">
                <a:solidFill>
                  <a:schemeClr val="bg1"/>
                </a:solidFill>
              </a:rPr>
              <a:t>바닥공사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초평탄</a:t>
            </a:r>
            <a:r>
              <a:rPr lang="ko-KR" altLang="en-US" sz="2400" dirty="0">
                <a:solidFill>
                  <a:schemeClr val="bg1"/>
                </a:solidFill>
              </a:rPr>
              <a:t> 고품질 시공 및 </a:t>
            </a:r>
            <a:r>
              <a:rPr lang="ko-KR" altLang="en-US" sz="2400" dirty="0" err="1">
                <a:solidFill>
                  <a:schemeClr val="bg1"/>
                </a:solidFill>
              </a:rPr>
              <a:t>조닝계획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902482" y="666294"/>
            <a:ext cx="1498808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① 주요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공종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관리포인트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14227992" y="1150937"/>
            <a:ext cx="2268000" cy="2736592"/>
            <a:chOff x="708692" y="1150936"/>
            <a:chExt cx="4608000" cy="2738665"/>
          </a:xfrm>
        </p:grpSpPr>
        <p:sp>
          <p:nvSpPr>
            <p:cNvPr id="33" name="직사각형 32"/>
            <p:cNvSpPr/>
            <p:nvPr/>
          </p:nvSpPr>
          <p:spPr>
            <a:xfrm>
              <a:off x="708692" y="1475373"/>
              <a:ext cx="4608000" cy="21616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미장</a:t>
              </a: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708692" y="3637601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콘크리트 건조수축 및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균열방지</a:t>
              </a:r>
              <a:endParaRPr lang="ko-KR" altLang="en-US" sz="1200" dirty="0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4227992" y="4035832"/>
            <a:ext cx="2268000" cy="2736592"/>
            <a:chOff x="708692" y="1150936"/>
            <a:chExt cx="4608000" cy="2738665"/>
          </a:xfrm>
        </p:grpSpPr>
        <p:sp>
          <p:nvSpPr>
            <p:cNvPr id="41" name="직사각형 40"/>
            <p:cNvSpPr/>
            <p:nvPr/>
          </p:nvSpPr>
          <p:spPr>
            <a:xfrm>
              <a:off x="708692" y="1475373"/>
              <a:ext cx="4608000" cy="21616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마감</a:t>
              </a: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708692" y="3637601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저압 분무기 리터당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5~6㎡ 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도포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11815342" y="4035832"/>
            <a:ext cx="2268000" cy="2736000"/>
            <a:chOff x="708692" y="1150936"/>
            <a:chExt cx="4608000" cy="2738073"/>
          </a:xfrm>
        </p:grpSpPr>
        <p:sp>
          <p:nvSpPr>
            <p:cNvPr id="45" name="직사각형 44"/>
            <p:cNvSpPr/>
            <p:nvPr/>
          </p:nvSpPr>
          <p:spPr>
            <a:xfrm>
              <a:off x="708692" y="1475373"/>
              <a:ext cx="4608000" cy="21616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SAW CUT</a:t>
              </a: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708692" y="3637009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커팅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최소깊이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20mm</a:t>
              </a:r>
            </a:p>
          </p:txBody>
        </p:sp>
      </p:grpSp>
      <p:graphicFrame>
        <p:nvGraphicFramePr>
          <p:cNvPr id="48" name="표 47"/>
          <p:cNvGraphicFramePr>
            <a:graphicFrameLocks noGrp="1"/>
          </p:cNvGraphicFramePr>
          <p:nvPr/>
        </p:nvGraphicFramePr>
        <p:xfrm>
          <a:off x="700881" y="-3323500"/>
          <a:ext cx="4677223" cy="142533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3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738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12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등급</a:t>
                      </a: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적용 바닥의 용도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확인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1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2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29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E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F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2911578"/>
                  </a:ext>
                </a:extLst>
              </a:tr>
              <a:tr h="1042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FM3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u="none" strike="noStrike" dirty="0" err="1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ㆍ콘크리트</a:t>
                      </a:r>
                      <a:r>
                        <a:rPr lang="ko-KR" altLang="en-US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직접 마감된 소매점 바닥</a:t>
                      </a:r>
                      <a:endParaRPr lang="en-US" altLang="ko-KR" sz="1000" b="0" u="none" strike="noStrike" dirty="0">
                        <a:solidFill>
                          <a:schemeClr val="dk1"/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u="none" strike="noStrike" dirty="0" err="1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ㆍ</a:t>
                      </a:r>
                      <a:r>
                        <a:rPr lang="en-US" altLang="ko-KR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Side-Shift</a:t>
                      </a:r>
                      <a:r>
                        <a:rPr lang="en-US" altLang="ko-KR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</a:t>
                      </a:r>
                      <a:r>
                        <a:rPr lang="ko-KR" altLang="en-US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기능없이 </a:t>
                      </a:r>
                      <a:r>
                        <a:rPr lang="en-US" altLang="ko-KR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Reach Truck</a:t>
                      </a:r>
                      <a:r>
                        <a:rPr lang="ko-KR" altLang="en-US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을 </a:t>
                      </a:r>
                      <a:r>
                        <a:rPr lang="en-US" altLang="ko-KR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8m</a:t>
                      </a:r>
                      <a:br>
                        <a:rPr lang="en-US" altLang="ko-KR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</a:br>
                      <a:r>
                        <a:rPr lang="en-US" altLang="ko-KR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 </a:t>
                      </a:r>
                      <a:r>
                        <a:rPr lang="ko-KR" altLang="en-US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높이까지 </a:t>
                      </a:r>
                      <a:r>
                        <a:rPr lang="ko-KR" altLang="en-US" sz="1000" b="0" u="none" strike="noStrike" baseline="0" dirty="0" err="1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사용하는경우</a:t>
                      </a:r>
                      <a:endParaRPr lang="en-US" altLang="ko-KR" sz="1000" b="0" u="none" strike="noStrike" baseline="0" dirty="0">
                        <a:solidFill>
                          <a:schemeClr val="dk1"/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u="none" strike="noStrike" baseline="0" dirty="0" err="1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ㆍ</a:t>
                      </a:r>
                      <a:r>
                        <a:rPr lang="en-US" altLang="ko-KR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Side-Shift </a:t>
                      </a:r>
                      <a:r>
                        <a:rPr lang="ko-KR" altLang="en-US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기능이 있고 </a:t>
                      </a:r>
                      <a:r>
                        <a:rPr lang="en-US" altLang="ko-KR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Reach Truck</a:t>
                      </a:r>
                      <a:r>
                        <a:rPr lang="ko-KR" altLang="en-US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을 </a:t>
                      </a:r>
                      <a:r>
                        <a:rPr lang="en-US" altLang="ko-KR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13m </a:t>
                      </a:r>
                      <a:br>
                        <a:rPr lang="en-US" altLang="ko-KR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</a:br>
                      <a:r>
                        <a:rPr lang="en-US" altLang="ko-KR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 </a:t>
                      </a:r>
                      <a:r>
                        <a:rPr lang="ko-KR" altLang="en-US" sz="1000" b="0" u="none" strike="noStrike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높이까지 사용하는 경우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8.0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u="none" strike="noStrike" kern="1200" baseline="0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2.2</a:t>
                      </a:r>
                      <a:endParaRPr lang="ko-KR" altLang="en-US" sz="1000" u="none" strike="noStrike" kern="1200" baseline="0" dirty="0">
                        <a:solidFill>
                          <a:schemeClr val="dk1"/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9" name="모서리가 둥근 직사각형 48"/>
          <p:cNvSpPr/>
          <p:nvPr/>
        </p:nvSpPr>
        <p:spPr>
          <a:xfrm>
            <a:off x="694671" y="-3658831"/>
            <a:ext cx="2889156" cy="291387"/>
          </a:xfrm>
          <a:prstGeom prst="roundRect">
            <a:avLst>
              <a:gd name="adj" fmla="val 16668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400" dirty="0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바닥 </a:t>
            </a:r>
            <a:r>
              <a:rPr lang="ko-KR" altLang="en-US" sz="1400" dirty="0" err="1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평활도</a:t>
            </a:r>
            <a:r>
              <a:rPr lang="ko-KR" altLang="en-US" sz="1400" dirty="0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en-US" altLang="ko-KR" sz="1400" dirty="0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FM</a:t>
            </a:r>
            <a:r>
              <a:rPr lang="ko-KR" altLang="en-US" sz="1400" dirty="0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기준 </a:t>
            </a:r>
            <a:r>
              <a:rPr lang="en-US" altLang="ko-KR" sz="1400" dirty="0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: “FM3”</a:t>
            </a:r>
            <a:endParaRPr lang="ko-KR" altLang="en-US" sz="1400" dirty="0">
              <a:ln w="3175">
                <a:noFill/>
              </a:ln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99851" y="-3629499"/>
            <a:ext cx="1586039" cy="232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000" dirty="0">
                <a:solidFill>
                  <a:schemeClr val="dk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UK-TR34-4th Edition </a:t>
            </a:r>
            <a:r>
              <a:rPr lang="ko-KR" altLang="en-US" sz="1000" dirty="0">
                <a:solidFill>
                  <a:schemeClr val="dk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기준</a:t>
            </a:r>
          </a:p>
        </p:txBody>
      </p:sp>
      <p:graphicFrame>
        <p:nvGraphicFramePr>
          <p:cNvPr id="51" name="표 50"/>
          <p:cNvGraphicFramePr>
            <a:graphicFrameLocks noGrp="1"/>
          </p:cNvGraphicFramePr>
          <p:nvPr/>
        </p:nvGraphicFramePr>
        <p:xfrm>
          <a:off x="700881" y="-1478592"/>
          <a:ext cx="4677224" cy="92356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3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3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151">
                  <a:extLst>
                    <a:ext uri="{9D8B030D-6E8A-4147-A177-3AD203B41FA5}">
                      <a16:colId xmlns:a16="http://schemas.microsoft.com/office/drawing/2014/main" val="609912185"/>
                    </a:ext>
                  </a:extLst>
                </a:gridCol>
                <a:gridCol w="10051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등급</a:t>
                      </a: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적용 바닥의 용도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용도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BS 8204 Test Limits(mm)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8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AR1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u="none" strike="noStrike" dirty="0" err="1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ㆍ매우높은</a:t>
                      </a:r>
                      <a:r>
                        <a:rPr lang="ko-KR" altLang="en-US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마모</a:t>
                      </a:r>
                      <a:r>
                        <a:rPr lang="en-US" altLang="ko-KR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, </a:t>
                      </a:r>
                      <a:r>
                        <a:rPr lang="ko-KR" altLang="en-US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철재 또는 단단한</a:t>
                      </a:r>
                      <a:br>
                        <a:rPr lang="en-US" altLang="ko-KR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</a:br>
                      <a:r>
                        <a:rPr lang="en-US" altLang="ko-KR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</a:t>
                      </a:r>
                      <a:r>
                        <a:rPr lang="ko-KR" altLang="en-US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</a:t>
                      </a:r>
                      <a:r>
                        <a:rPr lang="ko-KR" altLang="en-US" sz="1000" b="0" u="none" strike="noStrike" dirty="0" err="1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수지바퀴</a:t>
                      </a:r>
                      <a:r>
                        <a:rPr lang="ko-KR" altLang="en-US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등의 주행으로 인한 </a:t>
                      </a:r>
                      <a:br>
                        <a:rPr lang="en-US" altLang="ko-KR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</a:br>
                      <a:r>
                        <a:rPr lang="en-US" altLang="ko-KR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 </a:t>
                      </a:r>
                      <a:r>
                        <a:rPr lang="ko-KR" altLang="en-US" sz="1000" b="0" u="none" strike="noStrike" dirty="0">
                          <a:solidFill>
                            <a:schemeClr val="dk1"/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바닥의 충격이나 마모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600"/>
                        </a:spcAft>
                      </a:pPr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일반생산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 공장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, </a:t>
                      </a:r>
                      <a:br>
                        <a:rPr lang="en-US" altLang="ko-KR" sz="1000" b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</a:b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창고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rPr>
                        <a:t>물류센터 등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0.10</a:t>
                      </a:r>
                      <a:endParaRPr lang="ko-KR" altLang="en-US" sz="1000" u="none" strike="noStrike" kern="1200" baseline="0" dirty="0">
                        <a:solidFill>
                          <a:schemeClr val="dk1"/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모서리가 둥근 직사각형 51"/>
          <p:cNvSpPr/>
          <p:nvPr/>
        </p:nvSpPr>
        <p:spPr>
          <a:xfrm>
            <a:off x="694671" y="-1813923"/>
            <a:ext cx="1863532" cy="291387"/>
          </a:xfrm>
          <a:prstGeom prst="roundRect">
            <a:avLst>
              <a:gd name="adj" fmla="val 16668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400" dirty="0" err="1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마모저항도</a:t>
            </a:r>
            <a:r>
              <a:rPr lang="ko-KR" altLang="en-US" sz="1400" dirty="0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en-US" altLang="ko-KR" sz="1400" dirty="0">
                <a:ln w="3175">
                  <a:noFill/>
                </a:ln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: “AR1”</a:t>
            </a:r>
            <a:endParaRPr lang="ko-KR" altLang="en-US" sz="1400" dirty="0">
              <a:ln w="3175">
                <a:noFill/>
              </a:ln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99850" y="-1784591"/>
            <a:ext cx="1586039" cy="23272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r"/>
            <a:r>
              <a:rPr lang="en-US" altLang="ko-KR" sz="1000" dirty="0">
                <a:solidFill>
                  <a:schemeClr val="dk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BS8204</a:t>
            </a:r>
            <a:r>
              <a:rPr lang="ko-KR" altLang="en-US" sz="1000" dirty="0">
                <a:solidFill>
                  <a:schemeClr val="dk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기준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864469" y="2635028"/>
            <a:ext cx="1124281" cy="675430"/>
            <a:chOff x="5608819" y="2581275"/>
            <a:chExt cx="1176308" cy="706686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5608819" y="2581275"/>
              <a:ext cx="1168219" cy="702928"/>
            </a:xfrm>
            <a:prstGeom prst="roundRect">
              <a:avLst>
                <a:gd name="adj" fmla="val 4472"/>
              </a:avLst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pic>
          <p:nvPicPr>
            <p:cNvPr id="55" name="Picture 4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608820" y="2582386"/>
              <a:ext cx="1176307" cy="705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V="1">
            <a:off x="12013686" y="1704975"/>
            <a:ext cx="276403" cy="1023937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ln w="9525">
            <a:solidFill>
              <a:schemeClr val="tx1"/>
            </a:solidFill>
            <a:headEnd type="oval" w="sm" len="sm"/>
            <a:tailEnd type="non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2089142" y="1595910"/>
            <a:ext cx="1657940" cy="22238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THK200 </a:t>
            </a:r>
            <a:r>
              <a:rPr lang="ko-KR" altLang="en-US" sz="1100" dirty="0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고강도 콘크리트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1851762" y="3370306"/>
            <a:ext cx="2195512" cy="222385"/>
          </a:xfrm>
          <a:prstGeom prst="roundRect">
            <a:avLst>
              <a:gd name="adj" fmla="val 10242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1</a:t>
            </a:r>
            <a:r>
              <a:rPr lang="ko-KR" altLang="en-US" sz="1100" dirty="0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일 </a:t>
            </a:r>
            <a:r>
              <a:rPr lang="ko-KR" altLang="en-US" sz="1100" dirty="0" err="1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타설량</a:t>
            </a:r>
            <a:r>
              <a:rPr lang="ko-KR" altLang="en-US" sz="1100" dirty="0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</a:t>
            </a:r>
            <a:r>
              <a:rPr lang="en-US" altLang="ko-KR" sz="1100" dirty="0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1,500㎡ </a:t>
            </a:r>
            <a:r>
              <a:rPr lang="ko-KR" altLang="en-US" sz="1100" dirty="0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이하</a:t>
            </a:r>
            <a:endParaRPr lang="en-US" altLang="ko-KR" sz="1100" dirty="0">
              <a:ln w="3175">
                <a:noFill/>
              </a:ln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</p:txBody>
      </p:sp>
      <p:pic>
        <p:nvPicPr>
          <p:cNvPr id="59" name="Picture 3"/>
          <p:cNvPicPr preferRelativeResize="0">
            <a:picLocks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60" t="9043" r="19401" b="17171"/>
          <a:stretch/>
        </p:blipFill>
        <p:spPr bwMode="auto">
          <a:xfrm>
            <a:off x="14227991" y="1474937"/>
            <a:ext cx="2268002" cy="2159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14264236" y="3370306"/>
            <a:ext cx="2195512" cy="222385"/>
          </a:xfrm>
          <a:prstGeom prst="roundRect">
            <a:avLst>
              <a:gd name="adj" fmla="val 10242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100" dirty="0" err="1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기계미장</a:t>
            </a:r>
            <a:r>
              <a:rPr lang="en-US" altLang="ko-KR" sz="1100" dirty="0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/</a:t>
            </a:r>
            <a:r>
              <a:rPr lang="ko-KR" altLang="en-US" sz="1100" dirty="0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콘크리트 </a:t>
            </a:r>
            <a:r>
              <a:rPr lang="ko-KR" altLang="en-US" sz="1100" dirty="0" err="1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양생재</a:t>
            </a:r>
            <a:r>
              <a:rPr lang="ko-KR" altLang="en-US" sz="1100" dirty="0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도포</a:t>
            </a:r>
          </a:p>
        </p:txBody>
      </p:sp>
      <p:pic>
        <p:nvPicPr>
          <p:cNvPr id="61" name="Picture 9"/>
          <p:cNvPicPr preferRelativeResize="0"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414"/>
          <a:stretch/>
        </p:blipFill>
        <p:spPr bwMode="auto">
          <a:xfrm>
            <a:off x="12294616" y="8208267"/>
            <a:ext cx="2268001" cy="13221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11887908" y="4498909"/>
            <a:ext cx="2104261" cy="1884603"/>
            <a:chOff x="5520577" y="4577969"/>
            <a:chExt cx="2294092" cy="1819800"/>
          </a:xfrm>
        </p:grpSpPr>
        <p:grpSp>
          <p:nvGrpSpPr>
            <p:cNvPr id="80" name="그룹 79"/>
            <p:cNvGrpSpPr/>
            <p:nvPr/>
          </p:nvGrpSpPr>
          <p:grpSpPr>
            <a:xfrm>
              <a:off x="5520577" y="4577969"/>
              <a:ext cx="2294092" cy="1819800"/>
              <a:chOff x="21460708" y="3986241"/>
              <a:chExt cx="2294092" cy="1766279"/>
            </a:xfrm>
          </p:grpSpPr>
          <p:cxnSp>
            <p:nvCxnSpPr>
              <p:cNvPr id="81" name="직선 연결선 80"/>
              <p:cNvCxnSpPr/>
              <p:nvPr/>
            </p:nvCxnSpPr>
            <p:spPr>
              <a:xfrm>
                <a:off x="21859050" y="4048151"/>
                <a:ext cx="0" cy="1309268"/>
              </a:xfrm>
              <a:prstGeom prst="line">
                <a:avLst/>
              </a:prstGeom>
              <a:noFill/>
              <a:ln w="12700" cap="flat" cmpd="sng" algn="ctr">
                <a:solidFill>
                  <a:srgbClr val="ED7D31"/>
                </a:solidFill>
                <a:prstDash val="solid"/>
              </a:ln>
              <a:effectLst/>
            </p:spPr>
          </p:cxnSp>
          <p:cxnSp>
            <p:nvCxnSpPr>
              <p:cNvPr id="82" name="직선 연결선 81"/>
              <p:cNvCxnSpPr/>
              <p:nvPr/>
            </p:nvCxnSpPr>
            <p:spPr>
              <a:xfrm>
                <a:off x="23356456" y="4048151"/>
                <a:ext cx="0" cy="1309268"/>
              </a:xfrm>
              <a:prstGeom prst="line">
                <a:avLst/>
              </a:prstGeom>
              <a:noFill/>
              <a:ln w="12700" cap="flat" cmpd="sng" algn="ctr">
                <a:solidFill>
                  <a:srgbClr val="ED7D31"/>
                </a:solidFill>
                <a:prstDash val="solid"/>
              </a:ln>
              <a:effectLst/>
            </p:spPr>
          </p:cxnSp>
          <p:cxnSp>
            <p:nvCxnSpPr>
              <p:cNvPr id="83" name="직선 연결선 82"/>
              <p:cNvCxnSpPr>
                <a:endCxn id="86" idx="3"/>
              </p:cNvCxnSpPr>
              <p:nvPr/>
            </p:nvCxnSpPr>
            <p:spPr>
              <a:xfrm flipH="1">
                <a:off x="22596705" y="4248248"/>
                <a:ext cx="7938" cy="1157238"/>
              </a:xfrm>
              <a:prstGeom prst="line">
                <a:avLst/>
              </a:prstGeom>
              <a:noFill/>
              <a:ln w="12700" cap="flat" cmpd="sng" algn="ctr">
                <a:solidFill>
                  <a:srgbClr val="ED7D31"/>
                </a:solidFill>
                <a:prstDash val="solid"/>
              </a:ln>
              <a:effectLst/>
            </p:spPr>
          </p:cxnSp>
          <p:grpSp>
            <p:nvGrpSpPr>
              <p:cNvPr id="84" name="그룹 83"/>
              <p:cNvGrpSpPr/>
              <p:nvPr/>
            </p:nvGrpSpPr>
            <p:grpSpPr>
              <a:xfrm>
                <a:off x="22958115" y="4487294"/>
                <a:ext cx="796685" cy="639159"/>
                <a:chOff x="5657538" y="4170966"/>
                <a:chExt cx="639159" cy="639159"/>
              </a:xfrm>
            </p:grpSpPr>
            <p:sp>
              <p:nvSpPr>
                <p:cNvPr id="96" name="다이아몬드 95"/>
                <p:cNvSpPr/>
                <p:nvPr/>
              </p:nvSpPr>
              <p:spPr>
                <a:xfrm>
                  <a:off x="5657538" y="4170966"/>
                  <a:ext cx="639159" cy="639159"/>
                </a:xfrm>
                <a:prstGeom prst="diamond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D7D3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429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97" name="직사각형 96"/>
                <p:cNvSpPr/>
                <p:nvPr/>
              </p:nvSpPr>
              <p:spPr>
                <a:xfrm>
                  <a:off x="5855177" y="4368605"/>
                  <a:ext cx="243880" cy="243880"/>
                </a:xfrm>
                <a:prstGeom prst="rect">
                  <a:avLst/>
                </a:prstGeom>
                <a:solidFill>
                  <a:sysClr val="window" lastClr="FFFFFF">
                    <a:lumMod val="6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429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grpSp>
            <p:nvGrpSpPr>
              <p:cNvPr id="85" name="그룹 84"/>
              <p:cNvGrpSpPr/>
              <p:nvPr/>
            </p:nvGrpSpPr>
            <p:grpSpPr>
              <a:xfrm>
                <a:off x="21460708" y="4487294"/>
                <a:ext cx="796685" cy="639159"/>
                <a:chOff x="5657538" y="4170966"/>
                <a:chExt cx="639159" cy="639159"/>
              </a:xfrm>
            </p:grpSpPr>
            <p:sp>
              <p:nvSpPr>
                <p:cNvPr id="94" name="다이아몬드 93"/>
                <p:cNvSpPr/>
                <p:nvPr/>
              </p:nvSpPr>
              <p:spPr>
                <a:xfrm>
                  <a:off x="5657538" y="4170966"/>
                  <a:ext cx="639159" cy="639159"/>
                </a:xfrm>
                <a:prstGeom prst="diamond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D7D3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429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95" name="직사각형 94"/>
                <p:cNvSpPr/>
                <p:nvPr/>
              </p:nvSpPr>
              <p:spPr>
                <a:xfrm>
                  <a:off x="5855177" y="4368605"/>
                  <a:ext cx="243880" cy="243880"/>
                </a:xfrm>
                <a:prstGeom prst="rect">
                  <a:avLst/>
                </a:prstGeom>
                <a:solidFill>
                  <a:sysClr val="window" lastClr="FFFFFF">
                    <a:lumMod val="6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429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sp>
            <p:nvSpPr>
              <p:cNvPr id="86" name="모서리가 둥근 직사각형 85"/>
              <p:cNvSpPr/>
              <p:nvPr/>
            </p:nvSpPr>
            <p:spPr>
              <a:xfrm>
                <a:off x="21858579" y="5320357"/>
                <a:ext cx="738126" cy="170259"/>
              </a:xfrm>
              <a:prstGeom prst="round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>
                      <a:glow rad="50800">
                        <a:prstClr val="white">
                          <a:alpha val="90000"/>
                        </a:prstClr>
                      </a:glow>
                    </a:effectLst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6m </a:t>
                </a:r>
                <a:r>
                  <a:rPr kumimoji="0" lang="ko-KR" altLang="en-US" sz="1000" b="0" i="0" u="none" strike="noStrike" kern="0" cap="none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>
                      <a:glow rad="50800">
                        <a:prstClr val="white">
                          <a:alpha val="90000"/>
                        </a:prstClr>
                      </a:glow>
                    </a:effectLst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이내</a:t>
                </a:r>
              </a:p>
            </p:txBody>
          </p:sp>
          <p:cxnSp>
            <p:nvCxnSpPr>
              <p:cNvPr id="87" name="직선 화살표 연결선 86"/>
              <p:cNvCxnSpPr/>
              <p:nvPr/>
            </p:nvCxnSpPr>
            <p:spPr>
              <a:xfrm>
                <a:off x="21872530" y="5290015"/>
                <a:ext cx="704583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88" name="직선 화살표 연결선 87"/>
              <p:cNvCxnSpPr/>
              <p:nvPr/>
            </p:nvCxnSpPr>
            <p:spPr>
              <a:xfrm>
                <a:off x="21872530" y="4184076"/>
                <a:ext cx="1464423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89" name="자유형 46">
                <a:extLst>
                  <a:ext uri="{FF2B5EF4-FFF2-40B4-BE49-F238E27FC236}">
                    <a16:creationId xmlns:a16="http://schemas.microsoft.com/office/drawing/2014/main" id="{821B4CBA-8ACF-45BD-931F-864D558F018B}"/>
                  </a:ext>
                </a:extLst>
              </p:cNvPr>
              <p:cNvSpPr/>
              <p:nvPr/>
            </p:nvSpPr>
            <p:spPr>
              <a:xfrm rot="10800000">
                <a:off x="21674802" y="4981989"/>
                <a:ext cx="348340" cy="670849"/>
              </a:xfrm>
              <a:custGeom>
                <a:avLst/>
                <a:gdLst>
                  <a:gd name="connsiteX0" fmla="*/ 319315 w 319315"/>
                  <a:gd name="connsiteY0" fmla="*/ 1712686 h 1712686"/>
                  <a:gd name="connsiteX1" fmla="*/ 319315 w 319315"/>
                  <a:gd name="connsiteY1" fmla="*/ 0 h 1712686"/>
                  <a:gd name="connsiteX2" fmla="*/ 0 w 319315"/>
                  <a:gd name="connsiteY2" fmla="*/ 0 h 1712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9315" h="1712686">
                    <a:moveTo>
                      <a:pt x="319315" y="1712686"/>
                    </a:moveTo>
                    <a:lnTo>
                      <a:pt x="319315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solidFill>
                  <a:srgbClr val="053F67"/>
                </a:solidFill>
                <a:prstDash val="solid"/>
                <a:headEnd type="none" w="sm" len="sm"/>
              </a:ln>
              <a:effectLst/>
            </p:spPr>
            <p:txBody>
              <a:bodyPr anchor="ctr"/>
              <a:lstStyle/>
              <a:p>
                <a:pPr algn="ctr" defTabSz="1042978"/>
                <a:endParaRPr lang="ko-KR" altLang="en-US" sz="3200" dirty="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2707509" y="4379047"/>
                <a:ext cx="395670" cy="158470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>
                      <a:glow rad="50800">
                        <a:prstClr val="white">
                          <a:alpha val="90000"/>
                        </a:prstClr>
                      </a:glow>
                    </a:effectLst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기둥</a:t>
                </a:r>
              </a:p>
            </p:txBody>
          </p:sp>
          <p:sp>
            <p:nvSpPr>
              <p:cNvPr id="91" name="자유형 46">
                <a:extLst>
                  <a:ext uri="{FF2B5EF4-FFF2-40B4-BE49-F238E27FC236}">
                    <a16:creationId xmlns:a16="http://schemas.microsoft.com/office/drawing/2014/main" id="{821B4CBA-8ACF-45BD-931F-864D558F018B}"/>
                  </a:ext>
                </a:extLst>
              </p:cNvPr>
              <p:cNvSpPr/>
              <p:nvPr/>
            </p:nvSpPr>
            <p:spPr>
              <a:xfrm rot="10800000" flipH="1" flipV="1">
                <a:off x="23040852" y="4448176"/>
                <a:ext cx="258629" cy="265546"/>
              </a:xfrm>
              <a:custGeom>
                <a:avLst/>
                <a:gdLst>
                  <a:gd name="connsiteX0" fmla="*/ 319315 w 319315"/>
                  <a:gd name="connsiteY0" fmla="*/ 1712686 h 1712686"/>
                  <a:gd name="connsiteX1" fmla="*/ 319315 w 319315"/>
                  <a:gd name="connsiteY1" fmla="*/ 0 h 1712686"/>
                  <a:gd name="connsiteX2" fmla="*/ 0 w 319315"/>
                  <a:gd name="connsiteY2" fmla="*/ 0 h 1712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9315" h="1712686">
                    <a:moveTo>
                      <a:pt x="319315" y="1712686"/>
                    </a:moveTo>
                    <a:lnTo>
                      <a:pt x="319315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solidFill>
                  <a:srgbClr val="053F67"/>
                </a:solidFill>
                <a:prstDash val="solid"/>
                <a:headEnd type="none" w="sm" len="sm"/>
              </a:ln>
              <a:effectLst/>
            </p:spPr>
            <p:txBody>
              <a:bodyPr anchor="ctr"/>
              <a:lstStyle/>
              <a:p>
                <a:pPr algn="ctr" defTabSz="1042978"/>
                <a:endParaRPr lang="ko-KR" altLang="en-US" sz="3200" dirty="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92" name="모서리가 둥근 직사각형 91"/>
              <p:cNvSpPr/>
              <p:nvPr/>
            </p:nvSpPr>
            <p:spPr>
              <a:xfrm>
                <a:off x="22192557" y="3986241"/>
                <a:ext cx="848295" cy="170259"/>
              </a:xfrm>
              <a:prstGeom prst="round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>
                      <a:glow rad="50800">
                        <a:prstClr val="white">
                          <a:alpha val="90000"/>
                        </a:prstClr>
                      </a:glow>
                    </a:effectLst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11m </a:t>
                </a:r>
                <a:r>
                  <a:rPr kumimoji="0" lang="ko-KR" altLang="en-US" sz="1000" b="0" i="0" u="none" strike="noStrike" kern="0" cap="none" normalizeH="0" baseline="0" noProof="0" dirty="0">
                    <a:ln w="3175">
                      <a:noFill/>
                    </a:ln>
                    <a:solidFill>
                      <a:prstClr val="black"/>
                    </a:solidFill>
                    <a:effectLst>
                      <a:glow rad="50800">
                        <a:prstClr val="white">
                          <a:alpha val="90000"/>
                        </a:prstClr>
                      </a:glow>
                    </a:effectLst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이내</a:t>
                </a:r>
              </a:p>
            </p:txBody>
          </p:sp>
          <p:sp>
            <p:nvSpPr>
              <p:cNvPr id="93" name="모서리가 둥근 직사각형 92"/>
              <p:cNvSpPr/>
              <p:nvPr/>
            </p:nvSpPr>
            <p:spPr>
              <a:xfrm>
                <a:off x="21958355" y="5530135"/>
                <a:ext cx="836080" cy="222385"/>
              </a:xfrm>
              <a:prstGeom prst="roundRect">
                <a:avLst/>
              </a:prstGeom>
              <a:solidFill>
                <a:sysClr val="window" lastClr="FFFFFF"/>
              </a:solidFill>
              <a:ln>
                <a:solidFill>
                  <a:sysClr val="windowText" lastClr="000000">
                    <a:lumMod val="50000"/>
                    <a:lumOff val="50000"/>
                  </a:sysClr>
                </a:solidFill>
              </a:ln>
              <a:effectLst/>
            </p:spPr>
            <p:txBody>
              <a:bodyPr wrap="square" lIns="36000" tIns="36000" rIns="36000" bIns="36000" rtlCol="0" anchor="ctr" anchorCtr="0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1100" kern="0" dirty="0">
                    <a:ln w="3175">
                      <a:noFill/>
                    </a:ln>
                    <a:solidFill>
                      <a:prstClr val="black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커</a:t>
                </a:r>
                <a:r>
                  <a:rPr kumimoji="0" lang="ko-KR" altLang="en-US" sz="1100" b="0" i="0" u="none" strike="noStrike" kern="0" cap="none" normalizeH="0" baseline="0" noProof="0" dirty="0" err="1">
                    <a:ln w="3175"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팅라인</a:t>
                </a:r>
                <a:endParaRPr kumimoji="0" lang="en-US" altLang="ko-KR" sz="1100" b="0" i="0" u="none" strike="noStrike" kern="0" cap="none" normalizeH="0" baseline="0" noProof="0" dirty="0">
                  <a:ln w="3175"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98" name="타원 97"/>
            <p:cNvSpPr/>
            <p:nvPr/>
          </p:nvSpPr>
          <p:spPr>
            <a:xfrm flipH="1">
              <a:off x="5685315" y="5562620"/>
              <a:ext cx="85984" cy="85984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846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9" name="타원 98"/>
            <p:cNvSpPr/>
            <p:nvPr/>
          </p:nvSpPr>
          <p:spPr>
            <a:xfrm flipH="1">
              <a:off x="7312197" y="5263112"/>
              <a:ext cx="85984" cy="85984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846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pic>
        <p:nvPicPr>
          <p:cNvPr id="100" name="Picture 6"/>
          <p:cNvPicPr preferRelativeResize="0">
            <a:picLocks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291" b="23098"/>
          <a:stretch/>
        </p:blipFill>
        <p:spPr bwMode="auto">
          <a:xfrm>
            <a:off x="14224488" y="4359432"/>
            <a:ext cx="2271504" cy="21605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모서리가 둥근 직사각형 100"/>
          <p:cNvSpPr/>
          <p:nvPr/>
        </p:nvSpPr>
        <p:spPr>
          <a:xfrm>
            <a:off x="14264236" y="6239519"/>
            <a:ext cx="2195512" cy="222385"/>
          </a:xfrm>
          <a:prstGeom prst="roundRect">
            <a:avLst>
              <a:gd name="adj" fmla="val 10242"/>
            </a:avLst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100" dirty="0" err="1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침투성</a:t>
            </a:r>
            <a:r>
              <a:rPr lang="ko-KR" altLang="en-US" sz="1100" dirty="0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표면 </a:t>
            </a:r>
            <a:r>
              <a:rPr lang="ko-KR" altLang="en-US" sz="1100" dirty="0" err="1">
                <a:ln w="3175">
                  <a:noFill/>
                </a:ln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강화제</a:t>
            </a:r>
            <a:endParaRPr lang="ko-KR" altLang="en-US" sz="1100" dirty="0">
              <a:ln w="3175">
                <a:noFill/>
              </a:ln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1855025" y="1182211"/>
            <a:ext cx="593723" cy="240417"/>
            <a:chOff x="5562601" y="1169283"/>
            <a:chExt cx="593723" cy="240417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5562601" y="1169283"/>
              <a:ext cx="593723" cy="240417"/>
            </a:xfrm>
            <a:prstGeom prst="roundRect">
              <a:avLst/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 flipH="1">
              <a:off x="5608817" y="1197158"/>
              <a:ext cx="50129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en-US" altLang="ko-KR" sz="1200" spc="-5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Step 01</a:t>
              </a:r>
              <a:endParaRPr lang="ko-KR" altLang="en-US" sz="1200" spc="-5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</p:grpSp>
      <p:grpSp>
        <p:nvGrpSpPr>
          <p:cNvPr id="102" name="그룹 101"/>
          <p:cNvGrpSpPr/>
          <p:nvPr/>
        </p:nvGrpSpPr>
        <p:grpSpPr>
          <a:xfrm>
            <a:off x="14264236" y="1182211"/>
            <a:ext cx="593723" cy="240417"/>
            <a:chOff x="5562601" y="1169283"/>
            <a:chExt cx="593723" cy="240417"/>
          </a:xfrm>
        </p:grpSpPr>
        <p:sp>
          <p:nvSpPr>
            <p:cNvPr id="103" name="모서리가 둥근 직사각형 102"/>
            <p:cNvSpPr/>
            <p:nvPr/>
          </p:nvSpPr>
          <p:spPr>
            <a:xfrm>
              <a:off x="5562601" y="1169283"/>
              <a:ext cx="593723" cy="240417"/>
            </a:xfrm>
            <a:prstGeom prst="roundRect">
              <a:avLst/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 flipH="1">
              <a:off x="5608817" y="1197158"/>
              <a:ext cx="50129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en-US" altLang="ko-KR" sz="1200" spc="-5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Step 02</a:t>
              </a:r>
              <a:endParaRPr lang="ko-KR" altLang="en-US" sz="1200" spc="-5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11855025" y="4071848"/>
            <a:ext cx="593723" cy="240417"/>
            <a:chOff x="5562601" y="1169283"/>
            <a:chExt cx="593723" cy="240417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5562601" y="1169283"/>
              <a:ext cx="593723" cy="240417"/>
            </a:xfrm>
            <a:prstGeom prst="roundRect">
              <a:avLst/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 flipH="1">
              <a:off x="5608817" y="1197158"/>
              <a:ext cx="50129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en-US" altLang="ko-KR" sz="1200" spc="-5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Step 03</a:t>
              </a:r>
              <a:endParaRPr lang="ko-KR" altLang="en-US" sz="1200" spc="-5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</p:grpSp>
      <p:grpSp>
        <p:nvGrpSpPr>
          <p:cNvPr id="108" name="그룹 107"/>
          <p:cNvGrpSpPr/>
          <p:nvPr/>
        </p:nvGrpSpPr>
        <p:grpSpPr>
          <a:xfrm>
            <a:off x="14264236" y="4071848"/>
            <a:ext cx="593723" cy="240417"/>
            <a:chOff x="5562601" y="1169283"/>
            <a:chExt cx="593723" cy="240417"/>
          </a:xfrm>
        </p:grpSpPr>
        <p:sp>
          <p:nvSpPr>
            <p:cNvPr id="109" name="모서리가 둥근 직사각형 108"/>
            <p:cNvSpPr/>
            <p:nvPr/>
          </p:nvSpPr>
          <p:spPr>
            <a:xfrm>
              <a:off x="5562601" y="1169283"/>
              <a:ext cx="593723" cy="240417"/>
            </a:xfrm>
            <a:prstGeom prst="roundRect">
              <a:avLst/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 flipH="1">
              <a:off x="5608817" y="1197158"/>
              <a:ext cx="50129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en-US" altLang="ko-KR" sz="1200" spc="-5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Step 04</a:t>
              </a:r>
              <a:endParaRPr lang="ko-KR" altLang="en-US" sz="1200" spc="-5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</p:grpSp>
      <p:grpSp>
        <p:nvGrpSpPr>
          <p:cNvPr id="189" name="그룹 188"/>
          <p:cNvGrpSpPr/>
          <p:nvPr/>
        </p:nvGrpSpPr>
        <p:grpSpPr>
          <a:xfrm>
            <a:off x="5536553" y="1098550"/>
            <a:ext cx="4680000" cy="2733284"/>
            <a:chOff x="708692" y="1150936"/>
            <a:chExt cx="4608000" cy="2735355"/>
          </a:xfrm>
        </p:grpSpPr>
        <p:sp>
          <p:nvSpPr>
            <p:cNvPr id="190" name="직사각형 189"/>
            <p:cNvSpPr/>
            <p:nvPr/>
          </p:nvSpPr>
          <p:spPr>
            <a:xfrm>
              <a:off x="708692" y="1475180"/>
              <a:ext cx="4608000" cy="21561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708692" y="1150936"/>
              <a:ext cx="4608000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초평탄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공사 </a:t>
              </a:r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조닝계획</a:t>
              </a:r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192" name="모서리가 둥근 직사각형 191"/>
            <p:cNvSpPr/>
            <p:nvPr/>
          </p:nvSpPr>
          <p:spPr>
            <a:xfrm>
              <a:off x="708692" y="3634291"/>
              <a:ext cx="4608000" cy="252000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일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타설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면적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1,500㎡ 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이하를 고려한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조닝계획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수립</a:t>
              </a:r>
              <a:endParaRPr lang="en-US" altLang="ko-KR" sz="1200" dirty="0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endParaRPr>
            </a:p>
          </p:txBody>
        </p:sp>
      </p:grpSp>
      <p:pic>
        <p:nvPicPr>
          <p:cNvPr id="193" name="그림 1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04" y="1276645"/>
            <a:ext cx="3857750" cy="2455157"/>
          </a:xfrm>
          <a:prstGeom prst="rect">
            <a:avLst/>
          </a:prstGeom>
        </p:spPr>
      </p:pic>
      <p:sp>
        <p:nvSpPr>
          <p:cNvPr id="197" name="자유형 196"/>
          <p:cNvSpPr/>
          <p:nvPr/>
        </p:nvSpPr>
        <p:spPr>
          <a:xfrm>
            <a:off x="6408545" y="1727356"/>
            <a:ext cx="876689" cy="909591"/>
          </a:xfrm>
          <a:custGeom>
            <a:avLst/>
            <a:gdLst>
              <a:gd name="connsiteX0" fmla="*/ 0 w 747712"/>
              <a:gd name="connsiteY0" fmla="*/ 0 h 723900"/>
              <a:gd name="connsiteX1" fmla="*/ 747712 w 747712"/>
              <a:gd name="connsiteY1" fmla="*/ 4763 h 723900"/>
              <a:gd name="connsiteX2" fmla="*/ 747712 w 747712"/>
              <a:gd name="connsiteY2" fmla="*/ 633413 h 723900"/>
              <a:gd name="connsiteX3" fmla="*/ 519112 w 747712"/>
              <a:gd name="connsiteY3" fmla="*/ 633413 h 723900"/>
              <a:gd name="connsiteX4" fmla="*/ 519112 w 747712"/>
              <a:gd name="connsiteY4" fmla="*/ 723900 h 723900"/>
              <a:gd name="connsiteX5" fmla="*/ 190500 w 747712"/>
              <a:gd name="connsiteY5" fmla="*/ 723900 h 723900"/>
              <a:gd name="connsiteX6" fmla="*/ 190500 w 747712"/>
              <a:gd name="connsiteY6" fmla="*/ 628650 h 723900"/>
              <a:gd name="connsiteX7" fmla="*/ 0 w 747712"/>
              <a:gd name="connsiteY7" fmla="*/ 628650 h 723900"/>
              <a:gd name="connsiteX8" fmla="*/ 0 w 747712"/>
              <a:gd name="connsiteY8" fmla="*/ 0 h 723900"/>
              <a:gd name="connsiteX0" fmla="*/ 0 w 747712"/>
              <a:gd name="connsiteY0" fmla="*/ 1587 h 725487"/>
              <a:gd name="connsiteX1" fmla="*/ 747712 w 747712"/>
              <a:gd name="connsiteY1" fmla="*/ 0 h 725487"/>
              <a:gd name="connsiteX2" fmla="*/ 747712 w 747712"/>
              <a:gd name="connsiteY2" fmla="*/ 635000 h 725487"/>
              <a:gd name="connsiteX3" fmla="*/ 519112 w 747712"/>
              <a:gd name="connsiteY3" fmla="*/ 635000 h 725487"/>
              <a:gd name="connsiteX4" fmla="*/ 519112 w 747712"/>
              <a:gd name="connsiteY4" fmla="*/ 725487 h 725487"/>
              <a:gd name="connsiteX5" fmla="*/ 190500 w 747712"/>
              <a:gd name="connsiteY5" fmla="*/ 725487 h 725487"/>
              <a:gd name="connsiteX6" fmla="*/ 190500 w 747712"/>
              <a:gd name="connsiteY6" fmla="*/ 630237 h 725487"/>
              <a:gd name="connsiteX7" fmla="*/ 0 w 747712"/>
              <a:gd name="connsiteY7" fmla="*/ 630237 h 725487"/>
              <a:gd name="connsiteX8" fmla="*/ 0 w 747712"/>
              <a:gd name="connsiteY8" fmla="*/ 1587 h 725487"/>
              <a:gd name="connsiteX0" fmla="*/ 0 w 747712"/>
              <a:gd name="connsiteY0" fmla="*/ 0 h 723900"/>
              <a:gd name="connsiteX1" fmla="*/ 741362 w 747712"/>
              <a:gd name="connsiteY1" fmla="*/ 58738 h 723900"/>
              <a:gd name="connsiteX2" fmla="*/ 747712 w 747712"/>
              <a:gd name="connsiteY2" fmla="*/ 633413 h 723900"/>
              <a:gd name="connsiteX3" fmla="*/ 519112 w 747712"/>
              <a:gd name="connsiteY3" fmla="*/ 633413 h 723900"/>
              <a:gd name="connsiteX4" fmla="*/ 519112 w 747712"/>
              <a:gd name="connsiteY4" fmla="*/ 723900 h 723900"/>
              <a:gd name="connsiteX5" fmla="*/ 190500 w 747712"/>
              <a:gd name="connsiteY5" fmla="*/ 723900 h 723900"/>
              <a:gd name="connsiteX6" fmla="*/ 190500 w 747712"/>
              <a:gd name="connsiteY6" fmla="*/ 628650 h 723900"/>
              <a:gd name="connsiteX7" fmla="*/ 0 w 747712"/>
              <a:gd name="connsiteY7" fmla="*/ 628650 h 723900"/>
              <a:gd name="connsiteX8" fmla="*/ 0 w 747712"/>
              <a:gd name="connsiteY8" fmla="*/ 0 h 723900"/>
              <a:gd name="connsiteX0" fmla="*/ 0 w 751271"/>
              <a:gd name="connsiteY0" fmla="*/ 1587 h 725487"/>
              <a:gd name="connsiteX1" fmla="*/ 750887 w 751271"/>
              <a:gd name="connsiteY1" fmla="*/ 0 h 725487"/>
              <a:gd name="connsiteX2" fmla="*/ 747712 w 751271"/>
              <a:gd name="connsiteY2" fmla="*/ 635000 h 725487"/>
              <a:gd name="connsiteX3" fmla="*/ 519112 w 751271"/>
              <a:gd name="connsiteY3" fmla="*/ 635000 h 725487"/>
              <a:gd name="connsiteX4" fmla="*/ 519112 w 751271"/>
              <a:gd name="connsiteY4" fmla="*/ 725487 h 725487"/>
              <a:gd name="connsiteX5" fmla="*/ 190500 w 751271"/>
              <a:gd name="connsiteY5" fmla="*/ 725487 h 725487"/>
              <a:gd name="connsiteX6" fmla="*/ 190500 w 751271"/>
              <a:gd name="connsiteY6" fmla="*/ 630237 h 725487"/>
              <a:gd name="connsiteX7" fmla="*/ 0 w 751271"/>
              <a:gd name="connsiteY7" fmla="*/ 630237 h 725487"/>
              <a:gd name="connsiteX8" fmla="*/ 0 w 751271"/>
              <a:gd name="connsiteY8" fmla="*/ 1587 h 725487"/>
              <a:gd name="connsiteX0" fmla="*/ 0 w 751271"/>
              <a:gd name="connsiteY0" fmla="*/ 1587 h 727391"/>
              <a:gd name="connsiteX1" fmla="*/ 750887 w 751271"/>
              <a:gd name="connsiteY1" fmla="*/ 0 h 727391"/>
              <a:gd name="connsiteX2" fmla="*/ 747712 w 751271"/>
              <a:gd name="connsiteY2" fmla="*/ 635000 h 727391"/>
              <a:gd name="connsiteX3" fmla="*/ 519112 w 751271"/>
              <a:gd name="connsiteY3" fmla="*/ 635000 h 727391"/>
              <a:gd name="connsiteX4" fmla="*/ 549720 w 751271"/>
              <a:gd name="connsiteY4" fmla="*/ 727391 h 727391"/>
              <a:gd name="connsiteX5" fmla="*/ 190500 w 751271"/>
              <a:gd name="connsiteY5" fmla="*/ 725487 h 727391"/>
              <a:gd name="connsiteX6" fmla="*/ 190500 w 751271"/>
              <a:gd name="connsiteY6" fmla="*/ 630237 h 727391"/>
              <a:gd name="connsiteX7" fmla="*/ 0 w 751271"/>
              <a:gd name="connsiteY7" fmla="*/ 630237 h 727391"/>
              <a:gd name="connsiteX8" fmla="*/ 0 w 751271"/>
              <a:gd name="connsiteY8" fmla="*/ 1587 h 727391"/>
              <a:gd name="connsiteX0" fmla="*/ 0 w 751271"/>
              <a:gd name="connsiteY0" fmla="*/ 1587 h 727391"/>
              <a:gd name="connsiteX1" fmla="*/ 750887 w 751271"/>
              <a:gd name="connsiteY1" fmla="*/ 0 h 727391"/>
              <a:gd name="connsiteX2" fmla="*/ 747712 w 751271"/>
              <a:gd name="connsiteY2" fmla="*/ 635000 h 727391"/>
              <a:gd name="connsiteX3" fmla="*/ 545639 w 751271"/>
              <a:gd name="connsiteY3" fmla="*/ 635000 h 727391"/>
              <a:gd name="connsiteX4" fmla="*/ 549720 w 751271"/>
              <a:gd name="connsiteY4" fmla="*/ 727391 h 727391"/>
              <a:gd name="connsiteX5" fmla="*/ 190500 w 751271"/>
              <a:gd name="connsiteY5" fmla="*/ 725487 h 727391"/>
              <a:gd name="connsiteX6" fmla="*/ 190500 w 751271"/>
              <a:gd name="connsiteY6" fmla="*/ 630237 h 727391"/>
              <a:gd name="connsiteX7" fmla="*/ 0 w 751271"/>
              <a:gd name="connsiteY7" fmla="*/ 630237 h 727391"/>
              <a:gd name="connsiteX8" fmla="*/ 0 w 751271"/>
              <a:gd name="connsiteY8" fmla="*/ 1587 h 727391"/>
              <a:gd name="connsiteX0" fmla="*/ 0 w 751271"/>
              <a:gd name="connsiteY0" fmla="*/ 1587 h 727391"/>
              <a:gd name="connsiteX1" fmla="*/ 750887 w 751271"/>
              <a:gd name="connsiteY1" fmla="*/ 0 h 727391"/>
              <a:gd name="connsiteX2" fmla="*/ 747712 w 751271"/>
              <a:gd name="connsiteY2" fmla="*/ 635000 h 727391"/>
              <a:gd name="connsiteX3" fmla="*/ 549720 w 751271"/>
              <a:gd name="connsiteY3" fmla="*/ 635000 h 727391"/>
              <a:gd name="connsiteX4" fmla="*/ 549720 w 751271"/>
              <a:gd name="connsiteY4" fmla="*/ 727391 h 727391"/>
              <a:gd name="connsiteX5" fmla="*/ 190500 w 751271"/>
              <a:gd name="connsiteY5" fmla="*/ 725487 h 727391"/>
              <a:gd name="connsiteX6" fmla="*/ 190500 w 751271"/>
              <a:gd name="connsiteY6" fmla="*/ 630237 h 727391"/>
              <a:gd name="connsiteX7" fmla="*/ 0 w 751271"/>
              <a:gd name="connsiteY7" fmla="*/ 630237 h 727391"/>
              <a:gd name="connsiteX8" fmla="*/ 0 w 751271"/>
              <a:gd name="connsiteY8" fmla="*/ 1587 h 727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1271" h="727391">
                <a:moveTo>
                  <a:pt x="0" y="1587"/>
                </a:moveTo>
                <a:lnTo>
                  <a:pt x="750887" y="0"/>
                </a:lnTo>
                <a:cubicBezTo>
                  <a:pt x="753004" y="191558"/>
                  <a:pt x="745595" y="443442"/>
                  <a:pt x="747712" y="635000"/>
                </a:cubicBezTo>
                <a:lnTo>
                  <a:pt x="549720" y="635000"/>
                </a:lnTo>
                <a:lnTo>
                  <a:pt x="549720" y="727391"/>
                </a:lnTo>
                <a:lnTo>
                  <a:pt x="190500" y="725487"/>
                </a:lnTo>
                <a:lnTo>
                  <a:pt x="190500" y="630237"/>
                </a:lnTo>
                <a:lnTo>
                  <a:pt x="0" y="630237"/>
                </a:lnTo>
                <a:lnTo>
                  <a:pt x="0" y="1587"/>
                </a:lnTo>
                <a:close/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ysDash"/>
            <a:round/>
          </a:ln>
          <a:effectLst>
            <a:glow rad="25400">
              <a:sysClr val="window" lastClr="FFFFFF">
                <a:alpha val="70000"/>
              </a:sysClr>
            </a:glow>
          </a:effectLst>
        </p:spPr>
        <p:txBody>
          <a:bodyPr rtlCol="0" anchor="ctr"/>
          <a:lstStyle/>
          <a:p>
            <a:pPr algn="ctr" defTabSz="1042978" latinLnBrk="0"/>
            <a:endParaRPr lang="ko-KR" altLang="en-US" sz="2100" kern="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98" name="모서리가 둥근 직사각형 197"/>
          <p:cNvSpPr/>
          <p:nvPr/>
        </p:nvSpPr>
        <p:spPr>
          <a:xfrm>
            <a:off x="5627896" y="1531549"/>
            <a:ext cx="595088" cy="234045"/>
          </a:xfrm>
          <a:prstGeom prst="roundRect">
            <a:avLst>
              <a:gd name="adj" fmla="val 50000"/>
            </a:avLst>
          </a:prstGeom>
          <a:solidFill>
            <a:srgbClr val="015699"/>
          </a:solidFill>
          <a:ln>
            <a:solidFill>
              <a:sysClr val="window" lastClr="FFFFFF"/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 defTabSz="1042978" latinLnBrk="0">
              <a:defRPr/>
            </a:pPr>
            <a:r>
              <a:rPr lang="en-US" altLang="ko-KR" sz="1200" kern="0" dirty="0">
                <a:ln w="3175">
                  <a:noFill/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B2F</a:t>
            </a:r>
            <a:endParaRPr lang="ko-KR" altLang="en-US" sz="1200" kern="0" dirty="0">
              <a:ln w="3175">
                <a:noFill/>
              </a:ln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8" name="직사각형 277"/>
          <p:cNvSpPr/>
          <p:nvPr/>
        </p:nvSpPr>
        <p:spPr>
          <a:xfrm>
            <a:off x="5536553" y="3918833"/>
            <a:ext cx="4680000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메크로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화이버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제안 및 </a:t>
            </a:r>
            <a:r>
              <a:rPr lang="ko-KR" altLang="en-US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시공효과</a:t>
            </a:r>
            <a:endParaRPr lang="ko-KR" altLang="en-US" sz="16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79" name="모서리가 둥근 직사각형 278"/>
          <p:cNvSpPr/>
          <p:nvPr/>
        </p:nvSpPr>
        <p:spPr>
          <a:xfrm>
            <a:off x="5536553" y="6400308"/>
            <a:ext cx="4680000" cy="251809"/>
          </a:xfrm>
          <a:prstGeom prst="roundRect">
            <a:avLst>
              <a:gd name="adj" fmla="val 0"/>
            </a:avLst>
          </a:prstGeom>
          <a:solidFill>
            <a:srgbClr val="40404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72000" indent="-72000">
              <a:buFont typeface="Arial" panose="020B0604020202020204" pitchFamily="34" charset="0"/>
              <a:buChar char="•"/>
            </a:pPr>
            <a:r>
              <a:rPr lang="ko-KR" altLang="en-US" sz="1200" dirty="0" err="1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rPr>
              <a:t>전단면</a:t>
            </a:r>
            <a:r>
              <a:rPr lang="ko-KR" altLang="en-US" sz="1200" dirty="0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rPr>
              <a:t> </a:t>
            </a:r>
            <a:r>
              <a:rPr lang="en-US" altLang="ko-KR" sz="1200" dirty="0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rPr>
              <a:t>3</a:t>
            </a:r>
            <a:r>
              <a:rPr lang="ko-KR" altLang="en-US" sz="1200" dirty="0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rPr>
              <a:t>차원 보강으로 </a:t>
            </a:r>
            <a:r>
              <a:rPr lang="ko-KR" altLang="en-US" sz="1200" dirty="0" err="1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rPr>
              <a:t>하중분산</a:t>
            </a:r>
            <a:r>
              <a:rPr lang="en-US" altLang="ko-KR" sz="1200" dirty="0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rPr>
              <a:t> </a:t>
            </a:r>
            <a:r>
              <a:rPr lang="ko-KR" altLang="en-US" sz="1200" dirty="0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rPr>
              <a:t>및 </a:t>
            </a:r>
            <a:r>
              <a:rPr lang="ko-KR" altLang="en-US" sz="1200" dirty="0" err="1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rPr>
              <a:t>균열억제</a:t>
            </a:r>
            <a:r>
              <a:rPr lang="en-US" altLang="ko-KR" sz="1200" dirty="0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rPr>
              <a:t>, Saw-Cut </a:t>
            </a:r>
            <a:r>
              <a:rPr lang="ko-KR" altLang="en-US" sz="1200" dirty="0">
                <a:solidFill>
                  <a:prstClr val="white"/>
                </a:solidFill>
                <a:latin typeface="Rix고딕_Pro Medium" panose="02020603020101020101" pitchFamily="18" charset="-127"/>
                <a:ea typeface="Rix고딕_Pro Medium" panose="02020603020101020101" pitchFamily="18" charset="-127"/>
              </a:rPr>
              <a:t>최소화</a:t>
            </a:r>
          </a:p>
        </p:txBody>
      </p:sp>
      <p:sp>
        <p:nvSpPr>
          <p:cNvPr id="292" name="모서리가 둥근 직사각형 291"/>
          <p:cNvSpPr/>
          <p:nvPr/>
        </p:nvSpPr>
        <p:spPr>
          <a:xfrm>
            <a:off x="5583703" y="3968848"/>
            <a:ext cx="400521" cy="223208"/>
          </a:xfrm>
          <a:prstGeom prst="roundRect">
            <a:avLst/>
          </a:prstGeom>
          <a:solidFill>
            <a:schemeClr val="tx2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93" name="TextBox 292"/>
          <p:cNvSpPr txBox="1"/>
          <p:nvPr/>
        </p:nvSpPr>
        <p:spPr>
          <a:xfrm flipH="1">
            <a:off x="5685305" y="3990208"/>
            <a:ext cx="1827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VE</a:t>
            </a:r>
            <a:endParaRPr lang="ko-KR" altLang="en-US" sz="1200" dirty="0">
              <a:solidFill>
                <a:schemeClr val="bg1"/>
              </a:solidFill>
              <a:latin typeface="Rix고딕_Pro Heavy" panose="02020603020101020101" pitchFamily="18" charset="-127"/>
              <a:ea typeface="Rix고딕_Pro Heavy" panose="02020603020101020101" pitchFamily="18" charset="-127"/>
            </a:endParaRPr>
          </a:p>
        </p:txBody>
      </p:sp>
      <p:sp>
        <p:nvSpPr>
          <p:cNvPr id="295" name="TextBox 294"/>
          <p:cNvSpPr txBox="1"/>
          <p:nvPr/>
        </p:nvSpPr>
        <p:spPr>
          <a:xfrm flipH="1">
            <a:off x="8111748" y="4306724"/>
            <a:ext cx="2757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미장</a:t>
            </a:r>
          </a:p>
        </p:txBody>
      </p:sp>
      <p:sp>
        <p:nvSpPr>
          <p:cNvPr id="299" name="TextBox 298"/>
          <p:cNvSpPr txBox="1"/>
          <p:nvPr/>
        </p:nvSpPr>
        <p:spPr>
          <a:xfrm flipH="1">
            <a:off x="8111748" y="5435779"/>
            <a:ext cx="2757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마감</a:t>
            </a: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6" y="1416682"/>
            <a:ext cx="4681738" cy="4957230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5552383" y="7977409"/>
            <a:ext cx="819658" cy="240417"/>
            <a:chOff x="5552383" y="7977409"/>
            <a:chExt cx="819658" cy="240417"/>
          </a:xfrm>
        </p:grpSpPr>
        <p:sp>
          <p:nvSpPr>
            <p:cNvPr id="355" name="모서리가 둥근 직사각형 354"/>
            <p:cNvSpPr/>
            <p:nvPr/>
          </p:nvSpPr>
          <p:spPr>
            <a:xfrm>
              <a:off x="5552383" y="7977409"/>
              <a:ext cx="819658" cy="240417"/>
            </a:xfrm>
            <a:prstGeom prst="roundRect">
              <a:avLst/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 flipH="1">
              <a:off x="5638309" y="8005284"/>
              <a:ext cx="64780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SAW CUT</a:t>
              </a:r>
              <a:endParaRPr lang="ko-KR" altLang="en-US" sz="120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</p:grpSp>
      <p:sp>
        <p:nvSpPr>
          <p:cNvPr id="8" name="자유형 7"/>
          <p:cNvSpPr/>
          <p:nvPr/>
        </p:nvSpPr>
        <p:spPr>
          <a:xfrm>
            <a:off x="7320953" y="1724026"/>
            <a:ext cx="926306" cy="904875"/>
          </a:xfrm>
          <a:custGeom>
            <a:avLst/>
            <a:gdLst>
              <a:gd name="connsiteX0" fmla="*/ 0 w 942975"/>
              <a:gd name="connsiteY0" fmla="*/ 785812 h 904875"/>
              <a:gd name="connsiteX1" fmla="*/ 66675 w 942975"/>
              <a:gd name="connsiteY1" fmla="*/ 785812 h 904875"/>
              <a:gd name="connsiteX2" fmla="*/ 66675 w 942975"/>
              <a:gd name="connsiteY2" fmla="*/ 904875 h 904875"/>
              <a:gd name="connsiteX3" fmla="*/ 242887 w 942975"/>
              <a:gd name="connsiteY3" fmla="*/ 904875 h 904875"/>
              <a:gd name="connsiteX4" fmla="*/ 242887 w 942975"/>
              <a:gd name="connsiteY4" fmla="*/ 785812 h 904875"/>
              <a:gd name="connsiteX5" fmla="*/ 790575 w 942975"/>
              <a:gd name="connsiteY5" fmla="*/ 785812 h 904875"/>
              <a:gd name="connsiteX6" fmla="*/ 790575 w 942975"/>
              <a:gd name="connsiteY6" fmla="*/ 902493 h 904875"/>
              <a:gd name="connsiteX7" fmla="*/ 942975 w 942975"/>
              <a:gd name="connsiteY7" fmla="*/ 902493 h 904875"/>
              <a:gd name="connsiteX8" fmla="*/ 942975 w 942975"/>
              <a:gd name="connsiteY8" fmla="*/ 0 h 904875"/>
              <a:gd name="connsiteX9" fmla="*/ 33337 w 942975"/>
              <a:gd name="connsiteY9" fmla="*/ 0 h 904875"/>
              <a:gd name="connsiteX10" fmla="*/ 0 w 942975"/>
              <a:gd name="connsiteY10" fmla="*/ 785812 h 904875"/>
              <a:gd name="connsiteX0" fmla="*/ 0 w 942975"/>
              <a:gd name="connsiteY0" fmla="*/ 785812 h 904875"/>
              <a:gd name="connsiteX1" fmla="*/ 66675 w 942975"/>
              <a:gd name="connsiteY1" fmla="*/ 785812 h 904875"/>
              <a:gd name="connsiteX2" fmla="*/ 66675 w 942975"/>
              <a:gd name="connsiteY2" fmla="*/ 904875 h 904875"/>
              <a:gd name="connsiteX3" fmla="*/ 242887 w 942975"/>
              <a:gd name="connsiteY3" fmla="*/ 904875 h 904875"/>
              <a:gd name="connsiteX4" fmla="*/ 242887 w 942975"/>
              <a:gd name="connsiteY4" fmla="*/ 785812 h 904875"/>
              <a:gd name="connsiteX5" fmla="*/ 790575 w 942975"/>
              <a:gd name="connsiteY5" fmla="*/ 785812 h 904875"/>
              <a:gd name="connsiteX6" fmla="*/ 790575 w 942975"/>
              <a:gd name="connsiteY6" fmla="*/ 902493 h 904875"/>
              <a:gd name="connsiteX7" fmla="*/ 942975 w 942975"/>
              <a:gd name="connsiteY7" fmla="*/ 902493 h 904875"/>
              <a:gd name="connsiteX8" fmla="*/ 942975 w 942975"/>
              <a:gd name="connsiteY8" fmla="*/ 0 h 904875"/>
              <a:gd name="connsiteX9" fmla="*/ 2381 w 942975"/>
              <a:gd name="connsiteY9" fmla="*/ 0 h 904875"/>
              <a:gd name="connsiteX10" fmla="*/ 0 w 942975"/>
              <a:gd name="connsiteY10" fmla="*/ 785812 h 904875"/>
              <a:gd name="connsiteX0" fmla="*/ 0 w 942975"/>
              <a:gd name="connsiteY0" fmla="*/ 785812 h 904875"/>
              <a:gd name="connsiteX1" fmla="*/ 66675 w 942975"/>
              <a:gd name="connsiteY1" fmla="*/ 785812 h 904875"/>
              <a:gd name="connsiteX2" fmla="*/ 66675 w 942975"/>
              <a:gd name="connsiteY2" fmla="*/ 904875 h 904875"/>
              <a:gd name="connsiteX3" fmla="*/ 242887 w 942975"/>
              <a:gd name="connsiteY3" fmla="*/ 904875 h 904875"/>
              <a:gd name="connsiteX4" fmla="*/ 242887 w 942975"/>
              <a:gd name="connsiteY4" fmla="*/ 785812 h 904875"/>
              <a:gd name="connsiteX5" fmla="*/ 790575 w 942975"/>
              <a:gd name="connsiteY5" fmla="*/ 785812 h 904875"/>
              <a:gd name="connsiteX6" fmla="*/ 790575 w 942975"/>
              <a:gd name="connsiteY6" fmla="*/ 902493 h 904875"/>
              <a:gd name="connsiteX7" fmla="*/ 942975 w 942975"/>
              <a:gd name="connsiteY7" fmla="*/ 902493 h 904875"/>
              <a:gd name="connsiteX8" fmla="*/ 942975 w 942975"/>
              <a:gd name="connsiteY8" fmla="*/ 0 h 904875"/>
              <a:gd name="connsiteX9" fmla="*/ 4805 w 942975"/>
              <a:gd name="connsiteY9" fmla="*/ 0 h 904875"/>
              <a:gd name="connsiteX10" fmla="*/ 0 w 942975"/>
              <a:gd name="connsiteY10" fmla="*/ 785812 h 904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42975" h="904875">
                <a:moveTo>
                  <a:pt x="0" y="785812"/>
                </a:moveTo>
                <a:lnTo>
                  <a:pt x="66675" y="785812"/>
                </a:lnTo>
                <a:lnTo>
                  <a:pt x="66675" y="904875"/>
                </a:lnTo>
                <a:lnTo>
                  <a:pt x="242887" y="904875"/>
                </a:lnTo>
                <a:lnTo>
                  <a:pt x="242887" y="785812"/>
                </a:lnTo>
                <a:lnTo>
                  <a:pt x="790575" y="785812"/>
                </a:lnTo>
                <a:lnTo>
                  <a:pt x="790575" y="902493"/>
                </a:lnTo>
                <a:lnTo>
                  <a:pt x="942975" y="902493"/>
                </a:lnTo>
                <a:lnTo>
                  <a:pt x="942975" y="0"/>
                </a:lnTo>
                <a:lnTo>
                  <a:pt x="4805" y="0"/>
                </a:lnTo>
                <a:cubicBezTo>
                  <a:pt x="4011" y="261937"/>
                  <a:pt x="794" y="523875"/>
                  <a:pt x="0" y="785812"/>
                </a:cubicBezTo>
                <a:close/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ysDash"/>
            <a:round/>
          </a:ln>
          <a:effectLst>
            <a:glow rad="25400">
              <a:sysClr val="window" lastClr="FFFFFF">
                <a:alpha val="70000"/>
              </a:sysClr>
            </a:glow>
          </a:effectLst>
        </p:spPr>
        <p:txBody>
          <a:bodyPr rtlCol="0" anchor="ctr"/>
          <a:lstStyle/>
          <a:p>
            <a:pPr algn="ctr" defTabSz="1042978" latinLnBrk="0"/>
            <a:endParaRPr lang="ko-KR" altLang="en-US" sz="2100" kern="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8275834" y="1714501"/>
            <a:ext cx="695325" cy="619126"/>
          </a:xfrm>
          <a:custGeom>
            <a:avLst/>
            <a:gdLst>
              <a:gd name="connsiteX0" fmla="*/ 0 w 695325"/>
              <a:gd name="connsiteY0" fmla="*/ 0 h 619125"/>
              <a:gd name="connsiteX1" fmla="*/ 0 w 695325"/>
              <a:gd name="connsiteY1" fmla="*/ 619125 h 619125"/>
              <a:gd name="connsiteX2" fmla="*/ 695325 w 695325"/>
              <a:gd name="connsiteY2" fmla="*/ 619125 h 619125"/>
              <a:gd name="connsiteX3" fmla="*/ 695325 w 695325"/>
              <a:gd name="connsiteY3" fmla="*/ 14287 h 619125"/>
              <a:gd name="connsiteX4" fmla="*/ 0 w 695325"/>
              <a:gd name="connsiteY4" fmla="*/ 0 h 619125"/>
              <a:gd name="connsiteX0" fmla="*/ 0 w 695325"/>
              <a:gd name="connsiteY0" fmla="*/ 2382 h 621507"/>
              <a:gd name="connsiteX1" fmla="*/ 0 w 695325"/>
              <a:gd name="connsiteY1" fmla="*/ 621507 h 621507"/>
              <a:gd name="connsiteX2" fmla="*/ 695325 w 695325"/>
              <a:gd name="connsiteY2" fmla="*/ 621507 h 621507"/>
              <a:gd name="connsiteX3" fmla="*/ 695325 w 695325"/>
              <a:gd name="connsiteY3" fmla="*/ 0 h 621507"/>
              <a:gd name="connsiteX4" fmla="*/ 0 w 695325"/>
              <a:gd name="connsiteY4" fmla="*/ 2382 h 621507"/>
              <a:gd name="connsiteX0" fmla="*/ 0 w 695325"/>
              <a:gd name="connsiteY0" fmla="*/ 1 h 619126"/>
              <a:gd name="connsiteX1" fmla="*/ 0 w 695325"/>
              <a:gd name="connsiteY1" fmla="*/ 619126 h 619126"/>
              <a:gd name="connsiteX2" fmla="*/ 695325 w 695325"/>
              <a:gd name="connsiteY2" fmla="*/ 619126 h 619126"/>
              <a:gd name="connsiteX3" fmla="*/ 695325 w 695325"/>
              <a:gd name="connsiteY3" fmla="*/ 0 h 619126"/>
              <a:gd name="connsiteX4" fmla="*/ 0 w 695325"/>
              <a:gd name="connsiteY4" fmla="*/ 1 h 61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325" h="619126">
                <a:moveTo>
                  <a:pt x="0" y="1"/>
                </a:moveTo>
                <a:lnTo>
                  <a:pt x="0" y="619126"/>
                </a:lnTo>
                <a:lnTo>
                  <a:pt x="695325" y="619126"/>
                </a:lnTo>
                <a:lnTo>
                  <a:pt x="695325" y="0"/>
                </a:lnTo>
                <a:lnTo>
                  <a:pt x="0" y="1"/>
                </a:lnTo>
                <a:close/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ysDash"/>
            <a:round/>
          </a:ln>
          <a:effectLst>
            <a:glow rad="25400">
              <a:sysClr val="window" lastClr="FFFFFF">
                <a:alpha val="70000"/>
              </a:sysClr>
            </a:glow>
          </a:effectLst>
        </p:spPr>
        <p:txBody>
          <a:bodyPr rtlCol="0" anchor="ctr"/>
          <a:lstStyle/>
          <a:p>
            <a:pPr algn="ctr" defTabSz="1042978" latinLnBrk="0"/>
            <a:endParaRPr lang="ko-KR" altLang="en-US" sz="2100" kern="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8952109" y="1715453"/>
            <a:ext cx="752475" cy="725329"/>
          </a:xfrm>
          <a:custGeom>
            <a:avLst/>
            <a:gdLst>
              <a:gd name="connsiteX0" fmla="*/ 0 w 752475"/>
              <a:gd name="connsiteY0" fmla="*/ 733425 h 733425"/>
              <a:gd name="connsiteX1" fmla="*/ 0 w 752475"/>
              <a:gd name="connsiteY1" fmla="*/ 657225 h 733425"/>
              <a:gd name="connsiteX2" fmla="*/ 47625 w 752475"/>
              <a:gd name="connsiteY2" fmla="*/ 657225 h 733425"/>
              <a:gd name="connsiteX3" fmla="*/ 47625 w 752475"/>
              <a:gd name="connsiteY3" fmla="*/ 0 h 733425"/>
              <a:gd name="connsiteX4" fmla="*/ 628650 w 752475"/>
              <a:gd name="connsiteY4" fmla="*/ 0 h 733425"/>
              <a:gd name="connsiteX5" fmla="*/ 752475 w 752475"/>
              <a:gd name="connsiteY5" fmla="*/ 566737 h 733425"/>
              <a:gd name="connsiteX6" fmla="*/ 652462 w 752475"/>
              <a:gd name="connsiteY6" fmla="*/ 566737 h 733425"/>
              <a:gd name="connsiteX7" fmla="*/ 652462 w 752475"/>
              <a:gd name="connsiteY7" fmla="*/ 661987 h 733425"/>
              <a:gd name="connsiteX8" fmla="*/ 235744 w 752475"/>
              <a:gd name="connsiteY8" fmla="*/ 661987 h 733425"/>
              <a:gd name="connsiteX9" fmla="*/ 0 w 752475"/>
              <a:gd name="connsiteY9" fmla="*/ 733425 h 733425"/>
              <a:gd name="connsiteX0" fmla="*/ 0 w 752475"/>
              <a:gd name="connsiteY0" fmla="*/ 733425 h 733425"/>
              <a:gd name="connsiteX1" fmla="*/ 0 w 752475"/>
              <a:gd name="connsiteY1" fmla="*/ 657225 h 733425"/>
              <a:gd name="connsiteX2" fmla="*/ 47625 w 752475"/>
              <a:gd name="connsiteY2" fmla="*/ 657225 h 733425"/>
              <a:gd name="connsiteX3" fmla="*/ 47625 w 752475"/>
              <a:gd name="connsiteY3" fmla="*/ 0 h 733425"/>
              <a:gd name="connsiteX4" fmla="*/ 628650 w 752475"/>
              <a:gd name="connsiteY4" fmla="*/ 0 h 733425"/>
              <a:gd name="connsiteX5" fmla="*/ 752475 w 752475"/>
              <a:gd name="connsiteY5" fmla="*/ 566737 h 733425"/>
              <a:gd name="connsiteX6" fmla="*/ 652462 w 752475"/>
              <a:gd name="connsiteY6" fmla="*/ 566737 h 733425"/>
              <a:gd name="connsiteX7" fmla="*/ 652462 w 752475"/>
              <a:gd name="connsiteY7" fmla="*/ 661987 h 733425"/>
              <a:gd name="connsiteX8" fmla="*/ 235744 w 752475"/>
              <a:gd name="connsiteY8" fmla="*/ 661987 h 733425"/>
              <a:gd name="connsiteX9" fmla="*/ 97631 w 752475"/>
              <a:gd name="connsiteY9" fmla="*/ 683419 h 733425"/>
              <a:gd name="connsiteX10" fmla="*/ 0 w 752475"/>
              <a:gd name="connsiteY10" fmla="*/ 733425 h 733425"/>
              <a:gd name="connsiteX0" fmla="*/ 0 w 752475"/>
              <a:gd name="connsiteY0" fmla="*/ 733425 h 733425"/>
              <a:gd name="connsiteX1" fmla="*/ 0 w 752475"/>
              <a:gd name="connsiteY1" fmla="*/ 657225 h 733425"/>
              <a:gd name="connsiteX2" fmla="*/ 47625 w 752475"/>
              <a:gd name="connsiteY2" fmla="*/ 657225 h 733425"/>
              <a:gd name="connsiteX3" fmla="*/ 47625 w 752475"/>
              <a:gd name="connsiteY3" fmla="*/ 0 h 733425"/>
              <a:gd name="connsiteX4" fmla="*/ 628650 w 752475"/>
              <a:gd name="connsiteY4" fmla="*/ 0 h 733425"/>
              <a:gd name="connsiteX5" fmla="*/ 752475 w 752475"/>
              <a:gd name="connsiteY5" fmla="*/ 566737 h 733425"/>
              <a:gd name="connsiteX6" fmla="*/ 652462 w 752475"/>
              <a:gd name="connsiteY6" fmla="*/ 566737 h 733425"/>
              <a:gd name="connsiteX7" fmla="*/ 652462 w 752475"/>
              <a:gd name="connsiteY7" fmla="*/ 661987 h 733425"/>
              <a:gd name="connsiteX8" fmla="*/ 235744 w 752475"/>
              <a:gd name="connsiteY8" fmla="*/ 661987 h 733425"/>
              <a:gd name="connsiteX9" fmla="*/ 178594 w 752475"/>
              <a:gd name="connsiteY9" fmla="*/ 666750 h 733425"/>
              <a:gd name="connsiteX10" fmla="*/ 97631 w 752475"/>
              <a:gd name="connsiteY10" fmla="*/ 683419 h 733425"/>
              <a:gd name="connsiteX11" fmla="*/ 0 w 752475"/>
              <a:gd name="connsiteY11" fmla="*/ 733425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2475" h="733425">
                <a:moveTo>
                  <a:pt x="0" y="733425"/>
                </a:moveTo>
                <a:lnTo>
                  <a:pt x="0" y="657225"/>
                </a:lnTo>
                <a:lnTo>
                  <a:pt x="47625" y="657225"/>
                </a:lnTo>
                <a:lnTo>
                  <a:pt x="47625" y="0"/>
                </a:lnTo>
                <a:lnTo>
                  <a:pt x="628650" y="0"/>
                </a:lnTo>
                <a:lnTo>
                  <a:pt x="752475" y="566737"/>
                </a:lnTo>
                <a:lnTo>
                  <a:pt x="652462" y="566737"/>
                </a:lnTo>
                <a:lnTo>
                  <a:pt x="652462" y="661987"/>
                </a:lnTo>
                <a:lnTo>
                  <a:pt x="235744" y="661987"/>
                </a:lnTo>
                <a:cubicBezTo>
                  <a:pt x="157957" y="663574"/>
                  <a:pt x="201613" y="663178"/>
                  <a:pt x="178594" y="666750"/>
                </a:cubicBezTo>
                <a:cubicBezTo>
                  <a:pt x="155575" y="670322"/>
                  <a:pt x="128587" y="673100"/>
                  <a:pt x="97631" y="683419"/>
                </a:cubicBezTo>
                <a:lnTo>
                  <a:pt x="0" y="733425"/>
                </a:lnTo>
                <a:close/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ysDash"/>
            <a:round/>
          </a:ln>
          <a:effectLst>
            <a:glow rad="25400">
              <a:sysClr val="window" lastClr="FFFFFF">
                <a:alpha val="70000"/>
              </a:sysClr>
            </a:glow>
          </a:effectLst>
        </p:spPr>
        <p:txBody>
          <a:bodyPr rtlCol="0" anchor="ctr"/>
          <a:lstStyle/>
          <a:p>
            <a:pPr algn="ctr" defTabSz="1042978" latinLnBrk="0"/>
            <a:endParaRPr lang="ko-KR" altLang="en-US" sz="2100" kern="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6414490" y="2360613"/>
            <a:ext cx="2508250" cy="498475"/>
          </a:xfrm>
          <a:custGeom>
            <a:avLst/>
            <a:gdLst>
              <a:gd name="connsiteX0" fmla="*/ 2508250 w 2508250"/>
              <a:gd name="connsiteY0" fmla="*/ 0 h 498475"/>
              <a:gd name="connsiteX1" fmla="*/ 2508250 w 2508250"/>
              <a:gd name="connsiteY1" fmla="*/ 92075 h 498475"/>
              <a:gd name="connsiteX2" fmla="*/ 2425700 w 2508250"/>
              <a:gd name="connsiteY2" fmla="*/ 165100 h 498475"/>
              <a:gd name="connsiteX3" fmla="*/ 2378075 w 2508250"/>
              <a:gd name="connsiteY3" fmla="*/ 228600 h 498475"/>
              <a:gd name="connsiteX4" fmla="*/ 2336800 w 2508250"/>
              <a:gd name="connsiteY4" fmla="*/ 298450 h 498475"/>
              <a:gd name="connsiteX5" fmla="*/ 2308225 w 2508250"/>
              <a:gd name="connsiteY5" fmla="*/ 371475 h 498475"/>
              <a:gd name="connsiteX6" fmla="*/ 2289175 w 2508250"/>
              <a:gd name="connsiteY6" fmla="*/ 473075 h 498475"/>
              <a:gd name="connsiteX7" fmla="*/ 2289175 w 2508250"/>
              <a:gd name="connsiteY7" fmla="*/ 498475 h 498475"/>
              <a:gd name="connsiteX8" fmla="*/ 0 w 2508250"/>
              <a:gd name="connsiteY8" fmla="*/ 498475 h 498475"/>
              <a:gd name="connsiteX9" fmla="*/ 0 w 2508250"/>
              <a:gd name="connsiteY9" fmla="*/ 288925 h 498475"/>
              <a:gd name="connsiteX10" fmla="*/ 1857375 w 2508250"/>
              <a:gd name="connsiteY10" fmla="*/ 288925 h 498475"/>
              <a:gd name="connsiteX11" fmla="*/ 1857375 w 2508250"/>
              <a:gd name="connsiteY11" fmla="*/ 0 h 498475"/>
              <a:gd name="connsiteX12" fmla="*/ 2508250 w 2508250"/>
              <a:gd name="connsiteY12" fmla="*/ 0 h 498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08250" h="498475">
                <a:moveTo>
                  <a:pt x="2508250" y="0"/>
                </a:moveTo>
                <a:lnTo>
                  <a:pt x="2508250" y="92075"/>
                </a:lnTo>
                <a:lnTo>
                  <a:pt x="2425700" y="165100"/>
                </a:lnTo>
                <a:lnTo>
                  <a:pt x="2378075" y="228600"/>
                </a:lnTo>
                <a:lnTo>
                  <a:pt x="2336800" y="298450"/>
                </a:lnTo>
                <a:lnTo>
                  <a:pt x="2308225" y="371475"/>
                </a:lnTo>
                <a:lnTo>
                  <a:pt x="2289175" y="473075"/>
                </a:lnTo>
                <a:lnTo>
                  <a:pt x="2289175" y="498475"/>
                </a:lnTo>
                <a:lnTo>
                  <a:pt x="0" y="498475"/>
                </a:lnTo>
                <a:lnTo>
                  <a:pt x="0" y="288925"/>
                </a:lnTo>
                <a:lnTo>
                  <a:pt x="1857375" y="288925"/>
                </a:lnTo>
                <a:lnTo>
                  <a:pt x="1857375" y="0"/>
                </a:lnTo>
                <a:lnTo>
                  <a:pt x="2508250" y="0"/>
                </a:lnTo>
                <a:close/>
              </a:path>
            </a:pathLst>
          </a:custGeom>
          <a:noFill/>
          <a:ln w="19050" cap="flat" cmpd="sng" algn="ctr">
            <a:solidFill>
              <a:srgbClr val="C00000"/>
            </a:solidFill>
            <a:prstDash val="sysDash"/>
            <a:round/>
          </a:ln>
          <a:effectLst>
            <a:glow rad="25400">
              <a:sysClr val="window" lastClr="FFFFFF">
                <a:alpha val="70000"/>
              </a:sysClr>
            </a:glow>
          </a:effectLst>
        </p:spPr>
        <p:txBody>
          <a:bodyPr rtlCol="0" anchor="ctr"/>
          <a:lstStyle/>
          <a:p>
            <a:pPr algn="ctr" defTabSz="1042978" latinLnBrk="0"/>
            <a:endParaRPr lang="ko-KR" altLang="en-US" sz="2100" kern="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5648824" y="2043370"/>
            <a:ext cx="755277" cy="207494"/>
            <a:chOff x="5638309" y="2095757"/>
            <a:chExt cx="755277" cy="207494"/>
          </a:xfrm>
        </p:grpSpPr>
        <p:sp>
          <p:nvSpPr>
            <p:cNvPr id="194" name="모서리가 둥근 직사각형 193"/>
            <p:cNvSpPr/>
            <p:nvPr/>
          </p:nvSpPr>
          <p:spPr>
            <a:xfrm>
              <a:off x="5638309" y="2095757"/>
              <a:ext cx="675222" cy="207494"/>
            </a:xfrm>
            <a:prstGeom prst="roundRect">
              <a:avLst/>
            </a:prstGeom>
            <a:solidFill>
              <a:srgbClr val="EE3023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A Zone</a:t>
              </a:r>
              <a:endParaRPr lang="ko-KR" altLang="en-US" sz="120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  <p:sp>
          <p:nvSpPr>
            <p:cNvPr id="21" name="이등변 삼각형 20"/>
            <p:cNvSpPr/>
            <p:nvPr/>
          </p:nvSpPr>
          <p:spPr>
            <a:xfrm rot="5400000">
              <a:off x="6296370" y="2154497"/>
              <a:ext cx="104418" cy="90015"/>
            </a:xfrm>
            <a:prstGeom prst="triangle">
              <a:avLst/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9037216" y="2388468"/>
            <a:ext cx="675222" cy="286335"/>
            <a:chOff x="9040234" y="2443667"/>
            <a:chExt cx="675222" cy="286335"/>
          </a:xfrm>
        </p:grpSpPr>
        <p:sp>
          <p:nvSpPr>
            <p:cNvPr id="152" name="모서리가 둥근 직사각형 151"/>
            <p:cNvSpPr/>
            <p:nvPr/>
          </p:nvSpPr>
          <p:spPr>
            <a:xfrm>
              <a:off x="9040234" y="2522508"/>
              <a:ext cx="675222" cy="207494"/>
            </a:xfrm>
            <a:prstGeom prst="roundRect">
              <a:avLst/>
            </a:prstGeom>
            <a:solidFill>
              <a:srgbClr val="EE3023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D Zone</a:t>
              </a:r>
              <a:endParaRPr lang="ko-KR" altLang="en-US" sz="120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  <p:sp>
          <p:nvSpPr>
            <p:cNvPr id="155" name="이등변 삼각형 154"/>
            <p:cNvSpPr/>
            <p:nvPr/>
          </p:nvSpPr>
          <p:spPr>
            <a:xfrm>
              <a:off x="9325636" y="2443667"/>
              <a:ext cx="104418" cy="90015"/>
            </a:xfrm>
            <a:prstGeom prst="triangle">
              <a:avLst>
                <a:gd name="adj" fmla="val 49998"/>
              </a:avLst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7476746" y="2857869"/>
            <a:ext cx="675222" cy="286335"/>
            <a:chOff x="9040234" y="2443667"/>
            <a:chExt cx="675222" cy="286335"/>
          </a:xfrm>
        </p:grpSpPr>
        <p:sp>
          <p:nvSpPr>
            <p:cNvPr id="158" name="모서리가 둥근 직사각형 157"/>
            <p:cNvSpPr/>
            <p:nvPr/>
          </p:nvSpPr>
          <p:spPr>
            <a:xfrm>
              <a:off x="9040234" y="2522508"/>
              <a:ext cx="675222" cy="207494"/>
            </a:xfrm>
            <a:prstGeom prst="roundRect">
              <a:avLst/>
            </a:prstGeom>
            <a:solidFill>
              <a:srgbClr val="EE3023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 algn="ctr" defTabSz="1042978" latinLnBrk="0"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E Zone</a:t>
              </a:r>
            </a:p>
          </p:txBody>
        </p:sp>
        <p:sp>
          <p:nvSpPr>
            <p:cNvPr id="159" name="이등변 삼각형 158"/>
            <p:cNvSpPr/>
            <p:nvPr/>
          </p:nvSpPr>
          <p:spPr>
            <a:xfrm>
              <a:off x="9325636" y="2443667"/>
              <a:ext cx="104418" cy="90015"/>
            </a:xfrm>
            <a:prstGeom prst="triangle">
              <a:avLst>
                <a:gd name="adj" fmla="val 49998"/>
              </a:avLst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165" name="그룹 164"/>
          <p:cNvGrpSpPr/>
          <p:nvPr/>
        </p:nvGrpSpPr>
        <p:grpSpPr>
          <a:xfrm>
            <a:off x="7436526" y="1451103"/>
            <a:ext cx="675222" cy="294663"/>
            <a:chOff x="7426011" y="1503490"/>
            <a:chExt cx="675222" cy="294663"/>
          </a:xfrm>
        </p:grpSpPr>
        <p:sp>
          <p:nvSpPr>
            <p:cNvPr id="166" name="모서리가 둥근 직사각형 165"/>
            <p:cNvSpPr/>
            <p:nvPr/>
          </p:nvSpPr>
          <p:spPr>
            <a:xfrm>
              <a:off x="7426011" y="1503490"/>
              <a:ext cx="675222" cy="207494"/>
            </a:xfrm>
            <a:prstGeom prst="roundRect">
              <a:avLst/>
            </a:prstGeom>
            <a:solidFill>
              <a:srgbClr val="EE3023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B Zone</a:t>
              </a:r>
              <a:endParaRPr lang="ko-KR" altLang="en-US" sz="120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  <p:sp>
          <p:nvSpPr>
            <p:cNvPr id="167" name="이등변 삼각형 166"/>
            <p:cNvSpPr/>
            <p:nvPr/>
          </p:nvSpPr>
          <p:spPr>
            <a:xfrm rot="10800000">
              <a:off x="7711413" y="1708138"/>
              <a:ext cx="104418" cy="90015"/>
            </a:xfrm>
            <a:prstGeom prst="triangle">
              <a:avLst>
                <a:gd name="adj" fmla="val 49998"/>
              </a:avLst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8291787" y="1451103"/>
            <a:ext cx="675222" cy="294663"/>
            <a:chOff x="8281272" y="1503490"/>
            <a:chExt cx="675222" cy="294663"/>
          </a:xfrm>
        </p:grpSpPr>
        <p:sp>
          <p:nvSpPr>
            <p:cNvPr id="169" name="모서리가 둥근 직사각형 168"/>
            <p:cNvSpPr/>
            <p:nvPr/>
          </p:nvSpPr>
          <p:spPr>
            <a:xfrm>
              <a:off x="8281272" y="1503490"/>
              <a:ext cx="675222" cy="207494"/>
            </a:xfrm>
            <a:prstGeom prst="roundRect">
              <a:avLst/>
            </a:prstGeom>
            <a:solidFill>
              <a:srgbClr val="EE3023"/>
            </a:solidFill>
            <a:ln>
              <a:solidFill>
                <a:sysClr val="window" lastClr="FFFFFF"/>
              </a:solidFill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C Zone</a:t>
              </a:r>
              <a:endParaRPr lang="ko-KR" altLang="en-US" sz="120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  <p:sp>
          <p:nvSpPr>
            <p:cNvPr id="170" name="이등변 삼각형 169"/>
            <p:cNvSpPr/>
            <p:nvPr/>
          </p:nvSpPr>
          <p:spPr>
            <a:xfrm rot="10800000">
              <a:off x="8566674" y="1708138"/>
              <a:ext cx="104418" cy="90015"/>
            </a:xfrm>
            <a:prstGeom prst="triangle">
              <a:avLst>
                <a:gd name="adj" fmla="val 49998"/>
              </a:avLst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5530893" y="8453948"/>
            <a:ext cx="4693596" cy="2733284"/>
            <a:chOff x="5530893" y="3918833"/>
            <a:chExt cx="4693596" cy="2733284"/>
          </a:xfrm>
        </p:grpSpPr>
        <p:sp>
          <p:nvSpPr>
            <p:cNvPr id="163" name="직사각형 162"/>
            <p:cNvSpPr/>
            <p:nvPr/>
          </p:nvSpPr>
          <p:spPr>
            <a:xfrm>
              <a:off x="5536553" y="3918833"/>
              <a:ext cx="468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시공관리 주안점</a:t>
              </a:r>
            </a:p>
          </p:txBody>
        </p:sp>
        <p:sp>
          <p:nvSpPr>
            <p:cNvPr id="164" name="모서리가 둥근 직사각형 163"/>
            <p:cNvSpPr/>
            <p:nvPr/>
          </p:nvSpPr>
          <p:spPr>
            <a:xfrm>
              <a:off x="5536553" y="6400308"/>
              <a:ext cx="468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시공기준에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의한 정밀시공으로 바닥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평활도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및 마모 저항도 확보</a:t>
              </a:r>
            </a:p>
          </p:txBody>
        </p:sp>
        <p:grpSp>
          <p:nvGrpSpPr>
            <p:cNvPr id="171" name="그룹 170"/>
            <p:cNvGrpSpPr/>
            <p:nvPr/>
          </p:nvGrpSpPr>
          <p:grpSpPr>
            <a:xfrm>
              <a:off x="5536553" y="4242831"/>
              <a:ext cx="2304000" cy="2158425"/>
              <a:chOff x="5526038" y="4358227"/>
              <a:chExt cx="2335110" cy="2158425"/>
            </a:xfrm>
          </p:grpSpPr>
          <p:sp>
            <p:nvSpPr>
              <p:cNvPr id="231" name="직사각형 230"/>
              <p:cNvSpPr/>
              <p:nvPr/>
            </p:nvSpPr>
            <p:spPr>
              <a:xfrm>
                <a:off x="5526038" y="4358227"/>
                <a:ext cx="2335110" cy="104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-윤고딕340" pitchFamily="18" charset="-127"/>
                  <a:ea typeface="-윤고딕340" pitchFamily="18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5526038" y="5472652"/>
                <a:ext cx="2335110" cy="104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-윤고딕340" pitchFamily="18" charset="-127"/>
                  <a:ea typeface="-윤고딕340" pitchFamily="18" charset="-127"/>
                </a:endParaRPr>
              </a:p>
            </p:txBody>
          </p:sp>
        </p:grpSp>
        <p:grpSp>
          <p:nvGrpSpPr>
            <p:cNvPr id="172" name="그룹 171"/>
            <p:cNvGrpSpPr/>
            <p:nvPr/>
          </p:nvGrpSpPr>
          <p:grpSpPr>
            <a:xfrm>
              <a:off x="7910955" y="4242831"/>
              <a:ext cx="2304000" cy="2158425"/>
              <a:chOff x="5526038" y="4358227"/>
              <a:chExt cx="2335110" cy="2158425"/>
            </a:xfrm>
          </p:grpSpPr>
          <p:sp>
            <p:nvSpPr>
              <p:cNvPr id="229" name="직사각형 228"/>
              <p:cNvSpPr/>
              <p:nvPr/>
            </p:nvSpPr>
            <p:spPr>
              <a:xfrm>
                <a:off x="5526038" y="4358227"/>
                <a:ext cx="2335110" cy="104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-윤고딕340" pitchFamily="18" charset="-127"/>
                  <a:ea typeface="-윤고딕340" pitchFamily="18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5526038" y="5472652"/>
                <a:ext cx="2335110" cy="1044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-윤고딕340" pitchFamily="18" charset="-127"/>
                  <a:ea typeface="-윤고딕340" pitchFamily="18" charset="-127"/>
                </a:endParaRPr>
              </a:p>
            </p:txBody>
          </p:sp>
        </p:grpSp>
        <p:pic>
          <p:nvPicPr>
            <p:cNvPr id="173" name="Picture 2"/>
            <p:cNvPicPr>
              <a:picLocks noChangeAspect="1" noChangeArrowheads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754" t="23703" r="21594" b="25424"/>
            <a:stretch/>
          </p:blipFill>
          <p:spPr bwMode="auto">
            <a:xfrm>
              <a:off x="5530893" y="4242831"/>
              <a:ext cx="2309660" cy="1049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" name="모서리가 둥근 직사각형 173"/>
            <p:cNvSpPr/>
            <p:nvPr/>
          </p:nvSpPr>
          <p:spPr>
            <a:xfrm>
              <a:off x="5576417" y="4278849"/>
              <a:ext cx="593723" cy="240417"/>
            </a:xfrm>
            <a:prstGeom prst="roundRect">
              <a:avLst/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 flipH="1">
              <a:off x="5735419" y="4306724"/>
              <a:ext cx="27571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타설</a:t>
              </a:r>
              <a:endParaRPr lang="ko-KR" altLang="en-US" sz="120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  <p:pic>
          <p:nvPicPr>
            <p:cNvPr id="176" name="Picture 3"/>
            <p:cNvPicPr preferRelativeResize="0">
              <a:picLocks noChangeArrowheads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56" t="9043" r="-236" b="17171"/>
            <a:stretch/>
          </p:blipFill>
          <p:spPr bwMode="auto">
            <a:xfrm>
              <a:off x="7912642" y="4240728"/>
              <a:ext cx="2311847" cy="1043828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" name="모서리가 둥근 직사각형 176"/>
            <p:cNvSpPr/>
            <p:nvPr/>
          </p:nvSpPr>
          <p:spPr>
            <a:xfrm>
              <a:off x="7952745" y="4278849"/>
              <a:ext cx="593723" cy="240417"/>
            </a:xfrm>
            <a:prstGeom prst="roundRect">
              <a:avLst/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78" name="TextBox 177"/>
            <p:cNvSpPr txBox="1"/>
            <p:nvPr/>
          </p:nvSpPr>
          <p:spPr>
            <a:xfrm flipH="1">
              <a:off x="8111748" y="4306724"/>
              <a:ext cx="27571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미장</a:t>
              </a:r>
            </a:p>
          </p:txBody>
        </p:sp>
        <p:pic>
          <p:nvPicPr>
            <p:cNvPr id="179" name="Picture 6"/>
            <p:cNvPicPr preferRelativeResize="0">
              <a:picLocks noChangeArrowheads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1291" b="50055"/>
            <a:stretch/>
          </p:blipFill>
          <p:spPr bwMode="auto">
            <a:xfrm>
              <a:off x="7912996" y="5356977"/>
              <a:ext cx="2304607" cy="1049792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0" name="모서리가 둥근 직사각형 179"/>
            <p:cNvSpPr/>
            <p:nvPr/>
          </p:nvSpPr>
          <p:spPr>
            <a:xfrm>
              <a:off x="5576417" y="5407904"/>
              <a:ext cx="593723" cy="240417"/>
            </a:xfrm>
            <a:prstGeom prst="roundRect">
              <a:avLst/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 flipH="1">
              <a:off x="5735421" y="5435779"/>
              <a:ext cx="27571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200" dirty="0" err="1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쏘컷</a:t>
              </a:r>
              <a:endParaRPr lang="ko-KR" altLang="en-US" sz="1200" dirty="0">
                <a:solidFill>
                  <a:schemeClr val="bg1"/>
                </a:solidFill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  <p:sp>
          <p:nvSpPr>
            <p:cNvPr id="182" name="모서리가 둥근 직사각형 181"/>
            <p:cNvSpPr/>
            <p:nvPr/>
          </p:nvSpPr>
          <p:spPr>
            <a:xfrm>
              <a:off x="7952745" y="5407904"/>
              <a:ext cx="593723" cy="240417"/>
            </a:xfrm>
            <a:prstGeom prst="roundRect">
              <a:avLst/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 flipH="1">
              <a:off x="8111748" y="5435779"/>
              <a:ext cx="27571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마감</a:t>
              </a:r>
            </a:p>
          </p:txBody>
        </p:sp>
        <p:sp>
          <p:nvSpPr>
            <p:cNvPr id="184" name="TextBox 183"/>
            <p:cNvSpPr txBox="1"/>
            <p:nvPr/>
          </p:nvSpPr>
          <p:spPr>
            <a:xfrm>
              <a:off x="5895342" y="5089337"/>
              <a:ext cx="1598507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pPr algn="l"/>
              <a:r>
                <a:rPr lang="en-US" altLang="ko-KR" dirty="0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1</a:t>
              </a:r>
              <a:r>
                <a:rPr lang="ko-KR" altLang="en-US" dirty="0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일 </a:t>
              </a:r>
              <a:r>
                <a:rPr lang="ko-KR" altLang="en-US" dirty="0" err="1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타설량</a:t>
              </a:r>
              <a:r>
                <a:rPr lang="ko-KR" altLang="en-US" dirty="0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en-US" altLang="ko-KR" dirty="0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1,500㎡ </a:t>
              </a:r>
              <a:r>
                <a:rPr lang="ko-KR" altLang="en-US" dirty="0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이하</a:t>
              </a:r>
            </a:p>
          </p:txBody>
        </p:sp>
        <p:sp>
          <p:nvSpPr>
            <p:cNvPr id="195" name="TextBox 194"/>
            <p:cNvSpPr txBox="1"/>
            <p:nvPr/>
          </p:nvSpPr>
          <p:spPr>
            <a:xfrm>
              <a:off x="8408037" y="5063351"/>
              <a:ext cx="138280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pPr algn="l"/>
              <a:r>
                <a:rPr lang="ko-KR" altLang="en-US" dirty="0" err="1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기계미장</a:t>
              </a:r>
              <a:r>
                <a:rPr lang="en-US" altLang="ko-KR" dirty="0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/</a:t>
              </a:r>
              <a:r>
                <a:rPr lang="ko-KR" altLang="en-US" dirty="0" err="1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양생제</a:t>
              </a:r>
              <a:r>
                <a:rPr lang="ko-KR" altLang="en-US" dirty="0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도포</a:t>
              </a:r>
            </a:p>
          </p:txBody>
        </p:sp>
        <p:cxnSp>
          <p:nvCxnSpPr>
            <p:cNvPr id="196" name="직선 연결선 195"/>
            <p:cNvCxnSpPr/>
            <p:nvPr/>
          </p:nvCxnSpPr>
          <p:spPr>
            <a:xfrm>
              <a:off x="6836896" y="5547916"/>
              <a:ext cx="0" cy="769418"/>
            </a:xfrm>
            <a:prstGeom prst="line">
              <a:avLst/>
            </a:prstGeom>
            <a:noFill/>
            <a:ln w="12700" cap="flat" cmpd="sng" algn="ctr">
              <a:solidFill>
                <a:srgbClr val="ED7D31"/>
              </a:solidFill>
              <a:prstDash val="solid"/>
            </a:ln>
            <a:effectLst/>
          </p:spPr>
        </p:cxnSp>
        <p:grpSp>
          <p:nvGrpSpPr>
            <p:cNvPr id="199" name="그룹 198"/>
            <p:cNvGrpSpPr/>
            <p:nvPr/>
          </p:nvGrpSpPr>
          <p:grpSpPr>
            <a:xfrm>
              <a:off x="6067698" y="5453973"/>
              <a:ext cx="452424" cy="864887"/>
              <a:chOff x="6364696" y="5569370"/>
              <a:chExt cx="321537" cy="614674"/>
            </a:xfrm>
          </p:grpSpPr>
          <p:cxnSp>
            <p:nvCxnSpPr>
              <p:cNvPr id="225" name="직선 연결선 224"/>
              <p:cNvCxnSpPr/>
              <p:nvPr/>
            </p:nvCxnSpPr>
            <p:spPr>
              <a:xfrm>
                <a:off x="6525464" y="5569370"/>
                <a:ext cx="0" cy="614674"/>
              </a:xfrm>
              <a:prstGeom prst="line">
                <a:avLst/>
              </a:prstGeom>
              <a:noFill/>
              <a:ln w="12700" cap="flat" cmpd="sng" algn="ctr">
                <a:solidFill>
                  <a:srgbClr val="ED7D31"/>
                </a:solidFill>
                <a:prstDash val="solid"/>
              </a:ln>
              <a:effectLst/>
            </p:spPr>
          </p:cxnSp>
          <p:grpSp>
            <p:nvGrpSpPr>
              <p:cNvPr id="226" name="그룹 225"/>
              <p:cNvGrpSpPr/>
              <p:nvPr/>
            </p:nvGrpSpPr>
            <p:grpSpPr>
              <a:xfrm>
                <a:off x="6364696" y="5775539"/>
                <a:ext cx="321537" cy="300072"/>
                <a:chOff x="5657538" y="4170966"/>
                <a:chExt cx="639159" cy="639159"/>
              </a:xfrm>
            </p:grpSpPr>
            <p:sp>
              <p:nvSpPr>
                <p:cNvPr id="227" name="다이아몬드 226"/>
                <p:cNvSpPr/>
                <p:nvPr/>
              </p:nvSpPr>
              <p:spPr>
                <a:xfrm>
                  <a:off x="5657538" y="4170966"/>
                  <a:ext cx="639159" cy="639159"/>
                </a:xfrm>
                <a:prstGeom prst="diamond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D7D3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429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28" name="직사각형 227"/>
                <p:cNvSpPr/>
                <p:nvPr/>
              </p:nvSpPr>
              <p:spPr>
                <a:xfrm>
                  <a:off x="5855177" y="4368605"/>
                  <a:ext cx="243880" cy="243880"/>
                </a:xfrm>
                <a:prstGeom prst="rect">
                  <a:avLst/>
                </a:prstGeom>
                <a:solidFill>
                  <a:sysClr val="window" lastClr="FFFFFF">
                    <a:lumMod val="6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429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</p:grpSp>
        <p:cxnSp>
          <p:nvCxnSpPr>
            <p:cNvPr id="200" name="직선 화살표 연결선 199"/>
            <p:cNvCxnSpPr/>
            <p:nvPr/>
          </p:nvCxnSpPr>
          <p:spPr>
            <a:xfrm>
              <a:off x="6541420" y="5955195"/>
              <a:ext cx="284365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201" name="직선 화살표 연결선 200"/>
            <p:cNvCxnSpPr/>
            <p:nvPr/>
          </p:nvCxnSpPr>
          <p:spPr>
            <a:xfrm>
              <a:off x="6368453" y="5517788"/>
              <a:ext cx="966787" cy="0"/>
            </a:xfrm>
            <a:prstGeom prst="straightConnector1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202" name="TextBox 201"/>
            <p:cNvSpPr txBox="1"/>
            <p:nvPr/>
          </p:nvSpPr>
          <p:spPr>
            <a:xfrm>
              <a:off x="7527231" y="5566831"/>
              <a:ext cx="325073" cy="153888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normalizeH="0" baseline="0" noProof="0" dirty="0">
                  <a:ln w="3175">
                    <a:noFill/>
                  </a:ln>
                  <a:solidFill>
                    <a:prstClr val="black"/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기둥</a:t>
              </a:r>
            </a:p>
          </p:txBody>
        </p:sp>
        <p:sp>
          <p:nvSpPr>
            <p:cNvPr id="204" name="모서리가 둥근 직사각형 203"/>
            <p:cNvSpPr/>
            <p:nvPr/>
          </p:nvSpPr>
          <p:spPr>
            <a:xfrm>
              <a:off x="6499130" y="5348709"/>
              <a:ext cx="659897" cy="169933"/>
            </a:xfrm>
            <a:prstGeom prst="roundRect">
              <a:avLst/>
            </a:prstGeom>
            <a:noFill/>
            <a:effectLst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normalizeH="0" baseline="0" noProof="0" dirty="0">
                  <a:ln w="3175">
                    <a:noFill/>
                  </a:ln>
                  <a:solidFill>
                    <a:prstClr val="black"/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11m </a:t>
              </a:r>
              <a:r>
                <a:rPr kumimoji="0" lang="ko-KR" altLang="en-US" sz="1000" b="0" i="0" u="none" strike="noStrike" kern="0" cap="none" normalizeH="0" baseline="0" noProof="0" dirty="0">
                  <a:ln w="3175">
                    <a:noFill/>
                  </a:ln>
                  <a:solidFill>
                    <a:prstClr val="black"/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이내</a:t>
              </a:r>
            </a:p>
          </p:txBody>
        </p:sp>
        <p:sp>
          <p:nvSpPr>
            <p:cNvPr id="205" name="모서리가 둥근 직사각형 204"/>
            <p:cNvSpPr/>
            <p:nvPr/>
          </p:nvSpPr>
          <p:spPr>
            <a:xfrm>
              <a:off x="5571402" y="6149735"/>
              <a:ext cx="660013" cy="189478"/>
            </a:xfrm>
            <a:prstGeom prst="roundRect">
              <a:avLst/>
            </a:prstGeom>
            <a:solidFill>
              <a:sysClr val="window" lastClr="FFFFFF"/>
            </a:solidFill>
            <a:ln>
              <a:solidFill>
                <a:sysClr val="windowText" lastClr="000000">
                  <a:lumMod val="50000"/>
                  <a:lumOff val="50000"/>
                </a:sysClr>
              </a:solidFill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100" kern="0" dirty="0">
                  <a:ln w="3175">
                    <a:noFill/>
                  </a:ln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커</a:t>
              </a:r>
              <a:r>
                <a:rPr kumimoji="0" lang="ko-KR" altLang="en-US" sz="1100" b="0" i="0" u="none" strike="noStrike" kern="0" cap="none" normalizeH="0" baseline="0" noProof="0" dirty="0" err="1">
                  <a:ln w="3175"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팅라인</a:t>
              </a:r>
              <a:endParaRPr kumimoji="0" lang="en-US" altLang="ko-KR" sz="1100" b="0" i="0" u="none" strike="noStrike" kern="0" cap="none" normalizeH="0" baseline="0" noProof="0" dirty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grpSp>
          <p:nvGrpSpPr>
            <p:cNvPr id="206" name="그룹 205"/>
            <p:cNvGrpSpPr/>
            <p:nvPr/>
          </p:nvGrpSpPr>
          <p:grpSpPr>
            <a:xfrm>
              <a:off x="6067261" y="5453973"/>
              <a:ext cx="452424" cy="864887"/>
              <a:chOff x="6364696" y="5569370"/>
              <a:chExt cx="321537" cy="614674"/>
            </a:xfrm>
          </p:grpSpPr>
          <p:cxnSp>
            <p:nvCxnSpPr>
              <p:cNvPr id="220" name="직선 연결선 219"/>
              <p:cNvCxnSpPr/>
              <p:nvPr/>
            </p:nvCxnSpPr>
            <p:spPr>
              <a:xfrm>
                <a:off x="6525464" y="5569370"/>
                <a:ext cx="0" cy="614674"/>
              </a:xfrm>
              <a:prstGeom prst="line">
                <a:avLst/>
              </a:prstGeom>
              <a:noFill/>
              <a:ln w="12700" cap="flat" cmpd="sng" algn="ctr">
                <a:solidFill>
                  <a:srgbClr val="ED7D31"/>
                </a:solidFill>
                <a:prstDash val="solid"/>
              </a:ln>
              <a:effectLst/>
            </p:spPr>
          </p:cxnSp>
          <p:grpSp>
            <p:nvGrpSpPr>
              <p:cNvPr id="221" name="그룹 220"/>
              <p:cNvGrpSpPr/>
              <p:nvPr/>
            </p:nvGrpSpPr>
            <p:grpSpPr>
              <a:xfrm>
                <a:off x="6364696" y="5775539"/>
                <a:ext cx="321537" cy="300072"/>
                <a:chOff x="5657538" y="4170966"/>
                <a:chExt cx="639159" cy="639159"/>
              </a:xfrm>
            </p:grpSpPr>
            <p:sp>
              <p:nvSpPr>
                <p:cNvPr id="223" name="다이아몬드 222"/>
                <p:cNvSpPr/>
                <p:nvPr/>
              </p:nvSpPr>
              <p:spPr>
                <a:xfrm>
                  <a:off x="5657538" y="4170966"/>
                  <a:ext cx="639159" cy="639159"/>
                </a:xfrm>
                <a:prstGeom prst="diamond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D7D3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429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24" name="직사각형 223"/>
                <p:cNvSpPr/>
                <p:nvPr/>
              </p:nvSpPr>
              <p:spPr>
                <a:xfrm>
                  <a:off x="5855177" y="4368605"/>
                  <a:ext cx="243880" cy="243880"/>
                </a:xfrm>
                <a:prstGeom prst="rect">
                  <a:avLst/>
                </a:prstGeom>
                <a:solidFill>
                  <a:sysClr val="window" lastClr="FFFFFF">
                    <a:lumMod val="6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429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</p:grpSp>
        <p:grpSp>
          <p:nvGrpSpPr>
            <p:cNvPr id="207" name="그룹 206"/>
            <p:cNvGrpSpPr/>
            <p:nvPr/>
          </p:nvGrpSpPr>
          <p:grpSpPr>
            <a:xfrm>
              <a:off x="7120780" y="5453973"/>
              <a:ext cx="452424" cy="864887"/>
              <a:chOff x="6364696" y="5569370"/>
              <a:chExt cx="321537" cy="614674"/>
            </a:xfrm>
          </p:grpSpPr>
          <p:cxnSp>
            <p:nvCxnSpPr>
              <p:cNvPr id="216" name="직선 연결선 215"/>
              <p:cNvCxnSpPr/>
              <p:nvPr/>
            </p:nvCxnSpPr>
            <p:spPr>
              <a:xfrm>
                <a:off x="6525464" y="5569370"/>
                <a:ext cx="0" cy="614674"/>
              </a:xfrm>
              <a:prstGeom prst="line">
                <a:avLst/>
              </a:prstGeom>
              <a:noFill/>
              <a:ln w="12700" cap="flat" cmpd="sng" algn="ctr">
                <a:solidFill>
                  <a:srgbClr val="ED7D31"/>
                </a:solidFill>
                <a:prstDash val="solid"/>
              </a:ln>
              <a:effectLst/>
            </p:spPr>
          </p:cxnSp>
          <p:grpSp>
            <p:nvGrpSpPr>
              <p:cNvPr id="217" name="그룹 216"/>
              <p:cNvGrpSpPr/>
              <p:nvPr/>
            </p:nvGrpSpPr>
            <p:grpSpPr>
              <a:xfrm>
                <a:off x="6364696" y="5775539"/>
                <a:ext cx="321537" cy="300072"/>
                <a:chOff x="5657538" y="4170966"/>
                <a:chExt cx="639159" cy="639159"/>
              </a:xfrm>
            </p:grpSpPr>
            <p:sp>
              <p:nvSpPr>
                <p:cNvPr id="218" name="다이아몬드 217"/>
                <p:cNvSpPr/>
                <p:nvPr/>
              </p:nvSpPr>
              <p:spPr>
                <a:xfrm>
                  <a:off x="5657538" y="4170966"/>
                  <a:ext cx="639159" cy="639159"/>
                </a:xfrm>
                <a:prstGeom prst="diamond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ED7D3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429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19" name="직사각형 218"/>
                <p:cNvSpPr/>
                <p:nvPr/>
              </p:nvSpPr>
              <p:spPr>
                <a:xfrm>
                  <a:off x="5855177" y="4368605"/>
                  <a:ext cx="243880" cy="243880"/>
                </a:xfrm>
                <a:prstGeom prst="rect">
                  <a:avLst/>
                </a:prstGeom>
                <a:solidFill>
                  <a:sysClr val="window" lastClr="FFFFFF">
                    <a:lumMod val="65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0429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</p:grpSp>
        <p:grpSp>
          <p:nvGrpSpPr>
            <p:cNvPr id="208" name="그룹 207"/>
            <p:cNvGrpSpPr/>
            <p:nvPr/>
          </p:nvGrpSpPr>
          <p:grpSpPr>
            <a:xfrm>
              <a:off x="7355093" y="5628328"/>
              <a:ext cx="223507" cy="347190"/>
              <a:chOff x="7292476" y="5753314"/>
              <a:chExt cx="223507" cy="347190"/>
            </a:xfrm>
          </p:grpSpPr>
          <p:sp>
            <p:nvSpPr>
              <p:cNvPr id="214" name="자유형 46">
                <a:extLst>
                  <a:ext uri="{FF2B5EF4-FFF2-40B4-BE49-F238E27FC236}">
                    <a16:creationId xmlns:a16="http://schemas.microsoft.com/office/drawing/2014/main" id="{821B4CBA-8ACF-45BD-931F-864D558F018B}"/>
                  </a:ext>
                </a:extLst>
              </p:cNvPr>
              <p:cNvSpPr/>
              <p:nvPr/>
            </p:nvSpPr>
            <p:spPr>
              <a:xfrm rot="10800000" flipV="1">
                <a:off x="7327737" y="5753314"/>
                <a:ext cx="188246" cy="295911"/>
              </a:xfrm>
              <a:custGeom>
                <a:avLst/>
                <a:gdLst>
                  <a:gd name="connsiteX0" fmla="*/ 319315 w 319315"/>
                  <a:gd name="connsiteY0" fmla="*/ 1712686 h 1712686"/>
                  <a:gd name="connsiteX1" fmla="*/ 319315 w 319315"/>
                  <a:gd name="connsiteY1" fmla="*/ 0 h 1712686"/>
                  <a:gd name="connsiteX2" fmla="*/ 0 w 319315"/>
                  <a:gd name="connsiteY2" fmla="*/ 0 h 1712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9315" h="1712686">
                    <a:moveTo>
                      <a:pt x="319315" y="1712686"/>
                    </a:moveTo>
                    <a:lnTo>
                      <a:pt x="319315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solidFill>
                  <a:srgbClr val="053F67"/>
                </a:solidFill>
                <a:prstDash val="solid"/>
                <a:headEnd type="none" w="sm" len="sm"/>
              </a:ln>
              <a:effectLst/>
            </p:spPr>
            <p:txBody>
              <a:bodyPr anchor="ctr"/>
              <a:lstStyle/>
              <a:p>
                <a:pPr algn="ctr" defTabSz="1042978"/>
                <a:endParaRPr lang="ko-KR" altLang="en-US" sz="3200" dirty="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215" name="타원 214"/>
              <p:cNvSpPr/>
              <p:nvPr/>
            </p:nvSpPr>
            <p:spPr>
              <a:xfrm flipH="1">
                <a:off x="7292476" y="6028504"/>
                <a:ext cx="72000" cy="72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00275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846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grpSp>
          <p:nvGrpSpPr>
            <p:cNvPr id="209" name="그룹 208"/>
            <p:cNvGrpSpPr/>
            <p:nvPr/>
          </p:nvGrpSpPr>
          <p:grpSpPr>
            <a:xfrm>
              <a:off x="6231415" y="6051989"/>
              <a:ext cx="202085" cy="195745"/>
              <a:chOff x="7162391" y="6028504"/>
              <a:chExt cx="202085" cy="195745"/>
            </a:xfrm>
          </p:grpSpPr>
          <p:sp>
            <p:nvSpPr>
              <p:cNvPr id="212" name="자유형 46">
                <a:extLst>
                  <a:ext uri="{FF2B5EF4-FFF2-40B4-BE49-F238E27FC236}">
                    <a16:creationId xmlns:a16="http://schemas.microsoft.com/office/drawing/2014/main" id="{821B4CBA-8ACF-45BD-931F-864D558F018B}"/>
                  </a:ext>
                </a:extLst>
              </p:cNvPr>
              <p:cNvSpPr/>
              <p:nvPr/>
            </p:nvSpPr>
            <p:spPr>
              <a:xfrm rot="10800000" flipH="1">
                <a:off x="7162391" y="6049224"/>
                <a:ext cx="165346" cy="175025"/>
              </a:xfrm>
              <a:custGeom>
                <a:avLst/>
                <a:gdLst>
                  <a:gd name="connsiteX0" fmla="*/ 319315 w 319315"/>
                  <a:gd name="connsiteY0" fmla="*/ 1712686 h 1712686"/>
                  <a:gd name="connsiteX1" fmla="*/ 319315 w 319315"/>
                  <a:gd name="connsiteY1" fmla="*/ 0 h 1712686"/>
                  <a:gd name="connsiteX2" fmla="*/ 0 w 319315"/>
                  <a:gd name="connsiteY2" fmla="*/ 0 h 1712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9315" h="1712686">
                    <a:moveTo>
                      <a:pt x="319315" y="1712686"/>
                    </a:moveTo>
                    <a:lnTo>
                      <a:pt x="319315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 algn="ctr">
                <a:solidFill>
                  <a:srgbClr val="053F67"/>
                </a:solidFill>
                <a:prstDash val="solid"/>
                <a:headEnd type="none" w="sm" len="sm"/>
              </a:ln>
              <a:effectLst/>
            </p:spPr>
            <p:txBody>
              <a:bodyPr anchor="ctr"/>
              <a:lstStyle/>
              <a:p>
                <a:pPr algn="ctr" defTabSz="1042978"/>
                <a:endParaRPr lang="ko-KR" altLang="en-US" sz="3200" dirty="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213" name="타원 212"/>
              <p:cNvSpPr/>
              <p:nvPr/>
            </p:nvSpPr>
            <p:spPr>
              <a:xfrm flipH="1">
                <a:off x="7292476" y="6028504"/>
                <a:ext cx="72000" cy="72000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00275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03846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210" name="모서리가 둥근 직사각형 209"/>
            <p:cNvSpPr/>
            <p:nvPr/>
          </p:nvSpPr>
          <p:spPr>
            <a:xfrm>
              <a:off x="6493783" y="6039156"/>
              <a:ext cx="659897" cy="169933"/>
            </a:xfrm>
            <a:prstGeom prst="roundRect">
              <a:avLst/>
            </a:prstGeom>
            <a:noFill/>
            <a:effectLst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normalizeH="0" baseline="0" noProof="0" dirty="0">
                  <a:ln w="3175">
                    <a:noFill/>
                  </a:ln>
                  <a:solidFill>
                    <a:prstClr val="black"/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6m </a:t>
              </a:r>
              <a:r>
                <a:rPr kumimoji="0" lang="ko-KR" altLang="en-US" sz="1000" b="0" i="0" u="none" strike="noStrike" kern="0" cap="none" normalizeH="0" baseline="0" noProof="0" dirty="0">
                  <a:ln w="3175">
                    <a:noFill/>
                  </a:ln>
                  <a:solidFill>
                    <a:prstClr val="black"/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이내</a:t>
              </a: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8408037" y="6155987"/>
              <a:ext cx="1382808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pPr algn="l"/>
              <a:r>
                <a:rPr lang="ko-KR" altLang="en-US" dirty="0" err="1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침투성</a:t>
              </a:r>
              <a:r>
                <a:rPr lang="ko-KR" altLang="en-US" dirty="0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표면 </a:t>
              </a:r>
              <a:r>
                <a:rPr lang="ko-KR" altLang="en-US" dirty="0" err="1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강화제</a:t>
              </a:r>
              <a:endPara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583703" y="4328818"/>
            <a:ext cx="400521" cy="223208"/>
            <a:chOff x="5583703" y="4328818"/>
            <a:chExt cx="400521" cy="223208"/>
          </a:xfrm>
        </p:grpSpPr>
        <p:sp>
          <p:nvSpPr>
            <p:cNvPr id="233" name="모서리가 둥근 직사각형 232"/>
            <p:cNvSpPr/>
            <p:nvPr/>
          </p:nvSpPr>
          <p:spPr>
            <a:xfrm>
              <a:off x="5583703" y="4328818"/>
              <a:ext cx="400521" cy="22320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 flipH="1">
              <a:off x="5616715" y="4350178"/>
              <a:ext cx="33449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원안</a:t>
              </a:r>
            </a:p>
          </p:txBody>
        </p:sp>
      </p:grpSp>
      <p:sp>
        <p:nvSpPr>
          <p:cNvPr id="235" name="직사각형 234"/>
          <p:cNvSpPr/>
          <p:nvPr/>
        </p:nvSpPr>
        <p:spPr>
          <a:xfrm>
            <a:off x="7912647" y="4242831"/>
            <a:ext cx="2304000" cy="21566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grpSp>
        <p:nvGrpSpPr>
          <p:cNvPr id="236" name="그룹 235"/>
          <p:cNvGrpSpPr/>
          <p:nvPr/>
        </p:nvGrpSpPr>
        <p:grpSpPr>
          <a:xfrm>
            <a:off x="7959797" y="4328818"/>
            <a:ext cx="400521" cy="223208"/>
            <a:chOff x="5583703" y="4328818"/>
            <a:chExt cx="400521" cy="223208"/>
          </a:xfrm>
        </p:grpSpPr>
        <p:sp>
          <p:nvSpPr>
            <p:cNvPr id="237" name="모서리가 둥근 직사각형 236"/>
            <p:cNvSpPr/>
            <p:nvPr/>
          </p:nvSpPr>
          <p:spPr>
            <a:xfrm>
              <a:off x="5583703" y="4328818"/>
              <a:ext cx="400521" cy="223208"/>
            </a:xfrm>
            <a:prstGeom prst="roundRect">
              <a:avLst/>
            </a:prstGeom>
            <a:solidFill>
              <a:srgbClr val="EE30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 flipH="1">
              <a:off x="5616715" y="4350178"/>
              <a:ext cx="334496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제안</a:t>
              </a:r>
            </a:p>
          </p:txBody>
        </p:sp>
      </p:grpSp>
      <p:sp>
        <p:nvSpPr>
          <p:cNvPr id="239" name="TextBox 238"/>
          <p:cNvSpPr txBox="1"/>
          <p:nvPr/>
        </p:nvSpPr>
        <p:spPr>
          <a:xfrm>
            <a:off x="6059076" y="4356322"/>
            <a:ext cx="159850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>
                  <a:lumMod val="65000"/>
                  <a:lumOff val="35000"/>
                </a:schemeClr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l"/>
            <a:r>
              <a:rPr lang="en-US" altLang="ko-KR" dirty="0"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W.M.R.C Floor System</a:t>
            </a:r>
            <a:endParaRPr lang="ko-KR" altLang="en-US" dirty="0">
              <a:effectLst/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40" name="TextBox 239"/>
          <p:cNvSpPr txBox="1"/>
          <p:nvPr/>
        </p:nvSpPr>
        <p:spPr>
          <a:xfrm>
            <a:off x="8438276" y="4356322"/>
            <a:ext cx="1598507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l"/>
            <a:r>
              <a:rPr lang="en-US" altLang="ko-KR" dirty="0"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M.F.R.C Floor System</a:t>
            </a:r>
            <a:endParaRPr lang="ko-KR" altLang="en-US" dirty="0">
              <a:effectLst/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5397380"/>
            <a:ext cx="2266949" cy="979741"/>
          </a:xfrm>
          <a:prstGeom prst="rect">
            <a:avLst/>
          </a:prstGeom>
        </p:spPr>
      </p:pic>
      <p:sp>
        <p:nvSpPr>
          <p:cNvPr id="243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V="1">
            <a:off x="5907335" y="5273126"/>
            <a:ext cx="208498" cy="415952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46" name="타원 245"/>
          <p:cNvSpPr/>
          <p:nvPr/>
        </p:nvSpPr>
        <p:spPr>
          <a:xfrm flipH="1">
            <a:off x="5866967" y="5587771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49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V="1">
            <a:off x="5743180" y="4985136"/>
            <a:ext cx="303206" cy="555216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50" name="타원 249"/>
          <p:cNvSpPr/>
          <p:nvPr/>
        </p:nvSpPr>
        <p:spPr>
          <a:xfrm flipH="1">
            <a:off x="5702812" y="5467248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99802" y="4604879"/>
            <a:ext cx="1896352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eaLnBrk="0" latinLnBrk="0" hangingPunct="0">
              <a:defRPr/>
            </a:pPr>
            <a: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Macro Fiber Reinforced Concrete</a:t>
            </a:r>
          </a:p>
        </p:txBody>
      </p:sp>
      <p:sp>
        <p:nvSpPr>
          <p:cNvPr id="251" name="직사각형 250"/>
          <p:cNvSpPr/>
          <p:nvPr/>
        </p:nvSpPr>
        <p:spPr>
          <a:xfrm>
            <a:off x="5719677" y="4604879"/>
            <a:ext cx="2043829" cy="15388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ctr" eaLnBrk="0" latinLnBrk="0" hangingPunct="0">
              <a:defRPr/>
            </a:pPr>
            <a: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Welded Mesh Reinforced Concrete</a:t>
            </a:r>
          </a:p>
        </p:txBody>
      </p:sp>
      <p:sp>
        <p:nvSpPr>
          <p:cNvPr id="252" name="모서리가 둥근 직사각형 251"/>
          <p:cNvSpPr/>
          <p:nvPr/>
        </p:nvSpPr>
        <p:spPr>
          <a:xfrm>
            <a:off x="5567369" y="6124575"/>
            <a:ext cx="2233606" cy="246459"/>
          </a:xfrm>
          <a:prstGeom prst="roundRect">
            <a:avLst>
              <a:gd name="adj" fmla="val 8937"/>
            </a:avLst>
          </a:prstGeom>
          <a:solidFill>
            <a:schemeClr val="bg1">
              <a:lumMod val="50000"/>
            </a:schemeClr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ctr" defTabSz="1042978" latinLnBrk="0">
              <a:defRPr/>
            </a:pPr>
            <a:r>
              <a:rPr lang="ko-KR" altLang="en-US" sz="1000" kern="0" spc="-70" dirty="0" err="1">
                <a:ln w="3175">
                  <a:noFill/>
                </a:ln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타설시</a:t>
            </a:r>
            <a:r>
              <a:rPr lang="ko-KR" altLang="en-US" sz="1000" kern="0" spc="-70" dirty="0">
                <a:ln w="3175">
                  <a:noFill/>
                </a:ln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장비가 </a:t>
            </a:r>
            <a:r>
              <a:rPr lang="en-US" altLang="ko-KR" sz="1000" kern="0" spc="-70" dirty="0">
                <a:ln w="3175">
                  <a:noFill/>
                </a:ln>
                <a:latin typeface="Rix고딕_Pro Bold" panose="02020603020101020101" pitchFamily="18" charset="-127"/>
                <a:ea typeface="Rix고딕_Pro Bold" panose="02020603020101020101" pitchFamily="18" charset="-127"/>
              </a:rPr>
              <a:t>Mash</a:t>
            </a:r>
            <a:r>
              <a:rPr lang="ko-KR" altLang="en-US" sz="1000" kern="0" spc="-70" dirty="0">
                <a:ln w="3175">
                  <a:noFill/>
                </a:ln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를 밟아 </a:t>
            </a:r>
            <a:r>
              <a:rPr lang="ko-KR" altLang="en-US" sz="1000" kern="0" spc="-70" dirty="0" err="1">
                <a:ln w="3175">
                  <a:noFill/>
                </a:ln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크랙제어력</a:t>
            </a:r>
            <a:r>
              <a:rPr lang="ko-KR" altLang="en-US" sz="1000" kern="0" spc="-70" dirty="0">
                <a:ln w="3175">
                  <a:noFill/>
                </a:ln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감소</a:t>
            </a:r>
            <a:endParaRPr kumimoji="0" lang="ko-KR" altLang="en-US" sz="1000" b="0" i="0" u="none" strike="noStrike" kern="0" cap="none" spc="-70" normalizeH="0" noProof="0" dirty="0">
              <a:ln w="3175">
                <a:noFill/>
              </a:ln>
              <a:effectLst/>
              <a:uLnTx/>
              <a:uFillTx/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898162" y="7259016"/>
            <a:ext cx="2101876" cy="76944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ctr"/>
            <a:r>
              <a:rPr lang="ko-KR" altLang="en-US" sz="1000" kern="0" dirty="0" err="1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용접철망</a:t>
            </a: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대신하여 </a:t>
            </a:r>
            <a:b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</a:br>
            <a:r>
              <a:rPr lang="ko-KR" altLang="en-US" sz="1000" kern="0" dirty="0" err="1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구조용</a:t>
            </a: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합성섬유</a:t>
            </a:r>
            <a: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(</a:t>
            </a:r>
            <a:r>
              <a:rPr lang="en-US" altLang="ko-KR" sz="1000" kern="0" dirty="0" err="1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Forta</a:t>
            </a:r>
            <a: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Ferro)</a:t>
            </a: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를 </a:t>
            </a:r>
            <a:b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</a:b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콘크리트 </a:t>
            </a:r>
            <a:r>
              <a:rPr lang="ko-KR" altLang="en-US" sz="1000" kern="0" dirty="0" err="1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타설</a:t>
            </a: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시 레미콘에 투입하여 </a:t>
            </a:r>
            <a:b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</a:b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연성 및 인성을 </a:t>
            </a:r>
            <a: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3</a:t>
            </a: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차원 입체 보강하는 </a:t>
            </a:r>
            <a:b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</a:b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공법</a:t>
            </a:r>
          </a:p>
        </p:txBody>
      </p:sp>
      <p:pic>
        <p:nvPicPr>
          <p:cNvPr id="253" name="그림 2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598" y="5397380"/>
            <a:ext cx="2270858" cy="979741"/>
          </a:xfrm>
          <a:prstGeom prst="rect">
            <a:avLst/>
          </a:prstGeom>
        </p:spPr>
      </p:pic>
      <p:sp>
        <p:nvSpPr>
          <p:cNvPr id="254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V="1">
            <a:off x="8217178" y="5273126"/>
            <a:ext cx="208498" cy="415952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55" name="모서리가 둥근 직사각형 254"/>
          <p:cNvSpPr/>
          <p:nvPr/>
        </p:nvSpPr>
        <p:spPr>
          <a:xfrm>
            <a:off x="8275834" y="5181646"/>
            <a:ext cx="1703191" cy="216000"/>
          </a:xfrm>
          <a:prstGeom prst="roundRect">
            <a:avLst>
              <a:gd name="adj" fmla="val 7848"/>
            </a:avLst>
          </a:prstGeom>
          <a:solidFill>
            <a:srgbClr val="C00000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defTabSz="1042978" latinLnBrk="0">
              <a:defRPr/>
            </a:pPr>
            <a:r>
              <a:rPr lang="en-US" altLang="ko-KR" sz="1000" kern="0" dirty="0">
                <a:ln w="3175">
                  <a:noFill/>
                </a:ln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Macro Fiber 2.5kg~4.5kg/㎥</a:t>
            </a:r>
          </a:p>
        </p:txBody>
      </p:sp>
      <p:sp>
        <p:nvSpPr>
          <p:cNvPr id="256" name="타원 255"/>
          <p:cNvSpPr/>
          <p:nvPr/>
        </p:nvSpPr>
        <p:spPr>
          <a:xfrm flipH="1">
            <a:off x="8176810" y="5615515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57" name="모서리가 둥근 직사각형 256"/>
          <p:cNvSpPr/>
          <p:nvPr/>
        </p:nvSpPr>
        <p:spPr>
          <a:xfrm>
            <a:off x="7942760" y="6124575"/>
            <a:ext cx="2233606" cy="246459"/>
          </a:xfrm>
          <a:prstGeom prst="roundRect">
            <a:avLst>
              <a:gd name="adj" fmla="val 8937"/>
            </a:avLst>
          </a:prstGeom>
          <a:solidFill>
            <a:srgbClr val="C00000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/>
            <a:r>
              <a:rPr lang="ko-KR" altLang="en-US" sz="1000" kern="0" spc="-70" dirty="0" err="1">
                <a:ln w="3175">
                  <a:noFill/>
                </a:ln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구조용</a:t>
            </a:r>
            <a:r>
              <a:rPr lang="ko-KR" altLang="en-US" sz="1000" kern="0" spc="-70" dirty="0">
                <a:ln w="3175">
                  <a:noFill/>
                </a:ln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합성섬유를 통한 </a:t>
            </a:r>
            <a:r>
              <a:rPr lang="ko-KR" altLang="en-US" sz="1000" kern="0" spc="-70" dirty="0" err="1">
                <a:ln w="3175">
                  <a:noFill/>
                </a:ln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하중분산</a:t>
            </a:r>
            <a:r>
              <a:rPr lang="ko-KR" altLang="en-US" sz="1000" kern="0" spc="-70" dirty="0">
                <a:ln w="3175">
                  <a:noFill/>
                </a:ln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및 </a:t>
            </a:r>
            <a:r>
              <a:rPr lang="ko-KR" altLang="en-US" sz="1000" kern="0" spc="-70" dirty="0" err="1">
                <a:ln w="3175">
                  <a:noFill/>
                </a:ln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균열억제</a:t>
            </a:r>
            <a:endParaRPr lang="ko-KR" altLang="en-US" sz="1000" kern="0" spc="-70" dirty="0">
              <a:ln w="3175">
                <a:noFill/>
              </a:ln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259" name="자유형 46">
            <a:extLst>
              <a:ext uri="{FF2B5EF4-FFF2-40B4-BE49-F238E27FC236}">
                <a16:creationId xmlns:a16="http://schemas.microsoft.com/office/drawing/2014/main" id="{821B4CBA-8ACF-45BD-931F-864D558F018B}"/>
              </a:ext>
            </a:extLst>
          </p:cNvPr>
          <p:cNvSpPr/>
          <p:nvPr/>
        </p:nvSpPr>
        <p:spPr>
          <a:xfrm rot="10800000" flipV="1">
            <a:off x="8060864" y="4985136"/>
            <a:ext cx="303206" cy="555216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42978"/>
            <a:endParaRPr lang="ko-KR" altLang="en-US" sz="32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60" name="타원 259"/>
          <p:cNvSpPr/>
          <p:nvPr/>
        </p:nvSpPr>
        <p:spPr>
          <a:xfrm flipH="1">
            <a:off x="8020496" y="5467248"/>
            <a:ext cx="85984" cy="85984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61" name="모서리가 둥근 직사각형 260"/>
          <p:cNvSpPr/>
          <p:nvPr/>
        </p:nvSpPr>
        <p:spPr>
          <a:xfrm>
            <a:off x="8421639" y="8060934"/>
            <a:ext cx="1437492" cy="344749"/>
          </a:xfrm>
          <a:prstGeom prst="roundRect">
            <a:avLst>
              <a:gd name="adj" fmla="val 7688"/>
            </a:avLst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THK200 </a:t>
            </a: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고강도콘크리트</a:t>
            </a:r>
            <a: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(</a:t>
            </a:r>
            <a:r>
              <a:rPr lang="en-US" altLang="ko-KR" sz="1000" kern="0" dirty="0" err="1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fck</a:t>
            </a:r>
            <a: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=30N/mm)</a:t>
            </a:r>
            <a:endParaRPr lang="ko-KR" altLang="en-US" sz="1000" kern="0" dirty="0">
              <a:ln w="3175">
                <a:noFill/>
              </a:ln>
              <a:solidFill>
                <a:prstClr val="black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258" name="모서리가 둥근 직사각형 257"/>
          <p:cNvSpPr/>
          <p:nvPr/>
        </p:nvSpPr>
        <p:spPr>
          <a:xfrm>
            <a:off x="8278853" y="4887801"/>
            <a:ext cx="1389022" cy="216000"/>
          </a:xfrm>
          <a:prstGeom prst="roundRect">
            <a:avLst>
              <a:gd name="adj" fmla="val 7688"/>
            </a:avLst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THK200 </a:t>
            </a: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고강도콘크리트</a:t>
            </a:r>
          </a:p>
        </p:txBody>
      </p:sp>
      <p:sp>
        <p:nvSpPr>
          <p:cNvPr id="262" name="모서리가 둥근 직사각형 261"/>
          <p:cNvSpPr/>
          <p:nvPr/>
        </p:nvSpPr>
        <p:spPr>
          <a:xfrm>
            <a:off x="5979646" y="5181646"/>
            <a:ext cx="1294279" cy="216000"/>
          </a:xfrm>
          <a:prstGeom prst="roundRect">
            <a:avLst>
              <a:gd name="adj" fmla="val 7848"/>
            </a:avLst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defTabSz="1042978" latinLnBrk="0">
              <a:defRPr/>
            </a:pPr>
            <a:r>
              <a:rPr lang="ko-KR" altLang="en-US" sz="1000" kern="0" dirty="0" err="1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용접철망</a:t>
            </a: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</a:t>
            </a:r>
            <a: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D6 200x200</a:t>
            </a:r>
            <a:endParaRPr lang="ko-KR" altLang="en-US" sz="1000" kern="0" dirty="0">
              <a:ln w="3175">
                <a:noFill/>
              </a:ln>
              <a:solidFill>
                <a:prstClr val="black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263" name="모서리가 둥근 직사각형 262"/>
          <p:cNvSpPr/>
          <p:nvPr/>
        </p:nvSpPr>
        <p:spPr>
          <a:xfrm>
            <a:off x="5982665" y="4887801"/>
            <a:ext cx="1386510" cy="216000"/>
          </a:xfrm>
          <a:prstGeom prst="roundRect">
            <a:avLst>
              <a:gd name="adj" fmla="val 7688"/>
            </a:avLst>
          </a:prstGeom>
          <a:solidFill>
            <a:sysClr val="window" lastClr="FFFFFF"/>
          </a:solidFill>
          <a:ln>
            <a:solidFill>
              <a:sysClr val="windowText" lastClr="000000">
                <a:lumMod val="50000"/>
                <a:lumOff val="50000"/>
              </a:sysClr>
            </a:solidFill>
          </a:ln>
          <a:effectLst/>
        </p:spPr>
        <p:txBody>
          <a:bodyPr wrap="square" lIns="36000" tIns="36000" rIns="36000" bIns="36000" rtlCol="0" anchor="ctr" anchorCtr="0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THK200 </a:t>
            </a:r>
            <a:r>
              <a:rPr lang="ko-KR" altLang="en-US" sz="1000" kern="0" dirty="0">
                <a:ln w="3175">
                  <a:noFill/>
                </a:ln>
                <a:solidFill>
                  <a:prstClr val="black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고강도콘크리트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5526800" y="3878538"/>
            <a:ext cx="4694901" cy="2739750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2698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그룹 238"/>
          <p:cNvGrpSpPr/>
          <p:nvPr/>
        </p:nvGrpSpPr>
        <p:grpSpPr>
          <a:xfrm>
            <a:off x="7144880" y="1101449"/>
            <a:ext cx="3060000" cy="5555307"/>
            <a:chOff x="7144880" y="1150937"/>
            <a:chExt cx="3060000" cy="5555307"/>
          </a:xfrm>
        </p:grpSpPr>
        <p:sp>
          <p:nvSpPr>
            <p:cNvPr id="240" name="직사각형 239"/>
            <p:cNvSpPr/>
            <p:nvPr/>
          </p:nvSpPr>
          <p:spPr>
            <a:xfrm>
              <a:off x="7144880" y="1475127"/>
              <a:ext cx="3060000" cy="4979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외벽 디테일</a:t>
              </a:r>
            </a:p>
          </p:txBody>
        </p:sp>
        <p:sp>
          <p:nvSpPr>
            <p:cNvPr id="242" name="모서리가 둥근 직사각형 241"/>
            <p:cNvSpPr/>
            <p:nvPr/>
          </p:nvSpPr>
          <p:spPr>
            <a:xfrm>
              <a:off x="7144880" y="6267408"/>
              <a:ext cx="3060000" cy="438836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풍부한 노하우로 다수의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종방향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하지 철물 및</a:t>
              </a:r>
              <a:b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</a:b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세로 조인트 관리 철저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19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합리적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조닝구성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및 공사 중점사항 사전 검토로 고품질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외벽공사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계획</a:t>
            </a:r>
          </a:p>
        </p:txBody>
      </p:sp>
      <p:sp>
        <p:nvSpPr>
          <p:cNvPr id="14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외부마감공사 </a:t>
            </a:r>
            <a:r>
              <a:rPr lang="ko-KR" altLang="en-US" sz="2400" dirty="0" err="1">
                <a:solidFill>
                  <a:schemeClr val="bg1"/>
                </a:solidFill>
              </a:rPr>
              <a:t>조닝</a:t>
            </a:r>
            <a:r>
              <a:rPr lang="ko-KR" altLang="en-US" sz="2400" dirty="0">
                <a:solidFill>
                  <a:schemeClr val="bg1"/>
                </a:solidFill>
              </a:rPr>
              <a:t> 및 중점사항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902482" y="678785"/>
            <a:ext cx="1498808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① 주요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공종</a:t>
            </a:r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관리포인트</a:t>
            </a:r>
            <a:endParaRPr lang="ko-KR" altLang="en-US" sz="120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0" t="19579" r="18797" b="21442"/>
          <a:stretch/>
        </p:blipFill>
        <p:spPr>
          <a:xfrm>
            <a:off x="-7075536" y="1101450"/>
            <a:ext cx="6300000" cy="3816726"/>
          </a:xfrm>
          <a:prstGeom prst="rect">
            <a:avLst/>
          </a:prstGeom>
        </p:spPr>
      </p:pic>
      <p:sp>
        <p:nvSpPr>
          <p:cNvPr id="27" name="모서리가 둥근 직사각형 85"/>
          <p:cNvSpPr/>
          <p:nvPr/>
        </p:nvSpPr>
        <p:spPr>
          <a:xfrm>
            <a:off x="-6365255" y="1871562"/>
            <a:ext cx="3275497" cy="2412605"/>
          </a:xfrm>
          <a:custGeom>
            <a:avLst/>
            <a:gdLst>
              <a:gd name="connsiteX0" fmla="*/ 0 w 889348"/>
              <a:gd name="connsiteY0" fmla="*/ 148228 h 1296444"/>
              <a:gd name="connsiteX1" fmla="*/ 148228 w 889348"/>
              <a:gd name="connsiteY1" fmla="*/ 0 h 1296444"/>
              <a:gd name="connsiteX2" fmla="*/ 741120 w 889348"/>
              <a:gd name="connsiteY2" fmla="*/ 0 h 1296444"/>
              <a:gd name="connsiteX3" fmla="*/ 889348 w 889348"/>
              <a:gd name="connsiteY3" fmla="*/ 148228 h 1296444"/>
              <a:gd name="connsiteX4" fmla="*/ 889348 w 889348"/>
              <a:gd name="connsiteY4" fmla="*/ 1148216 h 1296444"/>
              <a:gd name="connsiteX5" fmla="*/ 741120 w 889348"/>
              <a:gd name="connsiteY5" fmla="*/ 1296444 h 1296444"/>
              <a:gd name="connsiteX6" fmla="*/ 148228 w 889348"/>
              <a:gd name="connsiteY6" fmla="*/ 1296444 h 1296444"/>
              <a:gd name="connsiteX7" fmla="*/ 0 w 889348"/>
              <a:gd name="connsiteY7" fmla="*/ 1148216 h 1296444"/>
              <a:gd name="connsiteX8" fmla="*/ 0 w 889348"/>
              <a:gd name="connsiteY8" fmla="*/ 148228 h 1296444"/>
              <a:gd name="connsiteX0" fmla="*/ 889348 w 980788"/>
              <a:gd name="connsiteY0" fmla="*/ 1148216 h 1296444"/>
              <a:gd name="connsiteX1" fmla="*/ 741120 w 980788"/>
              <a:gd name="connsiteY1" fmla="*/ 1296444 h 1296444"/>
              <a:gd name="connsiteX2" fmla="*/ 148228 w 980788"/>
              <a:gd name="connsiteY2" fmla="*/ 1296444 h 1296444"/>
              <a:gd name="connsiteX3" fmla="*/ 0 w 980788"/>
              <a:gd name="connsiteY3" fmla="*/ 1148216 h 1296444"/>
              <a:gd name="connsiteX4" fmla="*/ 0 w 980788"/>
              <a:gd name="connsiteY4" fmla="*/ 148228 h 1296444"/>
              <a:gd name="connsiteX5" fmla="*/ 148228 w 980788"/>
              <a:gd name="connsiteY5" fmla="*/ 0 h 1296444"/>
              <a:gd name="connsiteX6" fmla="*/ 741120 w 980788"/>
              <a:gd name="connsiteY6" fmla="*/ 0 h 1296444"/>
              <a:gd name="connsiteX7" fmla="*/ 980788 w 980788"/>
              <a:gd name="connsiteY7" fmla="*/ 239668 h 1296444"/>
              <a:gd name="connsiteX0" fmla="*/ 889348 w 889348"/>
              <a:gd name="connsiteY0" fmla="*/ 1148216 h 1296444"/>
              <a:gd name="connsiteX1" fmla="*/ 741120 w 889348"/>
              <a:gd name="connsiteY1" fmla="*/ 1296444 h 1296444"/>
              <a:gd name="connsiteX2" fmla="*/ 148228 w 889348"/>
              <a:gd name="connsiteY2" fmla="*/ 1296444 h 1296444"/>
              <a:gd name="connsiteX3" fmla="*/ 0 w 889348"/>
              <a:gd name="connsiteY3" fmla="*/ 1148216 h 1296444"/>
              <a:gd name="connsiteX4" fmla="*/ 0 w 889348"/>
              <a:gd name="connsiteY4" fmla="*/ 148228 h 1296444"/>
              <a:gd name="connsiteX5" fmla="*/ 148228 w 889348"/>
              <a:gd name="connsiteY5" fmla="*/ 0 h 1296444"/>
              <a:gd name="connsiteX6" fmla="*/ 741120 w 889348"/>
              <a:gd name="connsiteY6" fmla="*/ 0 h 1296444"/>
              <a:gd name="connsiteX0" fmla="*/ 741120 w 741120"/>
              <a:gd name="connsiteY0" fmla="*/ 1296444 h 1296444"/>
              <a:gd name="connsiteX1" fmla="*/ 148228 w 741120"/>
              <a:gd name="connsiteY1" fmla="*/ 1296444 h 1296444"/>
              <a:gd name="connsiteX2" fmla="*/ 0 w 741120"/>
              <a:gd name="connsiteY2" fmla="*/ 1148216 h 1296444"/>
              <a:gd name="connsiteX3" fmla="*/ 0 w 741120"/>
              <a:gd name="connsiteY3" fmla="*/ 148228 h 1296444"/>
              <a:gd name="connsiteX4" fmla="*/ 148228 w 741120"/>
              <a:gd name="connsiteY4" fmla="*/ 0 h 1296444"/>
              <a:gd name="connsiteX5" fmla="*/ 741120 w 741120"/>
              <a:gd name="connsiteY5" fmla="*/ 0 h 1296444"/>
              <a:gd name="connsiteX0" fmla="*/ 741120 w 741120"/>
              <a:gd name="connsiteY0" fmla="*/ 1296444 h 1296444"/>
              <a:gd name="connsiteX1" fmla="*/ 148228 w 741120"/>
              <a:gd name="connsiteY1" fmla="*/ 1296444 h 1296444"/>
              <a:gd name="connsiteX2" fmla="*/ 0 w 741120"/>
              <a:gd name="connsiteY2" fmla="*/ 1148216 h 1296444"/>
              <a:gd name="connsiteX3" fmla="*/ 0 w 741120"/>
              <a:gd name="connsiteY3" fmla="*/ 148228 h 1296444"/>
              <a:gd name="connsiteX4" fmla="*/ 92989 w 741120"/>
              <a:gd name="connsiteY4" fmla="*/ 0 h 1296444"/>
              <a:gd name="connsiteX5" fmla="*/ 741120 w 741120"/>
              <a:gd name="connsiteY5" fmla="*/ 0 h 1296444"/>
              <a:gd name="connsiteX0" fmla="*/ 741120 w 741120"/>
              <a:gd name="connsiteY0" fmla="*/ 1296444 h 1296444"/>
              <a:gd name="connsiteX1" fmla="*/ 148228 w 741120"/>
              <a:gd name="connsiteY1" fmla="*/ 1296444 h 1296444"/>
              <a:gd name="connsiteX2" fmla="*/ 0 w 741120"/>
              <a:gd name="connsiteY2" fmla="*/ 1148216 h 1296444"/>
              <a:gd name="connsiteX3" fmla="*/ 0 w 741120"/>
              <a:gd name="connsiteY3" fmla="*/ 114986 h 1296444"/>
              <a:gd name="connsiteX4" fmla="*/ 92989 w 741120"/>
              <a:gd name="connsiteY4" fmla="*/ 0 h 1296444"/>
              <a:gd name="connsiteX5" fmla="*/ 741120 w 741120"/>
              <a:gd name="connsiteY5" fmla="*/ 0 h 1296444"/>
              <a:gd name="connsiteX0" fmla="*/ 744620 w 744620"/>
              <a:gd name="connsiteY0" fmla="*/ 1296444 h 1296444"/>
              <a:gd name="connsiteX1" fmla="*/ 151728 w 744620"/>
              <a:gd name="connsiteY1" fmla="*/ 1296444 h 1296444"/>
              <a:gd name="connsiteX2" fmla="*/ 0 w 744620"/>
              <a:gd name="connsiteY2" fmla="*/ 1198772 h 1296444"/>
              <a:gd name="connsiteX3" fmla="*/ 3500 w 744620"/>
              <a:gd name="connsiteY3" fmla="*/ 114986 h 1296444"/>
              <a:gd name="connsiteX4" fmla="*/ 96489 w 744620"/>
              <a:gd name="connsiteY4" fmla="*/ 0 h 1296444"/>
              <a:gd name="connsiteX5" fmla="*/ 744620 w 744620"/>
              <a:gd name="connsiteY5" fmla="*/ 0 h 1296444"/>
              <a:gd name="connsiteX0" fmla="*/ 744620 w 744620"/>
              <a:gd name="connsiteY0" fmla="*/ 1296444 h 1296444"/>
              <a:gd name="connsiteX1" fmla="*/ 102723 w 744620"/>
              <a:gd name="connsiteY1" fmla="*/ 1296444 h 1296444"/>
              <a:gd name="connsiteX2" fmla="*/ 0 w 744620"/>
              <a:gd name="connsiteY2" fmla="*/ 1198772 h 1296444"/>
              <a:gd name="connsiteX3" fmla="*/ 3500 w 744620"/>
              <a:gd name="connsiteY3" fmla="*/ 114986 h 1296444"/>
              <a:gd name="connsiteX4" fmla="*/ 96489 w 744620"/>
              <a:gd name="connsiteY4" fmla="*/ 0 h 1296444"/>
              <a:gd name="connsiteX5" fmla="*/ 744620 w 744620"/>
              <a:gd name="connsiteY5" fmla="*/ 0 h 1296444"/>
              <a:gd name="connsiteX0" fmla="*/ 268194 w 744620"/>
              <a:gd name="connsiteY0" fmla="*/ 1398458 h 1398458"/>
              <a:gd name="connsiteX1" fmla="*/ 102723 w 744620"/>
              <a:gd name="connsiteY1" fmla="*/ 1296444 h 1398458"/>
              <a:gd name="connsiteX2" fmla="*/ 0 w 744620"/>
              <a:gd name="connsiteY2" fmla="*/ 1198772 h 1398458"/>
              <a:gd name="connsiteX3" fmla="*/ 3500 w 744620"/>
              <a:gd name="connsiteY3" fmla="*/ 114986 h 1398458"/>
              <a:gd name="connsiteX4" fmla="*/ 96489 w 744620"/>
              <a:gd name="connsiteY4" fmla="*/ 0 h 1398458"/>
              <a:gd name="connsiteX5" fmla="*/ 744620 w 744620"/>
              <a:gd name="connsiteY5" fmla="*/ 0 h 1398458"/>
              <a:gd name="connsiteX0" fmla="*/ 102723 w 744620"/>
              <a:gd name="connsiteY0" fmla="*/ 1296444 h 1296444"/>
              <a:gd name="connsiteX1" fmla="*/ 0 w 744620"/>
              <a:gd name="connsiteY1" fmla="*/ 1198772 h 1296444"/>
              <a:gd name="connsiteX2" fmla="*/ 3500 w 744620"/>
              <a:gd name="connsiteY2" fmla="*/ 114986 h 1296444"/>
              <a:gd name="connsiteX3" fmla="*/ 96489 w 744620"/>
              <a:gd name="connsiteY3" fmla="*/ 0 h 1296444"/>
              <a:gd name="connsiteX4" fmla="*/ 744620 w 744620"/>
              <a:gd name="connsiteY4" fmla="*/ 0 h 1296444"/>
              <a:gd name="connsiteX0" fmla="*/ 0 w 744620"/>
              <a:gd name="connsiteY0" fmla="*/ 1198772 h 1198772"/>
              <a:gd name="connsiteX1" fmla="*/ 3500 w 744620"/>
              <a:gd name="connsiteY1" fmla="*/ 114986 h 1198772"/>
              <a:gd name="connsiteX2" fmla="*/ 96489 w 744620"/>
              <a:gd name="connsiteY2" fmla="*/ 0 h 1198772"/>
              <a:gd name="connsiteX3" fmla="*/ 744620 w 744620"/>
              <a:gd name="connsiteY3" fmla="*/ 0 h 1198772"/>
              <a:gd name="connsiteX0" fmla="*/ 0 w 1150046"/>
              <a:gd name="connsiteY0" fmla="*/ 1198772 h 1198772"/>
              <a:gd name="connsiteX1" fmla="*/ 3500 w 1150046"/>
              <a:gd name="connsiteY1" fmla="*/ 114986 h 1198772"/>
              <a:gd name="connsiteX2" fmla="*/ 96489 w 1150046"/>
              <a:gd name="connsiteY2" fmla="*/ 0 h 1198772"/>
              <a:gd name="connsiteX3" fmla="*/ 1150046 w 1150046"/>
              <a:gd name="connsiteY3" fmla="*/ 2382 h 1198772"/>
              <a:gd name="connsiteX0" fmla="*/ 0 w 1150046"/>
              <a:gd name="connsiteY0" fmla="*/ 1198772 h 1198772"/>
              <a:gd name="connsiteX1" fmla="*/ 3500 w 1150046"/>
              <a:gd name="connsiteY1" fmla="*/ 114986 h 1198772"/>
              <a:gd name="connsiteX2" fmla="*/ 92094 w 1150046"/>
              <a:gd name="connsiteY2" fmla="*/ 0 h 1198772"/>
              <a:gd name="connsiteX3" fmla="*/ 1150046 w 1150046"/>
              <a:gd name="connsiteY3" fmla="*/ 2382 h 1198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0046" h="1198772">
                <a:moveTo>
                  <a:pt x="0" y="1198772"/>
                </a:moveTo>
                <a:cubicBezTo>
                  <a:pt x="1167" y="837510"/>
                  <a:pt x="2333" y="476248"/>
                  <a:pt x="3500" y="114986"/>
                </a:cubicBezTo>
                <a:cubicBezTo>
                  <a:pt x="3500" y="33122"/>
                  <a:pt x="10230" y="0"/>
                  <a:pt x="92094" y="0"/>
                </a:cubicBezTo>
                <a:lnTo>
                  <a:pt x="1150046" y="2382"/>
                </a:lnTo>
              </a:path>
            </a:pathLst>
          </a:custGeom>
          <a:noFill/>
          <a:ln w="50800" cap="flat" cmpd="sng" algn="ctr">
            <a:solidFill>
              <a:srgbClr val="568BCD"/>
            </a:solidFill>
            <a:prstDash val="solid"/>
            <a:tailEnd type="oval" w="sm" len="sm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4" name="직사각형 22"/>
          <p:cNvSpPr>
            <a:spLocks noChangeArrowheads="1"/>
          </p:cNvSpPr>
          <p:nvPr/>
        </p:nvSpPr>
        <p:spPr bwMode="auto">
          <a:xfrm>
            <a:off x="-6942659" y="2944632"/>
            <a:ext cx="432350" cy="248955"/>
          </a:xfrm>
          <a:prstGeom prst="rect">
            <a:avLst/>
          </a:prstGeom>
          <a:solidFill>
            <a:srgbClr val="015699"/>
          </a:solidFill>
          <a:ln>
            <a:solidFill>
              <a:sysClr val="window" lastClr="FFFFFF"/>
            </a:solidFill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rm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1</a:t>
            </a:r>
            <a:r>
              <a:rPr kumimoji="0" lang="ko-KR" altLang="en-US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팀</a:t>
            </a:r>
          </a:p>
        </p:txBody>
      </p:sp>
      <p:sp>
        <p:nvSpPr>
          <p:cNvPr id="29" name="모서리가 둥근 직사각형 85"/>
          <p:cNvSpPr/>
          <p:nvPr/>
        </p:nvSpPr>
        <p:spPr>
          <a:xfrm flipH="1">
            <a:off x="-6165606" y="2783698"/>
            <a:ext cx="4594602" cy="1726146"/>
          </a:xfrm>
          <a:custGeom>
            <a:avLst/>
            <a:gdLst>
              <a:gd name="connsiteX0" fmla="*/ 0 w 889348"/>
              <a:gd name="connsiteY0" fmla="*/ 148228 h 1296444"/>
              <a:gd name="connsiteX1" fmla="*/ 148228 w 889348"/>
              <a:gd name="connsiteY1" fmla="*/ 0 h 1296444"/>
              <a:gd name="connsiteX2" fmla="*/ 741120 w 889348"/>
              <a:gd name="connsiteY2" fmla="*/ 0 h 1296444"/>
              <a:gd name="connsiteX3" fmla="*/ 889348 w 889348"/>
              <a:gd name="connsiteY3" fmla="*/ 148228 h 1296444"/>
              <a:gd name="connsiteX4" fmla="*/ 889348 w 889348"/>
              <a:gd name="connsiteY4" fmla="*/ 1148216 h 1296444"/>
              <a:gd name="connsiteX5" fmla="*/ 741120 w 889348"/>
              <a:gd name="connsiteY5" fmla="*/ 1296444 h 1296444"/>
              <a:gd name="connsiteX6" fmla="*/ 148228 w 889348"/>
              <a:gd name="connsiteY6" fmla="*/ 1296444 h 1296444"/>
              <a:gd name="connsiteX7" fmla="*/ 0 w 889348"/>
              <a:gd name="connsiteY7" fmla="*/ 1148216 h 1296444"/>
              <a:gd name="connsiteX8" fmla="*/ 0 w 889348"/>
              <a:gd name="connsiteY8" fmla="*/ 148228 h 1296444"/>
              <a:gd name="connsiteX0" fmla="*/ 889348 w 980788"/>
              <a:gd name="connsiteY0" fmla="*/ 1148216 h 1296444"/>
              <a:gd name="connsiteX1" fmla="*/ 741120 w 980788"/>
              <a:gd name="connsiteY1" fmla="*/ 1296444 h 1296444"/>
              <a:gd name="connsiteX2" fmla="*/ 148228 w 980788"/>
              <a:gd name="connsiteY2" fmla="*/ 1296444 h 1296444"/>
              <a:gd name="connsiteX3" fmla="*/ 0 w 980788"/>
              <a:gd name="connsiteY3" fmla="*/ 1148216 h 1296444"/>
              <a:gd name="connsiteX4" fmla="*/ 0 w 980788"/>
              <a:gd name="connsiteY4" fmla="*/ 148228 h 1296444"/>
              <a:gd name="connsiteX5" fmla="*/ 148228 w 980788"/>
              <a:gd name="connsiteY5" fmla="*/ 0 h 1296444"/>
              <a:gd name="connsiteX6" fmla="*/ 741120 w 980788"/>
              <a:gd name="connsiteY6" fmla="*/ 0 h 1296444"/>
              <a:gd name="connsiteX7" fmla="*/ 980788 w 980788"/>
              <a:gd name="connsiteY7" fmla="*/ 239668 h 1296444"/>
              <a:gd name="connsiteX0" fmla="*/ 889348 w 889348"/>
              <a:gd name="connsiteY0" fmla="*/ 1148216 h 1296444"/>
              <a:gd name="connsiteX1" fmla="*/ 741120 w 889348"/>
              <a:gd name="connsiteY1" fmla="*/ 1296444 h 1296444"/>
              <a:gd name="connsiteX2" fmla="*/ 148228 w 889348"/>
              <a:gd name="connsiteY2" fmla="*/ 1296444 h 1296444"/>
              <a:gd name="connsiteX3" fmla="*/ 0 w 889348"/>
              <a:gd name="connsiteY3" fmla="*/ 1148216 h 1296444"/>
              <a:gd name="connsiteX4" fmla="*/ 0 w 889348"/>
              <a:gd name="connsiteY4" fmla="*/ 148228 h 1296444"/>
              <a:gd name="connsiteX5" fmla="*/ 148228 w 889348"/>
              <a:gd name="connsiteY5" fmla="*/ 0 h 1296444"/>
              <a:gd name="connsiteX6" fmla="*/ 741120 w 889348"/>
              <a:gd name="connsiteY6" fmla="*/ 0 h 1296444"/>
              <a:gd name="connsiteX0" fmla="*/ 741120 w 741120"/>
              <a:gd name="connsiteY0" fmla="*/ 1296444 h 1296444"/>
              <a:gd name="connsiteX1" fmla="*/ 148228 w 741120"/>
              <a:gd name="connsiteY1" fmla="*/ 1296444 h 1296444"/>
              <a:gd name="connsiteX2" fmla="*/ 0 w 741120"/>
              <a:gd name="connsiteY2" fmla="*/ 1148216 h 1296444"/>
              <a:gd name="connsiteX3" fmla="*/ 0 w 741120"/>
              <a:gd name="connsiteY3" fmla="*/ 148228 h 1296444"/>
              <a:gd name="connsiteX4" fmla="*/ 148228 w 741120"/>
              <a:gd name="connsiteY4" fmla="*/ 0 h 1296444"/>
              <a:gd name="connsiteX5" fmla="*/ 741120 w 741120"/>
              <a:gd name="connsiteY5" fmla="*/ 0 h 1296444"/>
              <a:gd name="connsiteX0" fmla="*/ 741120 w 741120"/>
              <a:gd name="connsiteY0" fmla="*/ 1296444 h 1296444"/>
              <a:gd name="connsiteX1" fmla="*/ 148228 w 741120"/>
              <a:gd name="connsiteY1" fmla="*/ 1296444 h 1296444"/>
              <a:gd name="connsiteX2" fmla="*/ 0 w 741120"/>
              <a:gd name="connsiteY2" fmla="*/ 1148216 h 1296444"/>
              <a:gd name="connsiteX3" fmla="*/ 0 w 741120"/>
              <a:gd name="connsiteY3" fmla="*/ 148228 h 1296444"/>
              <a:gd name="connsiteX4" fmla="*/ 92989 w 741120"/>
              <a:gd name="connsiteY4" fmla="*/ 0 h 1296444"/>
              <a:gd name="connsiteX5" fmla="*/ 741120 w 741120"/>
              <a:gd name="connsiteY5" fmla="*/ 0 h 1296444"/>
              <a:gd name="connsiteX0" fmla="*/ 741120 w 741120"/>
              <a:gd name="connsiteY0" fmla="*/ 1296444 h 1296444"/>
              <a:gd name="connsiteX1" fmla="*/ 148228 w 741120"/>
              <a:gd name="connsiteY1" fmla="*/ 1296444 h 1296444"/>
              <a:gd name="connsiteX2" fmla="*/ 0 w 741120"/>
              <a:gd name="connsiteY2" fmla="*/ 1148216 h 1296444"/>
              <a:gd name="connsiteX3" fmla="*/ 0 w 741120"/>
              <a:gd name="connsiteY3" fmla="*/ 114986 h 1296444"/>
              <a:gd name="connsiteX4" fmla="*/ 92989 w 741120"/>
              <a:gd name="connsiteY4" fmla="*/ 0 h 1296444"/>
              <a:gd name="connsiteX5" fmla="*/ 741120 w 741120"/>
              <a:gd name="connsiteY5" fmla="*/ 0 h 1296444"/>
              <a:gd name="connsiteX0" fmla="*/ 744620 w 744620"/>
              <a:gd name="connsiteY0" fmla="*/ 1296444 h 1296444"/>
              <a:gd name="connsiteX1" fmla="*/ 151728 w 744620"/>
              <a:gd name="connsiteY1" fmla="*/ 1296444 h 1296444"/>
              <a:gd name="connsiteX2" fmla="*/ 0 w 744620"/>
              <a:gd name="connsiteY2" fmla="*/ 1198772 h 1296444"/>
              <a:gd name="connsiteX3" fmla="*/ 3500 w 744620"/>
              <a:gd name="connsiteY3" fmla="*/ 114986 h 1296444"/>
              <a:gd name="connsiteX4" fmla="*/ 96489 w 744620"/>
              <a:gd name="connsiteY4" fmla="*/ 0 h 1296444"/>
              <a:gd name="connsiteX5" fmla="*/ 744620 w 744620"/>
              <a:gd name="connsiteY5" fmla="*/ 0 h 1296444"/>
              <a:gd name="connsiteX0" fmla="*/ 744620 w 744620"/>
              <a:gd name="connsiteY0" fmla="*/ 1296444 h 1296444"/>
              <a:gd name="connsiteX1" fmla="*/ 102723 w 744620"/>
              <a:gd name="connsiteY1" fmla="*/ 1296444 h 1296444"/>
              <a:gd name="connsiteX2" fmla="*/ 0 w 744620"/>
              <a:gd name="connsiteY2" fmla="*/ 1198772 h 1296444"/>
              <a:gd name="connsiteX3" fmla="*/ 3500 w 744620"/>
              <a:gd name="connsiteY3" fmla="*/ 114986 h 1296444"/>
              <a:gd name="connsiteX4" fmla="*/ 96489 w 744620"/>
              <a:gd name="connsiteY4" fmla="*/ 0 h 1296444"/>
              <a:gd name="connsiteX5" fmla="*/ 744620 w 744620"/>
              <a:gd name="connsiteY5" fmla="*/ 0 h 1296444"/>
              <a:gd name="connsiteX0" fmla="*/ 744620 w 744620"/>
              <a:gd name="connsiteY0" fmla="*/ 1296444 h 1296444"/>
              <a:gd name="connsiteX1" fmla="*/ 102723 w 744620"/>
              <a:gd name="connsiteY1" fmla="*/ 1296444 h 1296444"/>
              <a:gd name="connsiteX2" fmla="*/ 0 w 744620"/>
              <a:gd name="connsiteY2" fmla="*/ 1198772 h 1296444"/>
              <a:gd name="connsiteX3" fmla="*/ 3500 w 744620"/>
              <a:gd name="connsiteY3" fmla="*/ 114986 h 1296444"/>
              <a:gd name="connsiteX4" fmla="*/ 96489 w 744620"/>
              <a:gd name="connsiteY4" fmla="*/ 0 h 1296444"/>
              <a:gd name="connsiteX0" fmla="*/ 744620 w 744620"/>
              <a:gd name="connsiteY0" fmla="*/ 1181458 h 1181458"/>
              <a:gd name="connsiteX1" fmla="*/ 102723 w 744620"/>
              <a:gd name="connsiteY1" fmla="*/ 1181458 h 1181458"/>
              <a:gd name="connsiteX2" fmla="*/ 0 w 744620"/>
              <a:gd name="connsiteY2" fmla="*/ 1083786 h 1181458"/>
              <a:gd name="connsiteX3" fmla="*/ 3500 w 744620"/>
              <a:gd name="connsiteY3" fmla="*/ 0 h 1181458"/>
              <a:gd name="connsiteX0" fmla="*/ 4205382 w 4205382"/>
              <a:gd name="connsiteY0" fmla="*/ 1181458 h 1181458"/>
              <a:gd name="connsiteX1" fmla="*/ 102723 w 4205382"/>
              <a:gd name="connsiteY1" fmla="*/ 1181458 h 1181458"/>
              <a:gd name="connsiteX2" fmla="*/ 0 w 4205382"/>
              <a:gd name="connsiteY2" fmla="*/ 1083786 h 1181458"/>
              <a:gd name="connsiteX3" fmla="*/ 3500 w 4205382"/>
              <a:gd name="connsiteY3" fmla="*/ 0 h 118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5382" h="1181458">
                <a:moveTo>
                  <a:pt x="4205382" y="1181458"/>
                </a:moveTo>
                <a:lnTo>
                  <a:pt x="102723" y="1181458"/>
                </a:lnTo>
                <a:cubicBezTo>
                  <a:pt x="20859" y="1181458"/>
                  <a:pt x="0" y="1165650"/>
                  <a:pt x="0" y="1083786"/>
                </a:cubicBezTo>
                <a:cubicBezTo>
                  <a:pt x="1167" y="722524"/>
                  <a:pt x="2333" y="361262"/>
                  <a:pt x="3500" y="0"/>
                </a:cubicBezTo>
              </a:path>
            </a:pathLst>
          </a:custGeom>
          <a:noFill/>
          <a:ln w="50800" cap="flat" cmpd="sng" algn="ctr">
            <a:solidFill>
              <a:srgbClr val="F09029"/>
            </a:solidFill>
            <a:prstDash val="solid"/>
            <a:headEnd type="oval" w="sm" len="sm"/>
            <a:tailEnd type="none" w="sm" len="sm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130" name="그룹 129"/>
          <p:cNvGrpSpPr/>
          <p:nvPr/>
        </p:nvGrpSpPr>
        <p:grpSpPr>
          <a:xfrm>
            <a:off x="699418" y="4997214"/>
            <a:ext cx="6300000" cy="1655999"/>
            <a:chOff x="708692" y="1150936"/>
            <a:chExt cx="6203077" cy="1657254"/>
          </a:xfrm>
        </p:grpSpPr>
        <p:sp>
          <p:nvSpPr>
            <p:cNvPr id="131" name="직사각형 130"/>
            <p:cNvSpPr/>
            <p:nvPr/>
          </p:nvSpPr>
          <p:spPr>
            <a:xfrm>
              <a:off x="708692" y="1475181"/>
              <a:ext cx="6203077" cy="1333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708692" y="1150936"/>
              <a:ext cx="6203077" cy="324245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외벽판넬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작업순서</a:t>
              </a:r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14742888" y="3665242"/>
            <a:ext cx="2880132" cy="3021308"/>
            <a:chOff x="7219708" y="3438862"/>
            <a:chExt cx="2880132" cy="3021308"/>
          </a:xfrm>
        </p:grpSpPr>
        <p:sp>
          <p:nvSpPr>
            <p:cNvPr id="135" name="모서리가 둥근 직사각형 185"/>
            <p:cNvSpPr/>
            <p:nvPr/>
          </p:nvSpPr>
          <p:spPr>
            <a:xfrm>
              <a:off x="7219709" y="3438862"/>
              <a:ext cx="2879060" cy="33133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44A6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ln>
                    <a:solidFill>
                      <a:srgbClr val="44A66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외벽판넬</a:t>
              </a:r>
              <a:r>
                <a:rPr lang="ko-KR" altLang="en-US" sz="1600" dirty="0">
                  <a:ln>
                    <a:solidFill>
                      <a:srgbClr val="44A66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ko-KR" altLang="en-US" sz="1600" dirty="0" err="1">
                  <a:ln>
                    <a:solidFill>
                      <a:srgbClr val="44A66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작업순서</a:t>
              </a:r>
              <a:endParaRPr lang="ko-KR" altLang="en-US" sz="1600" dirty="0">
                <a:ln>
                  <a:solidFill>
                    <a:srgbClr val="44A669">
                      <a:alpha val="0"/>
                    </a:srgbClr>
                  </a:solidFill>
                </a:ln>
                <a:solidFill>
                  <a:prstClr val="black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pic>
          <p:nvPicPr>
            <p:cNvPr id="136" name="Picture 3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708" y="3888171"/>
              <a:ext cx="1400590" cy="12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7" name="Picture 4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0769" y="3888324"/>
              <a:ext cx="1368000" cy="1236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8" name="Picture 5"/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708" y="5220408"/>
              <a:ext cx="1368000" cy="12397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9" name="Picture 6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1840" y="5220987"/>
              <a:ext cx="1368000" cy="12331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0" name="그룹 139"/>
            <p:cNvGrpSpPr/>
            <p:nvPr/>
          </p:nvGrpSpPr>
          <p:grpSpPr>
            <a:xfrm>
              <a:off x="7270634" y="3925948"/>
              <a:ext cx="1333616" cy="240417"/>
              <a:chOff x="7270634" y="3925948"/>
              <a:chExt cx="1333616" cy="240417"/>
            </a:xfrm>
          </p:grpSpPr>
          <p:sp>
            <p:nvSpPr>
              <p:cNvPr id="156" name="TextBox 155"/>
              <p:cNvSpPr txBox="1"/>
              <p:nvPr/>
            </p:nvSpPr>
            <p:spPr>
              <a:xfrm>
                <a:off x="7909103" y="3953823"/>
                <a:ext cx="69514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 contourW="19050">
                  <a:bevelT w="1270" h="12700"/>
                  <a:bevelB w="12700" h="12700"/>
                  <a:contourClr>
                    <a:schemeClr val="tx1"/>
                  </a:contourClr>
                </a:sp3d>
              </a:bodyPr>
              <a:lstStyle>
                <a:defPPr>
                  <a:defRPr lang="ko-KR"/>
                </a:defPPr>
                <a:lvl1pPr indent="-342900" algn="ctr" defTabSz="106774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tabLst>
                    <a:tab pos="177800" algn="l"/>
                    <a:tab pos="803275" algn="l"/>
                  </a:tabLst>
                  <a:defRPr kumimoji="1" sz="1200" b="0" spc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533872" defTabSz="1067745">
                  <a:defRPr sz="2100"/>
                </a:lvl2pPr>
                <a:lvl3pPr marL="1067745" defTabSz="1067745">
                  <a:defRPr sz="2100"/>
                </a:lvl3pPr>
                <a:lvl4pPr marL="1601617" defTabSz="1067745">
                  <a:defRPr sz="2100"/>
                </a:lvl4pPr>
                <a:lvl5pPr marL="2135490" defTabSz="1067745">
                  <a:defRPr sz="2100"/>
                </a:lvl5pPr>
                <a:lvl6pPr marL="2669362" defTabSz="1067745">
                  <a:defRPr sz="2100"/>
                </a:lvl6pPr>
                <a:lvl7pPr marL="3203235" defTabSz="1067745">
                  <a:defRPr sz="2100"/>
                </a:lvl7pPr>
                <a:lvl8pPr marL="3737107" defTabSz="1067745">
                  <a:defRPr sz="2100"/>
                </a:lvl8pPr>
                <a:lvl9pPr marL="4270980" defTabSz="1067745">
                  <a:defRPr sz="2100"/>
                </a:lvl9pPr>
              </a:lstStyle>
              <a:p>
                <a:pPr algn="l"/>
                <a:r>
                  <a:rPr lang="ko-KR" altLang="en-US" dirty="0" err="1"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레벨체크</a:t>
                </a:r>
                <a:endParaRPr lang="ko-KR" altLang="en-US" dirty="0"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grpSp>
            <p:nvGrpSpPr>
              <p:cNvPr id="157" name="그룹 156"/>
              <p:cNvGrpSpPr/>
              <p:nvPr/>
            </p:nvGrpSpPr>
            <p:grpSpPr>
              <a:xfrm>
                <a:off x="7270634" y="3925948"/>
                <a:ext cx="593723" cy="240417"/>
                <a:chOff x="5562601" y="1169283"/>
                <a:chExt cx="593723" cy="240417"/>
              </a:xfrm>
            </p:grpSpPr>
            <p:sp>
              <p:nvSpPr>
                <p:cNvPr id="158" name="모서리가 둥근 직사각형 157"/>
                <p:cNvSpPr/>
                <p:nvPr/>
              </p:nvSpPr>
              <p:spPr>
                <a:xfrm>
                  <a:off x="5562601" y="1169283"/>
                  <a:ext cx="593723" cy="240417"/>
                </a:xfrm>
                <a:prstGeom prst="roundRect">
                  <a:avLst/>
                </a:prstGeom>
                <a:solidFill>
                  <a:srgbClr val="EE30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+mn-ea"/>
                  </a:endParaRPr>
                </a:p>
              </p:txBody>
            </p:sp>
            <p:sp>
              <p:nvSpPr>
                <p:cNvPr id="159" name="TextBox 158"/>
                <p:cNvSpPr txBox="1"/>
                <p:nvPr/>
              </p:nvSpPr>
              <p:spPr>
                <a:xfrm flipH="1">
                  <a:off x="5608817" y="1197158"/>
                  <a:ext cx="50129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r>
                    <a:rPr lang="en-US" altLang="ko-KR" sz="1200" spc="-50" dirty="0">
                      <a:solidFill>
                        <a:schemeClr val="bg1"/>
                      </a:solidFill>
                      <a:latin typeface="Rix고딕_Pro Heavy" panose="02020603020101020101" pitchFamily="18" charset="-127"/>
                      <a:ea typeface="Rix고딕_Pro Heavy" panose="02020603020101020101" pitchFamily="18" charset="-127"/>
                    </a:rPr>
                    <a:t>Step 01</a:t>
                  </a:r>
                  <a:endParaRPr lang="ko-KR" altLang="en-US" sz="1200" spc="-50" dirty="0">
                    <a:solidFill>
                      <a:schemeClr val="bg1"/>
                    </a:solidFill>
                    <a:latin typeface="Rix고딕_Pro Heavy" panose="02020603020101020101" pitchFamily="18" charset="-127"/>
                    <a:ea typeface="Rix고딕_Pro Heavy" panose="02020603020101020101" pitchFamily="18" charset="-127"/>
                  </a:endParaRPr>
                </a:p>
              </p:txBody>
            </p:sp>
          </p:grpSp>
        </p:grpSp>
        <p:grpSp>
          <p:nvGrpSpPr>
            <p:cNvPr id="141" name="그룹 140"/>
            <p:cNvGrpSpPr/>
            <p:nvPr/>
          </p:nvGrpSpPr>
          <p:grpSpPr>
            <a:xfrm>
              <a:off x="8757728" y="3925948"/>
              <a:ext cx="1333616" cy="240417"/>
              <a:chOff x="8757728" y="3925948"/>
              <a:chExt cx="1333616" cy="240417"/>
            </a:xfrm>
          </p:grpSpPr>
          <p:sp>
            <p:nvSpPr>
              <p:cNvPr id="152" name="TextBox 151"/>
              <p:cNvSpPr txBox="1"/>
              <p:nvPr/>
            </p:nvSpPr>
            <p:spPr>
              <a:xfrm>
                <a:off x="9396197" y="3953823"/>
                <a:ext cx="69514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 contourW="19050">
                  <a:bevelT w="1270" h="12700"/>
                  <a:bevelB w="12700" h="12700"/>
                  <a:contourClr>
                    <a:schemeClr val="tx1"/>
                  </a:contourClr>
                </a:sp3d>
              </a:bodyPr>
              <a:lstStyle>
                <a:defPPr>
                  <a:defRPr lang="ko-KR"/>
                </a:defPPr>
                <a:lvl1pPr indent="-342900" algn="ctr" defTabSz="106774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tabLst>
                    <a:tab pos="177800" algn="l"/>
                    <a:tab pos="803275" algn="l"/>
                  </a:tabLst>
                  <a:defRPr kumimoji="1" sz="1200" b="0" spc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533872" defTabSz="1067745">
                  <a:defRPr sz="2100"/>
                </a:lvl2pPr>
                <a:lvl3pPr marL="1067745" defTabSz="1067745">
                  <a:defRPr sz="2100"/>
                </a:lvl3pPr>
                <a:lvl4pPr marL="1601617" defTabSz="1067745">
                  <a:defRPr sz="2100"/>
                </a:lvl4pPr>
                <a:lvl5pPr marL="2135490" defTabSz="1067745">
                  <a:defRPr sz="2100"/>
                </a:lvl5pPr>
                <a:lvl6pPr marL="2669362" defTabSz="1067745">
                  <a:defRPr sz="2100"/>
                </a:lvl6pPr>
                <a:lvl7pPr marL="3203235" defTabSz="1067745">
                  <a:defRPr sz="2100"/>
                </a:lvl7pPr>
                <a:lvl8pPr marL="3737107" defTabSz="1067745">
                  <a:defRPr sz="2100"/>
                </a:lvl8pPr>
                <a:lvl9pPr marL="4270980" defTabSz="1067745">
                  <a:defRPr sz="2100"/>
                </a:lvl9pPr>
              </a:lstStyle>
              <a:p>
                <a:pPr algn="l"/>
                <a:r>
                  <a:rPr lang="ko-KR" altLang="en-US" dirty="0" err="1"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베이스찬넬</a:t>
                </a:r>
                <a:endParaRPr lang="ko-KR" altLang="en-US" dirty="0"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grpSp>
            <p:nvGrpSpPr>
              <p:cNvPr id="153" name="그룹 152"/>
              <p:cNvGrpSpPr/>
              <p:nvPr/>
            </p:nvGrpSpPr>
            <p:grpSpPr>
              <a:xfrm>
                <a:off x="8757728" y="3925948"/>
                <a:ext cx="593723" cy="240417"/>
                <a:chOff x="5562601" y="1169283"/>
                <a:chExt cx="593723" cy="240417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5562601" y="1169283"/>
                  <a:ext cx="593723" cy="240417"/>
                </a:xfrm>
                <a:prstGeom prst="roundRect">
                  <a:avLst/>
                </a:prstGeom>
                <a:solidFill>
                  <a:srgbClr val="EE30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+mn-ea"/>
                  </a:endParaRPr>
                </a:p>
              </p:txBody>
            </p:sp>
            <p:sp>
              <p:nvSpPr>
                <p:cNvPr id="155" name="TextBox 154"/>
                <p:cNvSpPr txBox="1"/>
                <p:nvPr/>
              </p:nvSpPr>
              <p:spPr>
                <a:xfrm flipH="1">
                  <a:off x="5608817" y="1197158"/>
                  <a:ext cx="50129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r>
                    <a:rPr lang="en-US" altLang="ko-KR" sz="1200" spc="-50" dirty="0">
                      <a:solidFill>
                        <a:schemeClr val="bg1"/>
                      </a:solidFill>
                      <a:latin typeface="Rix고딕_Pro Heavy" panose="02020603020101020101" pitchFamily="18" charset="-127"/>
                      <a:ea typeface="Rix고딕_Pro Heavy" panose="02020603020101020101" pitchFamily="18" charset="-127"/>
                    </a:rPr>
                    <a:t>Step 02</a:t>
                  </a:r>
                  <a:endParaRPr lang="ko-KR" altLang="en-US" sz="1200" spc="-50" dirty="0">
                    <a:solidFill>
                      <a:schemeClr val="bg1"/>
                    </a:solidFill>
                    <a:latin typeface="Rix고딕_Pro Heavy" panose="02020603020101020101" pitchFamily="18" charset="-127"/>
                    <a:ea typeface="Rix고딕_Pro Heavy" panose="02020603020101020101" pitchFamily="18" charset="-127"/>
                  </a:endParaRPr>
                </a:p>
              </p:txBody>
            </p:sp>
          </p:grpSp>
        </p:grpSp>
        <p:grpSp>
          <p:nvGrpSpPr>
            <p:cNvPr id="142" name="그룹 141"/>
            <p:cNvGrpSpPr/>
            <p:nvPr/>
          </p:nvGrpSpPr>
          <p:grpSpPr>
            <a:xfrm>
              <a:off x="7270634" y="5283552"/>
              <a:ext cx="1333616" cy="240417"/>
              <a:chOff x="7270634" y="3925948"/>
              <a:chExt cx="1333616" cy="240417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7909103" y="3953823"/>
                <a:ext cx="69514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 contourW="19050">
                  <a:bevelT w="1270" h="12700"/>
                  <a:bevelB w="12700" h="12700"/>
                  <a:contourClr>
                    <a:schemeClr val="tx1"/>
                  </a:contourClr>
                </a:sp3d>
              </a:bodyPr>
              <a:lstStyle>
                <a:defPPr>
                  <a:defRPr lang="ko-KR"/>
                </a:defPPr>
                <a:lvl1pPr indent="-342900" algn="ctr" defTabSz="106774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tabLst>
                    <a:tab pos="177800" algn="l"/>
                    <a:tab pos="803275" algn="l"/>
                  </a:tabLst>
                  <a:defRPr kumimoji="1" sz="1200" b="0" spc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533872" defTabSz="1067745">
                  <a:defRPr sz="2100"/>
                </a:lvl2pPr>
                <a:lvl3pPr marL="1067745" defTabSz="1067745">
                  <a:defRPr sz="2100"/>
                </a:lvl3pPr>
                <a:lvl4pPr marL="1601617" defTabSz="1067745">
                  <a:defRPr sz="2100"/>
                </a:lvl4pPr>
                <a:lvl5pPr marL="2135490" defTabSz="1067745">
                  <a:defRPr sz="2100"/>
                </a:lvl5pPr>
                <a:lvl6pPr marL="2669362" defTabSz="1067745">
                  <a:defRPr sz="2100"/>
                </a:lvl6pPr>
                <a:lvl7pPr marL="3203235" defTabSz="1067745">
                  <a:defRPr sz="2100"/>
                </a:lvl7pPr>
                <a:lvl8pPr marL="3737107" defTabSz="1067745">
                  <a:defRPr sz="2100"/>
                </a:lvl8pPr>
                <a:lvl9pPr marL="4270980" defTabSz="1067745">
                  <a:defRPr sz="2100"/>
                </a:lvl9pPr>
              </a:lstStyle>
              <a:p>
                <a:pPr algn="l"/>
                <a:r>
                  <a:rPr lang="ko-KR" altLang="en-US" dirty="0" err="1"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판넬설치</a:t>
                </a:r>
                <a:endParaRPr lang="ko-KR" altLang="en-US" dirty="0"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grpSp>
            <p:nvGrpSpPr>
              <p:cNvPr id="149" name="그룹 148"/>
              <p:cNvGrpSpPr/>
              <p:nvPr/>
            </p:nvGrpSpPr>
            <p:grpSpPr>
              <a:xfrm>
                <a:off x="7270634" y="3925948"/>
                <a:ext cx="593723" cy="240417"/>
                <a:chOff x="5562601" y="1169283"/>
                <a:chExt cx="593723" cy="240417"/>
              </a:xfrm>
            </p:grpSpPr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5562601" y="1169283"/>
                  <a:ext cx="593723" cy="240417"/>
                </a:xfrm>
                <a:prstGeom prst="roundRect">
                  <a:avLst/>
                </a:prstGeom>
                <a:solidFill>
                  <a:srgbClr val="EE30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+mn-ea"/>
                  </a:endParaRPr>
                </a:p>
              </p:txBody>
            </p:sp>
            <p:sp>
              <p:nvSpPr>
                <p:cNvPr id="151" name="TextBox 150"/>
                <p:cNvSpPr txBox="1"/>
                <p:nvPr/>
              </p:nvSpPr>
              <p:spPr>
                <a:xfrm flipH="1">
                  <a:off x="5608817" y="1197158"/>
                  <a:ext cx="50129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r>
                    <a:rPr lang="en-US" altLang="ko-KR" sz="1200" spc="-50" dirty="0">
                      <a:solidFill>
                        <a:schemeClr val="bg1"/>
                      </a:solidFill>
                      <a:latin typeface="Rix고딕_Pro Heavy" panose="02020603020101020101" pitchFamily="18" charset="-127"/>
                      <a:ea typeface="Rix고딕_Pro Heavy" panose="02020603020101020101" pitchFamily="18" charset="-127"/>
                    </a:rPr>
                    <a:t>Step 03</a:t>
                  </a:r>
                  <a:endParaRPr lang="ko-KR" altLang="en-US" sz="1200" spc="-50" dirty="0">
                    <a:solidFill>
                      <a:schemeClr val="bg1"/>
                    </a:solidFill>
                    <a:latin typeface="Rix고딕_Pro Heavy" panose="02020603020101020101" pitchFamily="18" charset="-127"/>
                    <a:ea typeface="Rix고딕_Pro Heavy" panose="02020603020101020101" pitchFamily="18" charset="-127"/>
                  </a:endParaRPr>
                </a:p>
              </p:txBody>
            </p:sp>
          </p:grpSp>
        </p:grpSp>
        <p:grpSp>
          <p:nvGrpSpPr>
            <p:cNvPr id="143" name="그룹 142"/>
            <p:cNvGrpSpPr/>
            <p:nvPr/>
          </p:nvGrpSpPr>
          <p:grpSpPr>
            <a:xfrm>
              <a:off x="8757728" y="5283552"/>
              <a:ext cx="1333616" cy="240417"/>
              <a:chOff x="8757728" y="3925948"/>
              <a:chExt cx="1333616" cy="240417"/>
            </a:xfrm>
          </p:grpSpPr>
          <p:sp>
            <p:nvSpPr>
              <p:cNvPr id="144" name="TextBox 143"/>
              <p:cNvSpPr txBox="1"/>
              <p:nvPr/>
            </p:nvSpPr>
            <p:spPr>
              <a:xfrm>
                <a:off x="9396197" y="3953823"/>
                <a:ext cx="695147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  <a:scene3d>
                  <a:camera prst="orthographicFront"/>
                  <a:lightRig rig="threePt" dir="t"/>
                </a:scene3d>
                <a:sp3d contourW="19050">
                  <a:bevelT w="1270" h="12700"/>
                  <a:bevelB w="12700" h="12700"/>
                  <a:contourClr>
                    <a:schemeClr val="tx1"/>
                  </a:contourClr>
                </a:sp3d>
              </a:bodyPr>
              <a:lstStyle>
                <a:defPPr>
                  <a:defRPr lang="ko-KR"/>
                </a:defPPr>
                <a:lvl1pPr indent="-342900" algn="ctr" defTabSz="1067745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prstClr val="white"/>
                  </a:buClr>
                  <a:tabLst>
                    <a:tab pos="177800" algn="l"/>
                    <a:tab pos="803275" algn="l"/>
                  </a:tabLst>
                  <a:defRPr kumimoji="1" sz="1200" b="0" spc="0"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533872" defTabSz="1067745">
                  <a:defRPr sz="2100"/>
                </a:lvl2pPr>
                <a:lvl3pPr marL="1067745" defTabSz="1067745">
                  <a:defRPr sz="2100"/>
                </a:lvl3pPr>
                <a:lvl4pPr marL="1601617" defTabSz="1067745">
                  <a:defRPr sz="2100"/>
                </a:lvl4pPr>
                <a:lvl5pPr marL="2135490" defTabSz="1067745">
                  <a:defRPr sz="2100"/>
                </a:lvl5pPr>
                <a:lvl6pPr marL="2669362" defTabSz="1067745">
                  <a:defRPr sz="2100"/>
                </a:lvl6pPr>
                <a:lvl7pPr marL="3203235" defTabSz="1067745">
                  <a:defRPr sz="2100"/>
                </a:lvl7pPr>
                <a:lvl8pPr marL="3737107" defTabSz="1067745">
                  <a:defRPr sz="2100"/>
                </a:lvl8pPr>
                <a:lvl9pPr marL="4270980" defTabSz="1067745">
                  <a:defRPr sz="2100"/>
                </a:lvl9pPr>
              </a:lstStyle>
              <a:p>
                <a:pPr algn="l"/>
                <a:r>
                  <a:rPr lang="ko-KR" altLang="en-US" dirty="0" err="1"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후레싱마감</a:t>
                </a:r>
                <a:endParaRPr lang="ko-KR" altLang="en-US" dirty="0"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grpSp>
            <p:nvGrpSpPr>
              <p:cNvPr id="145" name="그룹 144"/>
              <p:cNvGrpSpPr/>
              <p:nvPr/>
            </p:nvGrpSpPr>
            <p:grpSpPr>
              <a:xfrm>
                <a:off x="8757728" y="3925948"/>
                <a:ext cx="593723" cy="240417"/>
                <a:chOff x="5562601" y="1169283"/>
                <a:chExt cx="593723" cy="240417"/>
              </a:xfrm>
            </p:grpSpPr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5562601" y="1169283"/>
                  <a:ext cx="593723" cy="240417"/>
                </a:xfrm>
                <a:prstGeom prst="roundRect">
                  <a:avLst/>
                </a:prstGeom>
                <a:solidFill>
                  <a:srgbClr val="EE302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>
                    <a:latin typeface="+mn-ea"/>
                  </a:endParaRPr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 flipH="1">
                  <a:off x="5608817" y="1197158"/>
                  <a:ext cx="501291" cy="18466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/>
                <a:p>
                  <a:r>
                    <a:rPr lang="en-US" altLang="ko-KR" sz="1200" spc="-50" dirty="0">
                      <a:solidFill>
                        <a:schemeClr val="bg1"/>
                      </a:solidFill>
                      <a:latin typeface="Rix고딕_Pro Heavy" panose="02020603020101020101" pitchFamily="18" charset="-127"/>
                      <a:ea typeface="Rix고딕_Pro Heavy" panose="02020603020101020101" pitchFamily="18" charset="-127"/>
                    </a:rPr>
                    <a:t>Step 04</a:t>
                  </a:r>
                  <a:endParaRPr lang="ko-KR" altLang="en-US" sz="1200" spc="-50" dirty="0">
                    <a:solidFill>
                      <a:schemeClr val="bg1"/>
                    </a:solidFill>
                    <a:latin typeface="Rix고딕_Pro Heavy" panose="02020603020101020101" pitchFamily="18" charset="-127"/>
                    <a:ea typeface="Rix고딕_Pro Heavy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163" name="Picture 4"/>
          <p:cNvPicPr>
            <a:picLocks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3927" y="5355914"/>
            <a:ext cx="1512000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" name="Picture 5"/>
          <p:cNvPicPr>
            <a:picLocks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2871" y="5355914"/>
            <a:ext cx="1512000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5" name="Picture 6"/>
          <p:cNvPicPr>
            <a:picLocks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1816" y="5355914"/>
            <a:ext cx="1512000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" name="Picture 3"/>
          <p:cNvPicPr>
            <a:picLocks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983" y="5355914"/>
            <a:ext cx="1512000" cy="12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그룹 31"/>
          <p:cNvGrpSpPr/>
          <p:nvPr/>
        </p:nvGrpSpPr>
        <p:grpSpPr>
          <a:xfrm>
            <a:off x="790770" y="5399888"/>
            <a:ext cx="1416594" cy="233719"/>
            <a:chOff x="790770" y="5322531"/>
            <a:chExt cx="1416594" cy="233719"/>
          </a:xfrm>
        </p:grpSpPr>
        <p:sp>
          <p:nvSpPr>
            <p:cNvPr id="182" name="TextBox 181"/>
            <p:cNvSpPr txBox="1"/>
            <p:nvPr/>
          </p:nvSpPr>
          <p:spPr>
            <a:xfrm>
              <a:off x="1445862" y="5338244"/>
              <a:ext cx="761502" cy="20229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pPr algn="l"/>
              <a:r>
                <a:rPr lang="ko-KR" altLang="en-US" dirty="0" err="1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레벨체크</a:t>
              </a:r>
              <a:endPara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90770" y="5322531"/>
              <a:ext cx="618930" cy="233719"/>
              <a:chOff x="790770" y="5322531"/>
              <a:chExt cx="618930" cy="233719"/>
            </a:xfrm>
          </p:grpSpPr>
          <p:sp>
            <p:nvSpPr>
              <p:cNvPr id="184" name="모서리가 둥근 직사각형 183"/>
              <p:cNvSpPr/>
              <p:nvPr/>
            </p:nvSpPr>
            <p:spPr>
              <a:xfrm>
                <a:off x="790770" y="5322531"/>
                <a:ext cx="618930" cy="233719"/>
              </a:xfrm>
              <a:prstGeom prst="roundRect">
                <a:avLst/>
              </a:prstGeom>
              <a:solidFill>
                <a:srgbClr val="EE30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185" name="TextBox 184"/>
              <p:cNvSpPr txBox="1"/>
              <p:nvPr/>
            </p:nvSpPr>
            <p:spPr>
              <a:xfrm flipH="1">
                <a:off x="838948" y="5338244"/>
                <a:ext cx="522574" cy="2022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r>
                  <a:rPr lang="en-US" altLang="ko-KR" sz="1200" spc="-50" dirty="0">
                    <a:solidFill>
                      <a:schemeClr val="bg1"/>
                    </a:solidFill>
                    <a:latin typeface="Rix고딕_Pro Heavy" panose="02020603020101020101" pitchFamily="18" charset="-127"/>
                    <a:ea typeface="Rix고딕_Pro Heavy" panose="02020603020101020101" pitchFamily="18" charset="-127"/>
                  </a:rPr>
                  <a:t>Step 01</a:t>
                </a:r>
                <a:endParaRPr lang="ko-KR" altLang="en-US" sz="1200" spc="-5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endParaRPr>
              </a:p>
            </p:txBody>
          </p:sp>
        </p:grpSp>
      </p:grpSp>
      <p:grpSp>
        <p:nvGrpSpPr>
          <p:cNvPr id="215" name="그룹 214"/>
          <p:cNvGrpSpPr/>
          <p:nvPr/>
        </p:nvGrpSpPr>
        <p:grpSpPr>
          <a:xfrm>
            <a:off x="2329381" y="5399888"/>
            <a:ext cx="1416594" cy="233719"/>
            <a:chOff x="790770" y="5322531"/>
            <a:chExt cx="1416594" cy="233719"/>
          </a:xfrm>
        </p:grpSpPr>
        <p:sp>
          <p:nvSpPr>
            <p:cNvPr id="216" name="TextBox 215"/>
            <p:cNvSpPr txBox="1"/>
            <p:nvPr/>
          </p:nvSpPr>
          <p:spPr>
            <a:xfrm>
              <a:off x="1445862" y="5347057"/>
              <a:ext cx="7615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pPr algn="l"/>
              <a:r>
                <a:rPr lang="ko-KR" altLang="en-US" dirty="0" err="1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베이스찬넬</a:t>
              </a:r>
              <a:endPara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grpSp>
          <p:nvGrpSpPr>
            <p:cNvPr id="217" name="그룹 216"/>
            <p:cNvGrpSpPr/>
            <p:nvPr/>
          </p:nvGrpSpPr>
          <p:grpSpPr>
            <a:xfrm>
              <a:off x="790770" y="5322531"/>
              <a:ext cx="618930" cy="233719"/>
              <a:chOff x="790770" y="5322531"/>
              <a:chExt cx="618930" cy="233719"/>
            </a:xfrm>
          </p:grpSpPr>
          <p:sp>
            <p:nvSpPr>
              <p:cNvPr id="218" name="모서리가 둥근 직사각형 217"/>
              <p:cNvSpPr/>
              <p:nvPr/>
            </p:nvSpPr>
            <p:spPr>
              <a:xfrm>
                <a:off x="790770" y="5322531"/>
                <a:ext cx="618930" cy="233719"/>
              </a:xfrm>
              <a:prstGeom prst="roundRect">
                <a:avLst/>
              </a:prstGeom>
              <a:solidFill>
                <a:srgbClr val="EE30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219" name="TextBox 218"/>
              <p:cNvSpPr txBox="1"/>
              <p:nvPr/>
            </p:nvSpPr>
            <p:spPr>
              <a:xfrm flipH="1">
                <a:off x="838948" y="5338244"/>
                <a:ext cx="50129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r>
                  <a:rPr lang="en-US" altLang="ko-KR" sz="1200" spc="-50" dirty="0">
                    <a:solidFill>
                      <a:schemeClr val="bg1"/>
                    </a:solidFill>
                    <a:latin typeface="Rix고딕_Pro Heavy" panose="02020603020101020101" pitchFamily="18" charset="-127"/>
                    <a:ea typeface="Rix고딕_Pro Heavy" panose="02020603020101020101" pitchFamily="18" charset="-127"/>
                  </a:rPr>
                  <a:t>Step 02</a:t>
                </a:r>
                <a:endParaRPr lang="ko-KR" altLang="en-US" sz="1200" spc="-5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endParaRPr>
              </a:p>
            </p:txBody>
          </p:sp>
        </p:grpSp>
      </p:grpSp>
      <p:grpSp>
        <p:nvGrpSpPr>
          <p:cNvPr id="220" name="그룹 219"/>
          <p:cNvGrpSpPr/>
          <p:nvPr/>
        </p:nvGrpSpPr>
        <p:grpSpPr>
          <a:xfrm>
            <a:off x="3902540" y="5399888"/>
            <a:ext cx="1416594" cy="233719"/>
            <a:chOff x="790770" y="5322531"/>
            <a:chExt cx="1416594" cy="233719"/>
          </a:xfrm>
        </p:grpSpPr>
        <p:sp>
          <p:nvSpPr>
            <p:cNvPr id="221" name="TextBox 220"/>
            <p:cNvSpPr txBox="1"/>
            <p:nvPr/>
          </p:nvSpPr>
          <p:spPr>
            <a:xfrm>
              <a:off x="1445862" y="5347057"/>
              <a:ext cx="7615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pPr algn="l"/>
              <a:r>
                <a:rPr lang="ko-KR" altLang="en-US" dirty="0" err="1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판넬설치</a:t>
              </a:r>
              <a:endPara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grpSp>
          <p:nvGrpSpPr>
            <p:cNvPr id="222" name="그룹 221"/>
            <p:cNvGrpSpPr/>
            <p:nvPr/>
          </p:nvGrpSpPr>
          <p:grpSpPr>
            <a:xfrm>
              <a:off x="790770" y="5322531"/>
              <a:ext cx="618930" cy="233719"/>
              <a:chOff x="790770" y="5322531"/>
              <a:chExt cx="618930" cy="233719"/>
            </a:xfrm>
          </p:grpSpPr>
          <p:sp>
            <p:nvSpPr>
              <p:cNvPr id="223" name="모서리가 둥근 직사각형 222"/>
              <p:cNvSpPr/>
              <p:nvPr/>
            </p:nvSpPr>
            <p:spPr>
              <a:xfrm>
                <a:off x="790770" y="5322531"/>
                <a:ext cx="618930" cy="233719"/>
              </a:xfrm>
              <a:prstGeom prst="roundRect">
                <a:avLst/>
              </a:prstGeom>
              <a:solidFill>
                <a:srgbClr val="EE30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 flipH="1">
                <a:off x="838948" y="5338244"/>
                <a:ext cx="50129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r>
                  <a:rPr lang="en-US" altLang="ko-KR" sz="1200" spc="-50" dirty="0">
                    <a:solidFill>
                      <a:schemeClr val="bg1"/>
                    </a:solidFill>
                    <a:latin typeface="Rix고딕_Pro Heavy" panose="02020603020101020101" pitchFamily="18" charset="-127"/>
                    <a:ea typeface="Rix고딕_Pro Heavy" panose="02020603020101020101" pitchFamily="18" charset="-127"/>
                  </a:rPr>
                  <a:t>Step 03</a:t>
                </a:r>
                <a:endParaRPr lang="ko-KR" altLang="en-US" sz="1200" spc="-5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endParaRPr>
              </a:p>
            </p:txBody>
          </p:sp>
        </p:grpSp>
      </p:grpSp>
      <p:grpSp>
        <p:nvGrpSpPr>
          <p:cNvPr id="225" name="그룹 224"/>
          <p:cNvGrpSpPr/>
          <p:nvPr/>
        </p:nvGrpSpPr>
        <p:grpSpPr>
          <a:xfrm>
            <a:off x="5459377" y="5399888"/>
            <a:ext cx="1416594" cy="233719"/>
            <a:chOff x="790770" y="5322531"/>
            <a:chExt cx="1416594" cy="233719"/>
          </a:xfrm>
        </p:grpSpPr>
        <p:sp>
          <p:nvSpPr>
            <p:cNvPr id="226" name="TextBox 225"/>
            <p:cNvSpPr txBox="1"/>
            <p:nvPr/>
          </p:nvSpPr>
          <p:spPr>
            <a:xfrm>
              <a:off x="1445862" y="5347057"/>
              <a:ext cx="761502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 contourW="19050">
                <a:bevelT w="1270" h="12700"/>
                <a:bevelB w="12700" h="12700"/>
                <a:contourClr>
                  <a:schemeClr val="tx1"/>
                </a:contourClr>
              </a:sp3d>
            </a:bodyPr>
            <a:lstStyle>
              <a:defPPr>
                <a:defRPr lang="ko-KR"/>
              </a:defPPr>
              <a:lvl1pPr indent="-342900" algn="ctr" defTabSz="1067745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tabLst>
                  <a:tab pos="177800" algn="l"/>
                  <a:tab pos="803275" algn="l"/>
                </a:tabLst>
                <a:defRPr kumimoji="1" sz="1200" b="0" spc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533872" defTabSz="1067745">
                <a:defRPr sz="2100"/>
              </a:lvl2pPr>
              <a:lvl3pPr marL="1067745" defTabSz="1067745">
                <a:defRPr sz="2100"/>
              </a:lvl3pPr>
              <a:lvl4pPr marL="1601617" defTabSz="1067745">
                <a:defRPr sz="2100"/>
              </a:lvl4pPr>
              <a:lvl5pPr marL="2135490" defTabSz="1067745">
                <a:defRPr sz="2100"/>
              </a:lvl5pPr>
              <a:lvl6pPr marL="2669362" defTabSz="1067745">
                <a:defRPr sz="2100"/>
              </a:lvl6pPr>
              <a:lvl7pPr marL="3203235" defTabSz="1067745">
                <a:defRPr sz="2100"/>
              </a:lvl7pPr>
              <a:lvl8pPr marL="3737107" defTabSz="1067745">
                <a:defRPr sz="2100"/>
              </a:lvl8pPr>
              <a:lvl9pPr marL="4270980" defTabSz="1067745">
                <a:defRPr sz="2100"/>
              </a:lvl9pPr>
            </a:lstStyle>
            <a:p>
              <a:pPr algn="l"/>
              <a:r>
                <a:rPr lang="ko-KR" altLang="en-US" dirty="0" err="1"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후레싱마감</a:t>
              </a:r>
              <a:endPara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grpSp>
          <p:nvGrpSpPr>
            <p:cNvPr id="227" name="그룹 226"/>
            <p:cNvGrpSpPr/>
            <p:nvPr/>
          </p:nvGrpSpPr>
          <p:grpSpPr>
            <a:xfrm>
              <a:off x="790770" y="5322531"/>
              <a:ext cx="618930" cy="233719"/>
              <a:chOff x="790770" y="5322531"/>
              <a:chExt cx="618930" cy="233719"/>
            </a:xfrm>
          </p:grpSpPr>
          <p:sp>
            <p:nvSpPr>
              <p:cNvPr id="228" name="모서리가 둥근 직사각형 227"/>
              <p:cNvSpPr/>
              <p:nvPr/>
            </p:nvSpPr>
            <p:spPr>
              <a:xfrm>
                <a:off x="790770" y="5322531"/>
                <a:ext cx="618930" cy="233719"/>
              </a:xfrm>
              <a:prstGeom prst="roundRect">
                <a:avLst/>
              </a:prstGeom>
              <a:solidFill>
                <a:srgbClr val="EE302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229" name="TextBox 228"/>
              <p:cNvSpPr txBox="1"/>
              <p:nvPr/>
            </p:nvSpPr>
            <p:spPr>
              <a:xfrm flipH="1">
                <a:off x="838948" y="5338244"/>
                <a:ext cx="50129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r>
                  <a:rPr lang="en-US" altLang="ko-KR" sz="1200" spc="-50" dirty="0">
                    <a:solidFill>
                      <a:schemeClr val="bg1"/>
                    </a:solidFill>
                    <a:latin typeface="Rix고딕_Pro Heavy" panose="02020603020101020101" pitchFamily="18" charset="-127"/>
                    <a:ea typeface="Rix고딕_Pro Heavy" panose="02020603020101020101" pitchFamily="18" charset="-127"/>
                  </a:rPr>
                  <a:t>Step 04</a:t>
                </a:r>
                <a:endParaRPr lang="ko-KR" altLang="en-US" sz="1200" spc="-50" dirty="0">
                  <a:solidFill>
                    <a:schemeClr val="bg1"/>
                  </a:solidFill>
                  <a:latin typeface="Rix고딕_Pro Heavy" panose="02020603020101020101" pitchFamily="18" charset="-127"/>
                  <a:ea typeface="Rix고딕_Pro Heavy" panose="02020603020101020101" pitchFamily="18" charset="-127"/>
                </a:endParaRPr>
              </a:p>
            </p:txBody>
          </p:sp>
        </p:grpSp>
      </p:grpSp>
      <p:grpSp>
        <p:nvGrpSpPr>
          <p:cNvPr id="247" name="그룹 246"/>
          <p:cNvGrpSpPr/>
          <p:nvPr/>
        </p:nvGrpSpPr>
        <p:grpSpPr>
          <a:xfrm>
            <a:off x="11192810" y="3920756"/>
            <a:ext cx="3060000" cy="2736000"/>
            <a:chOff x="7144880" y="1150937"/>
            <a:chExt cx="3060000" cy="2736000"/>
          </a:xfrm>
        </p:grpSpPr>
        <p:sp>
          <p:nvSpPr>
            <p:cNvPr id="248" name="직사각형 247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샘플시공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계획</a:t>
              </a:r>
            </a:p>
          </p:txBody>
        </p:sp>
        <p:sp>
          <p:nvSpPr>
            <p:cNvPr id="250" name="모서리가 둥근 직사각형 249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샘플시공으로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시공품질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확보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1237522" y="4594593"/>
            <a:ext cx="1421008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57" name="직사각형 256"/>
          <p:cNvSpPr/>
          <p:nvPr/>
        </p:nvSpPr>
        <p:spPr>
          <a:xfrm>
            <a:off x="12769599" y="4594593"/>
            <a:ext cx="1421008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1237522" y="4281718"/>
            <a:ext cx="2945007" cy="312875"/>
            <a:chOff x="7189593" y="4392475"/>
            <a:chExt cx="2846072" cy="401872"/>
          </a:xfrm>
        </p:grpSpPr>
        <p:sp>
          <p:nvSpPr>
            <p:cNvPr id="255" name="모서리가 둥근 직사각형 185"/>
            <p:cNvSpPr/>
            <p:nvPr/>
          </p:nvSpPr>
          <p:spPr>
            <a:xfrm>
              <a:off x="7189593" y="4392475"/>
              <a:ext cx="1360607" cy="4018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44A6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ln>
                    <a:solidFill>
                      <a:srgbClr val="44A66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3D Mock-up</a:t>
              </a:r>
              <a:endParaRPr lang="ko-KR" altLang="en-US" sz="1600" dirty="0">
                <a:ln>
                  <a:solidFill>
                    <a:srgbClr val="44A669">
                      <a:alpha val="0"/>
                    </a:srgbClr>
                  </a:solidFill>
                </a:ln>
                <a:solidFill>
                  <a:prstClr val="black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256" name="모서리가 둥근 직사각형 185"/>
            <p:cNvSpPr/>
            <p:nvPr/>
          </p:nvSpPr>
          <p:spPr>
            <a:xfrm>
              <a:off x="8675058" y="4392475"/>
              <a:ext cx="1360607" cy="401872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44A66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err="1">
                  <a:ln>
                    <a:solidFill>
                      <a:srgbClr val="44A669">
                        <a:alpha val="0"/>
                      </a:srgbClr>
                    </a:solidFill>
                  </a:ln>
                  <a:solidFill>
                    <a:prstClr val="black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현장목업</a:t>
              </a:r>
              <a:endParaRPr lang="ko-KR" altLang="en-US" sz="1600" dirty="0">
                <a:ln>
                  <a:solidFill>
                    <a:srgbClr val="44A669">
                      <a:alpha val="0"/>
                    </a:srgbClr>
                  </a:solidFill>
                </a:ln>
                <a:solidFill>
                  <a:prstClr val="black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</p:grpSp>
      <p:sp>
        <p:nvSpPr>
          <p:cNvPr id="84" name="직사각형 22"/>
          <p:cNvSpPr>
            <a:spLocks noChangeArrowheads="1"/>
          </p:cNvSpPr>
          <p:nvPr/>
        </p:nvSpPr>
        <p:spPr bwMode="auto">
          <a:xfrm>
            <a:off x="-3784555" y="4590736"/>
            <a:ext cx="432350" cy="248955"/>
          </a:xfrm>
          <a:prstGeom prst="rect">
            <a:avLst/>
          </a:prstGeom>
          <a:solidFill>
            <a:srgbClr val="F09029"/>
          </a:solidFill>
          <a:ln>
            <a:solidFill>
              <a:sysClr val="window" lastClr="FFFFFF"/>
            </a:solidFill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rmAutofit/>
            <a:sp3d prstMaterial="softEdge">
              <a:bevelT w="1270" h="1270"/>
            </a:sp3d>
          </a:bodyPr>
          <a:lstStyle/>
          <a:p>
            <a:pPr algn="ctr" defTabSz="1042978" latinLnBrk="0"/>
            <a:r>
              <a:rPr lang="en-US" altLang="ko-KR" sz="1200" kern="0" dirty="0">
                <a:solidFill>
                  <a:prstClr val="white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2</a:t>
            </a:r>
            <a:r>
              <a:rPr lang="ko-KR" altLang="en-US" sz="1200" kern="0" dirty="0">
                <a:solidFill>
                  <a:prstClr val="white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팀</a:t>
            </a: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0" t="4148" r="19181" b="28524"/>
          <a:stretch/>
        </p:blipFill>
        <p:spPr>
          <a:xfrm>
            <a:off x="701328" y="1110462"/>
            <a:ext cx="6298089" cy="3849453"/>
          </a:xfrm>
          <a:prstGeom prst="rect">
            <a:avLst/>
          </a:prstGeom>
        </p:spPr>
      </p:pic>
      <p:sp>
        <p:nvSpPr>
          <p:cNvPr id="3" name="자유형 2"/>
          <p:cNvSpPr/>
          <p:nvPr/>
        </p:nvSpPr>
        <p:spPr>
          <a:xfrm>
            <a:off x="2471773" y="1872219"/>
            <a:ext cx="1810120" cy="1896317"/>
          </a:xfrm>
          <a:custGeom>
            <a:avLst/>
            <a:gdLst>
              <a:gd name="connsiteX0" fmla="*/ 2000250 w 2000250"/>
              <a:gd name="connsiteY0" fmla="*/ 0 h 2095500"/>
              <a:gd name="connsiteX1" fmla="*/ 0 w 2000250"/>
              <a:gd name="connsiteY1" fmla="*/ 1533525 h 2095500"/>
              <a:gd name="connsiteX2" fmla="*/ 1152525 w 2000250"/>
              <a:gd name="connsiteY2" fmla="*/ 2095500 h 2095500"/>
              <a:gd name="connsiteX3" fmla="*/ 1562100 w 2000250"/>
              <a:gd name="connsiteY3" fmla="*/ 1752600 h 2095500"/>
              <a:gd name="connsiteX4" fmla="*/ 1562100 w 2000250"/>
              <a:gd name="connsiteY4" fmla="*/ 175260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0250" h="2095500">
                <a:moveTo>
                  <a:pt x="2000250" y="0"/>
                </a:moveTo>
                <a:lnTo>
                  <a:pt x="0" y="1533525"/>
                </a:lnTo>
                <a:lnTo>
                  <a:pt x="1152525" y="2095500"/>
                </a:lnTo>
                <a:lnTo>
                  <a:pt x="1562100" y="1752600"/>
                </a:lnTo>
                <a:lnTo>
                  <a:pt x="1562100" y="1752600"/>
                </a:lnTo>
              </a:path>
            </a:pathLst>
          </a:custGeom>
          <a:noFill/>
          <a:ln w="50800" cap="flat" cmpd="sng" algn="ctr">
            <a:solidFill>
              <a:srgbClr val="568BCD"/>
            </a:solidFill>
            <a:prstDash val="solid"/>
            <a:headEnd type="oval" w="sm" len="sm"/>
            <a:tailEnd type="triangle" w="med" len="med"/>
          </a:ln>
          <a:effectLst/>
        </p:spPr>
        <p:txBody>
          <a:bodyPr rtlCol="0" anchor="ctr"/>
          <a:lstStyle/>
          <a:p>
            <a:pPr algn="ctr" defTabSz="1042978" latinLnBrk="0"/>
            <a:endParaRPr lang="ko-KR" altLang="en-US" sz="1200" kern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3911250" y="1863600"/>
            <a:ext cx="1973893" cy="1818740"/>
          </a:xfrm>
          <a:custGeom>
            <a:avLst/>
            <a:gdLst>
              <a:gd name="connsiteX0" fmla="*/ 0 w 2181225"/>
              <a:gd name="connsiteY0" fmla="*/ 1781175 h 2009775"/>
              <a:gd name="connsiteX1" fmla="*/ 457200 w 2181225"/>
              <a:gd name="connsiteY1" fmla="*/ 1971675 h 2009775"/>
              <a:gd name="connsiteX2" fmla="*/ 504825 w 2181225"/>
              <a:gd name="connsiteY2" fmla="*/ 1885950 h 2009775"/>
              <a:gd name="connsiteX3" fmla="*/ 790575 w 2181225"/>
              <a:gd name="connsiteY3" fmla="*/ 2009775 h 2009775"/>
              <a:gd name="connsiteX4" fmla="*/ 2181225 w 2181225"/>
              <a:gd name="connsiteY4" fmla="*/ 638175 h 2009775"/>
              <a:gd name="connsiteX5" fmla="*/ 657225 w 2181225"/>
              <a:gd name="connsiteY5" fmla="*/ 0 h 200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81225" h="2009775">
                <a:moveTo>
                  <a:pt x="0" y="1781175"/>
                </a:moveTo>
                <a:lnTo>
                  <a:pt x="457200" y="1971675"/>
                </a:lnTo>
                <a:lnTo>
                  <a:pt x="504825" y="1885950"/>
                </a:lnTo>
                <a:lnTo>
                  <a:pt x="790575" y="2009775"/>
                </a:lnTo>
                <a:lnTo>
                  <a:pt x="2181225" y="638175"/>
                </a:lnTo>
                <a:lnTo>
                  <a:pt x="657225" y="0"/>
                </a:lnTo>
              </a:path>
            </a:pathLst>
          </a:custGeom>
          <a:noFill/>
          <a:ln w="50800" cap="flat" cmpd="sng" algn="ctr">
            <a:solidFill>
              <a:srgbClr val="F09029"/>
            </a:solidFill>
            <a:prstDash val="solid"/>
            <a:headEnd type="triangle" w="med" len="med"/>
            <a:tailEnd type="oval" w="sm" len="sm"/>
          </a:ln>
          <a:effectLst/>
        </p:spPr>
        <p:txBody>
          <a:bodyPr rtlCol="0" anchor="ctr"/>
          <a:lstStyle/>
          <a:p>
            <a:pPr algn="ctr" defTabSz="1042978" latinLnBrk="0"/>
            <a:endParaRPr lang="ko-KR" altLang="en-US" sz="12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9" name="직사각형 22"/>
          <p:cNvSpPr>
            <a:spLocks noChangeArrowheads="1"/>
          </p:cNvSpPr>
          <p:nvPr/>
        </p:nvSpPr>
        <p:spPr bwMode="auto">
          <a:xfrm>
            <a:off x="5384871" y="3069109"/>
            <a:ext cx="432350" cy="248955"/>
          </a:xfrm>
          <a:prstGeom prst="rect">
            <a:avLst/>
          </a:prstGeom>
          <a:solidFill>
            <a:srgbClr val="F09029"/>
          </a:solidFill>
          <a:ln>
            <a:solidFill>
              <a:sysClr val="window" lastClr="FFFFFF"/>
            </a:solidFill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rmAutofit/>
            <a:sp3d prstMaterial="softEdge">
              <a:bevelT w="1270" h="1270"/>
            </a:sp3d>
          </a:bodyPr>
          <a:lstStyle/>
          <a:p>
            <a:pPr algn="ctr" defTabSz="1042978" latinLnBrk="0"/>
            <a:r>
              <a:rPr lang="en-US" altLang="ko-KR" sz="1200" kern="0" dirty="0">
                <a:solidFill>
                  <a:prstClr val="white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2</a:t>
            </a:r>
            <a:r>
              <a:rPr lang="ko-KR" altLang="en-US" sz="1200" kern="0" dirty="0">
                <a:solidFill>
                  <a:prstClr val="white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팀</a:t>
            </a:r>
          </a:p>
        </p:txBody>
      </p:sp>
      <p:sp>
        <p:nvSpPr>
          <p:cNvPr id="90" name="직사각형 22"/>
          <p:cNvSpPr>
            <a:spLocks noChangeArrowheads="1"/>
          </p:cNvSpPr>
          <p:nvPr/>
        </p:nvSpPr>
        <p:spPr bwMode="auto">
          <a:xfrm>
            <a:off x="2932874" y="2236935"/>
            <a:ext cx="432350" cy="248955"/>
          </a:xfrm>
          <a:prstGeom prst="rect">
            <a:avLst/>
          </a:prstGeom>
          <a:solidFill>
            <a:srgbClr val="015699"/>
          </a:solidFill>
          <a:ln>
            <a:solidFill>
              <a:sysClr val="window" lastClr="FFFFFF"/>
            </a:solidFill>
          </a:ln>
          <a:effectLst/>
          <a:scene3d>
            <a:camera prst="orthographicFront"/>
            <a:lightRig rig="glow" dir="t">
              <a:rot lat="0" lon="0" rev="3600000"/>
            </a:lightRig>
          </a:scene3d>
          <a:sp3d/>
        </p:spPr>
        <p:txBody>
          <a:bodyPr wrap="square" lIns="0" tIns="0" rIns="0" bIns="0" anchor="ctr">
            <a:normAutofit/>
            <a:sp3d prstMaterial="softEdge"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1</a:t>
            </a:r>
            <a:r>
              <a:rPr kumimoji="0" lang="ko-KR" altLang="en-US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팀</a:t>
            </a:r>
          </a:p>
        </p:txBody>
      </p:sp>
      <p:grpSp>
        <p:nvGrpSpPr>
          <p:cNvPr id="91" name="그룹 90"/>
          <p:cNvGrpSpPr/>
          <p:nvPr/>
        </p:nvGrpSpPr>
        <p:grpSpPr>
          <a:xfrm>
            <a:off x="750498" y="1146955"/>
            <a:ext cx="2913732" cy="901779"/>
            <a:chOff x="519271" y="1364188"/>
            <a:chExt cx="2913732" cy="901779"/>
          </a:xfrm>
        </p:grpSpPr>
        <p:grpSp>
          <p:nvGrpSpPr>
            <p:cNvPr id="92" name="그룹 91"/>
            <p:cNvGrpSpPr/>
            <p:nvPr/>
          </p:nvGrpSpPr>
          <p:grpSpPr>
            <a:xfrm>
              <a:off x="519271" y="1364188"/>
              <a:ext cx="2913732" cy="901779"/>
              <a:chOff x="519271" y="1364188"/>
              <a:chExt cx="2913732" cy="901779"/>
            </a:xfrm>
          </p:grpSpPr>
          <p:sp>
            <p:nvSpPr>
              <p:cNvPr id="94" name="오각형 93"/>
              <p:cNvSpPr/>
              <p:nvPr/>
            </p:nvSpPr>
            <p:spPr>
              <a:xfrm>
                <a:off x="519271" y="1690523"/>
                <a:ext cx="2913732" cy="575444"/>
              </a:xfrm>
              <a:prstGeom prst="homePlate">
                <a:avLst>
                  <a:gd name="adj" fmla="val 0"/>
                </a:avLst>
              </a:prstGeom>
              <a:solidFill>
                <a:schemeClr val="bg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Rix고딕_Pro ExtraBold" panose="02020603020101020101" pitchFamily="18" charset="-127"/>
                  <a:ea typeface="Rix고딕_Pro ExtraBold" panose="02020603020101020101" pitchFamily="18" charset="-127"/>
                </a:endParaRPr>
              </a:p>
            </p:txBody>
          </p:sp>
          <p:sp>
            <p:nvSpPr>
              <p:cNvPr id="95" name="오각형 94"/>
              <p:cNvSpPr/>
              <p:nvPr/>
            </p:nvSpPr>
            <p:spPr>
              <a:xfrm>
                <a:off x="519272" y="1364188"/>
                <a:ext cx="1345001" cy="324000"/>
              </a:xfrm>
              <a:prstGeom prst="homePlate">
                <a:avLst>
                  <a:gd name="adj" fmla="val 0"/>
                </a:avLst>
              </a:prstGeom>
              <a:solidFill>
                <a:srgbClr val="1A649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600" dirty="0"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공사 중점사항</a:t>
                </a:r>
              </a:p>
            </p:txBody>
          </p:sp>
          <p:sp>
            <p:nvSpPr>
              <p:cNvPr id="96" name="직사각형 95"/>
              <p:cNvSpPr/>
              <p:nvPr/>
            </p:nvSpPr>
            <p:spPr>
              <a:xfrm>
                <a:off x="596675" y="1760129"/>
                <a:ext cx="2772828" cy="43088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wrap="square" lIns="0" tIns="0" rIns="0" bIns="0" rtlCol="0" anchor="ctr">
                <a:spAutoFit/>
              </a:bodyPr>
              <a:lstStyle/>
              <a:p>
                <a:pPr marL="152400" indent="-152400" defTabSz="1038462" latinLnBrk="0">
                  <a:buFont typeface="Arial" panose="020B0604020202020204" pitchFamily="34" charset="0"/>
                  <a:buChar char="•"/>
                </a:pPr>
                <a:r>
                  <a:rPr lang="ko-KR" altLang="en-US" sz="1400" kern="0" dirty="0" err="1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횡방향</a:t>
                </a:r>
                <a:r>
                  <a:rPr lang="ko-KR" altLang="en-US" sz="1400" kern="0" dirty="0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 판넬 시공으로 다수의</a:t>
                </a:r>
                <a:br>
                  <a:rPr lang="en-US" altLang="ko-KR" sz="1400" kern="0" dirty="0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</a:br>
                <a:r>
                  <a:rPr lang="ko-KR" altLang="en-US" sz="1400" kern="0" dirty="0" err="1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세로조인트</a:t>
                </a:r>
                <a:r>
                  <a:rPr lang="ko-KR" altLang="en-US" sz="1400" kern="0" dirty="0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 및 </a:t>
                </a:r>
                <a:r>
                  <a:rPr lang="ko-KR" altLang="en-US" sz="1400" kern="0" dirty="0" err="1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종방향</a:t>
                </a:r>
                <a:r>
                  <a:rPr lang="ko-KR" altLang="en-US" sz="1400" kern="0" dirty="0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 </a:t>
                </a:r>
                <a:r>
                  <a:rPr lang="ko-KR" altLang="en-US" sz="1400" kern="0" dirty="0" err="1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하지철물</a:t>
                </a:r>
                <a:r>
                  <a:rPr lang="ko-KR" altLang="en-US" sz="1400" kern="0" dirty="0">
                    <a:ln>
                      <a:solidFill>
                        <a:srgbClr val="E46C0A">
                          <a:alpha val="0"/>
                        </a:srgbClr>
                      </a:solidFill>
                    </a:ln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 발생</a:t>
                </a:r>
                <a:endParaRPr lang="en-US" altLang="ko-KR" sz="1400" kern="0" dirty="0">
                  <a:ln>
                    <a:solidFill>
                      <a:srgbClr val="E46C0A">
                        <a:alpha val="0"/>
                      </a:srgbClr>
                    </a:solidFill>
                  </a:ln>
                  <a:latin typeface="Rix고딕_Pro ExtraBold" panose="02020603020101020101" pitchFamily="18" charset="-127"/>
                  <a:ea typeface="Rix고딕_Pro ExtraBold" panose="02020603020101020101" pitchFamily="18" charset="-127"/>
                </a:endParaRPr>
              </a:p>
            </p:txBody>
          </p:sp>
        </p:grpSp>
        <p:sp>
          <p:nvSpPr>
            <p:cNvPr id="93" name="직각 삼각형 92"/>
            <p:cNvSpPr/>
            <p:nvPr/>
          </p:nvSpPr>
          <p:spPr>
            <a:xfrm>
              <a:off x="1854910" y="1364188"/>
              <a:ext cx="242454" cy="324000"/>
            </a:xfrm>
            <a:prstGeom prst="rtTriangle">
              <a:avLst/>
            </a:prstGeom>
            <a:solidFill>
              <a:srgbClr val="1A64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Rix고딕_Pro ExtraBold" panose="02020603020101020101" pitchFamily="18" charset="-127"/>
                <a:ea typeface="Rix고딕_Pro ExtraBold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34983" y="4184324"/>
            <a:ext cx="4375531" cy="699910"/>
            <a:chOff x="699418" y="4222178"/>
            <a:chExt cx="4375531" cy="699910"/>
          </a:xfrm>
        </p:grpSpPr>
        <p:sp>
          <p:nvSpPr>
            <p:cNvPr id="103" name="오각형 102"/>
            <p:cNvSpPr/>
            <p:nvPr/>
          </p:nvSpPr>
          <p:spPr>
            <a:xfrm>
              <a:off x="699418" y="4222178"/>
              <a:ext cx="4375531" cy="699910"/>
            </a:xfrm>
            <a:prstGeom prst="homePlate">
              <a:avLst>
                <a:gd name="adj" fmla="val 0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Rix고딕_Pro ExtraBold" panose="02020603020101020101" pitchFamily="18" charset="-127"/>
                <a:ea typeface="Rix고딕_Pro ExtraBold" panose="02020603020101020101" pitchFamily="18" charset="-127"/>
              </a:endParaRPr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838948" y="4298896"/>
              <a:ext cx="2387600" cy="55399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152400" indent="-152400" defTabSz="1038462" latinLnBrk="0">
                <a:buFont typeface="Arial" panose="020B0604020202020204" pitchFamily="34" charset="0"/>
                <a:buChar char="•"/>
              </a:pPr>
              <a:r>
                <a:rPr lang="ko-KR" altLang="en-US" sz="1200" kern="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조닝계획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: 2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개 </a:t>
              </a:r>
              <a:r>
                <a:rPr lang="ko-KR" altLang="en-US" sz="1200" kern="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조닝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구성</a:t>
              </a:r>
            </a:p>
            <a:p>
              <a:pPr marL="152400" indent="-152400" defTabSz="1038462" latinLnBrk="0">
                <a:buFont typeface="Arial" panose="020B0604020202020204" pitchFamily="34" charset="0"/>
                <a:buChar char="•"/>
              </a:pPr>
              <a:r>
                <a:rPr lang="ko-KR" altLang="en-US" sz="1200" kern="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작업팀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구성</a:t>
              </a:r>
              <a: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팀당 </a:t>
              </a:r>
              <a: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6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명</a:t>
              </a:r>
              <a: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 :</a:t>
              </a:r>
              <a:b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</a:br>
              <a:endParaRPr lang="en-US" altLang="ko-KR" sz="12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978611" y="4682793"/>
              <a:ext cx="1726489" cy="197697"/>
              <a:chOff x="929066" y="4161645"/>
              <a:chExt cx="2108274" cy="277122"/>
            </a:xfrm>
          </p:grpSpPr>
          <p:sp>
            <p:nvSpPr>
              <p:cNvPr id="100" name="직사각형 22"/>
              <p:cNvSpPr>
                <a:spLocks noChangeArrowheads="1"/>
              </p:cNvSpPr>
              <p:nvPr/>
            </p:nvSpPr>
            <p:spPr bwMode="auto">
              <a:xfrm>
                <a:off x="929066" y="4161645"/>
                <a:ext cx="1010647" cy="277113"/>
              </a:xfrm>
              <a:prstGeom prst="rect">
                <a:avLst/>
              </a:prstGeom>
              <a:solidFill>
                <a:srgbClr val="015699"/>
              </a:solidFill>
              <a:ln>
                <a:noFill/>
              </a:ln>
              <a:effectLst/>
              <a:scene3d>
                <a:camera prst="orthographicFront"/>
                <a:lightRig rig="glow" dir="t">
                  <a:rot lat="0" lon="0" rev="3600000"/>
                </a:lightRig>
              </a:scene3d>
              <a:sp3d/>
            </p:spPr>
            <p:txBody>
              <a:bodyPr wrap="square" lIns="0" tIns="0" rIns="0" bIns="0" anchor="ctr">
                <a:normAutofit/>
                <a:sp3d prstMaterial="softEdge"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1</a:t>
                </a:r>
                <a:r>
                  <a: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팀 </a:t>
                </a:r>
                <a:r>
                  <a:rPr kumimoji="0" lang="en-US" altLang="ko-KR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(</a:t>
                </a:r>
                <a:r>
                  <a: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외벽</a:t>
                </a:r>
                <a:r>
                  <a:rPr kumimoji="0" lang="en-US" altLang="ko-KR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)</a:t>
                </a:r>
                <a:endParaRPr kumimoji="0" lang="ko-KR" altLang="en-US" sz="1200" b="0" i="0" u="none" strike="noStrike" kern="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sp>
            <p:nvSpPr>
              <p:cNvPr id="101" name="직사각형 22"/>
              <p:cNvSpPr>
                <a:spLocks noChangeArrowheads="1"/>
              </p:cNvSpPr>
              <p:nvPr/>
            </p:nvSpPr>
            <p:spPr bwMode="auto">
              <a:xfrm>
                <a:off x="2026691" y="4161654"/>
                <a:ext cx="1010649" cy="277113"/>
              </a:xfrm>
              <a:prstGeom prst="rect">
                <a:avLst/>
              </a:prstGeom>
              <a:solidFill>
                <a:srgbClr val="F09029"/>
              </a:solidFill>
              <a:ln>
                <a:noFill/>
              </a:ln>
              <a:effectLst/>
              <a:scene3d>
                <a:camera prst="orthographicFront"/>
                <a:lightRig rig="glow" dir="t">
                  <a:rot lat="0" lon="0" rev="3600000"/>
                </a:lightRig>
              </a:scene3d>
              <a:sp3d/>
            </p:spPr>
            <p:txBody>
              <a:bodyPr wrap="square" lIns="0" tIns="0" rIns="0" bIns="0" anchor="ctr">
                <a:normAutofit/>
                <a:sp3d prstMaterial="softEdge">
                  <a:bevelT w="1270" h="1270"/>
                </a:sp3d>
              </a:bodyPr>
              <a:lstStyle/>
              <a:p>
                <a:pPr marL="0" marR="0" lvl="0" indent="0" algn="ctr" defTabSz="10429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2</a:t>
                </a:r>
                <a:r>
                  <a: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팀 </a:t>
                </a:r>
                <a:r>
                  <a:rPr kumimoji="0" lang="en-US" altLang="ko-KR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(</a:t>
                </a:r>
                <a:r>
                  <a:rPr kumimoji="0" lang="ko-KR" altLang="en-US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외벽</a:t>
                </a:r>
                <a:r>
                  <a:rPr kumimoji="0" lang="en-US" altLang="ko-KR" sz="1200" b="0" i="0" u="none" strike="noStrike" kern="0" cap="none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)</a:t>
                </a:r>
                <a:endParaRPr kumimoji="0" lang="ko-KR" altLang="en-US" sz="1200" b="0" i="0" u="none" strike="noStrike" kern="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2826487" y="4298896"/>
              <a:ext cx="2248462" cy="369332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/>
            <a:p>
              <a:pPr marL="152400" indent="-152400" defTabSz="1038462" latinLnBrk="0">
                <a:buFont typeface="Arial" panose="020B0604020202020204" pitchFamily="34" charset="0"/>
                <a:buChar char="•"/>
              </a:pPr>
              <a:r>
                <a:rPr lang="ko-KR" altLang="en-US" sz="1200" kern="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인승장비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: 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스카이크레인 </a:t>
              </a:r>
              <a: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(2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대</a:t>
              </a:r>
              <a: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</a:t>
              </a:r>
            </a:p>
            <a:p>
              <a:pPr marL="152400" indent="-152400" defTabSz="1038462" latinLnBrk="0">
                <a:buFont typeface="Arial" panose="020B0604020202020204" pitchFamily="34" charset="0"/>
                <a:buChar char="•"/>
              </a:pPr>
              <a:r>
                <a:rPr lang="ko-KR" altLang="en-US" sz="1200" kern="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인양장비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: 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하이드로크레인 </a:t>
              </a:r>
              <a: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(2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대</a:t>
              </a:r>
              <a: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</a:t>
              </a: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58" y="1417530"/>
            <a:ext cx="3063246" cy="4743259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107462" y="114339"/>
            <a:ext cx="10692788" cy="7546896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805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20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ㅇㅇㅇㅇㅇㅇㅇ</a:t>
            </a:r>
            <a:endParaRPr lang="ko-KR" altLang="en-US" sz="20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14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도심지 공사를 고려한 공통가설계획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02482" y="678785"/>
            <a:ext cx="2285882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② </a:t>
            </a:r>
            <a:r>
              <a:rPr lang="ko-KR" altLang="en-US" sz="1200" spc="-5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자재반입</a:t>
            </a:r>
            <a:r>
              <a:rPr lang="en-US" altLang="ko-KR" sz="1200" spc="-5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, </a:t>
            </a:r>
            <a:r>
              <a:rPr lang="ko-KR" altLang="en-US" sz="1200" spc="-5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장비운용계획 및 </a:t>
            </a:r>
            <a:r>
              <a:rPr lang="ko-KR" altLang="en-US" sz="1200" spc="-5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가설계획</a:t>
            </a:r>
            <a:endParaRPr lang="en-US" altLang="ko-KR" sz="1200" spc="-5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grpSp>
        <p:nvGrpSpPr>
          <p:cNvPr id="74" name="그룹 73"/>
          <p:cNvGrpSpPr/>
          <p:nvPr/>
        </p:nvGrpSpPr>
        <p:grpSpPr>
          <a:xfrm>
            <a:off x="700882" y="1195644"/>
            <a:ext cx="6337150" cy="5428447"/>
            <a:chOff x="3249738" y="2347772"/>
            <a:chExt cx="6337150" cy="5428447"/>
          </a:xfrm>
        </p:grpSpPr>
        <p:pic>
          <p:nvPicPr>
            <p:cNvPr id="75" name="그림 7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98" t="11474" r="21441" b="10372"/>
            <a:stretch/>
          </p:blipFill>
          <p:spPr>
            <a:xfrm>
              <a:off x="3275584" y="2381680"/>
              <a:ext cx="6311304" cy="5394539"/>
            </a:xfrm>
            <a:prstGeom prst="rect">
              <a:avLst/>
            </a:prstGeom>
          </p:spPr>
        </p:pic>
        <p:grpSp>
          <p:nvGrpSpPr>
            <p:cNvPr id="76" name="그룹 75"/>
            <p:cNvGrpSpPr/>
            <p:nvPr/>
          </p:nvGrpSpPr>
          <p:grpSpPr>
            <a:xfrm>
              <a:off x="3249738" y="2347772"/>
              <a:ext cx="6337150" cy="5427803"/>
              <a:chOff x="741847" y="1289976"/>
              <a:chExt cx="6244356" cy="5348325"/>
            </a:xfrm>
          </p:grpSpPr>
          <p:sp>
            <p:nvSpPr>
              <p:cNvPr id="77" name="자유형 76"/>
              <p:cNvSpPr/>
              <p:nvPr/>
            </p:nvSpPr>
            <p:spPr>
              <a:xfrm>
                <a:off x="741847" y="1289976"/>
                <a:ext cx="6244356" cy="5348325"/>
              </a:xfrm>
              <a:custGeom>
                <a:avLst/>
                <a:gdLst>
                  <a:gd name="connsiteX0" fmla="*/ 5141962 w 6192688"/>
                  <a:gd name="connsiteY0" fmla="*/ 1516410 h 5328592"/>
                  <a:gd name="connsiteX1" fmla="*/ 4341862 w 6192688"/>
                  <a:gd name="connsiteY1" fmla="*/ 1529110 h 5328592"/>
                  <a:gd name="connsiteX2" fmla="*/ 4338687 w 6192688"/>
                  <a:gd name="connsiteY2" fmla="*/ 1592610 h 5328592"/>
                  <a:gd name="connsiteX3" fmla="*/ 1122412 w 6192688"/>
                  <a:gd name="connsiteY3" fmla="*/ 1618010 h 5328592"/>
                  <a:gd name="connsiteX4" fmla="*/ 1122412 w 6192688"/>
                  <a:gd name="connsiteY4" fmla="*/ 3329335 h 5328592"/>
                  <a:gd name="connsiteX5" fmla="*/ 1166862 w 6192688"/>
                  <a:gd name="connsiteY5" fmla="*/ 3735735 h 5328592"/>
                  <a:gd name="connsiteX6" fmla="*/ 1265287 w 6192688"/>
                  <a:gd name="connsiteY6" fmla="*/ 3830985 h 5328592"/>
                  <a:gd name="connsiteX7" fmla="*/ 5072112 w 6192688"/>
                  <a:gd name="connsiteY7" fmla="*/ 3830985 h 5328592"/>
                  <a:gd name="connsiteX8" fmla="*/ 5151487 w 6192688"/>
                  <a:gd name="connsiteY8" fmla="*/ 3729385 h 5328592"/>
                  <a:gd name="connsiteX9" fmla="*/ 0 w 6192688"/>
                  <a:gd name="connsiteY9" fmla="*/ 0 h 5328592"/>
                  <a:gd name="connsiteX10" fmla="*/ 6192688 w 6192688"/>
                  <a:gd name="connsiteY10" fmla="*/ 0 h 5328592"/>
                  <a:gd name="connsiteX11" fmla="*/ 6192688 w 6192688"/>
                  <a:gd name="connsiteY11" fmla="*/ 5328592 h 5328592"/>
                  <a:gd name="connsiteX12" fmla="*/ 0 w 6192688"/>
                  <a:gd name="connsiteY12" fmla="*/ 5328592 h 5328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192688" h="5328592">
                    <a:moveTo>
                      <a:pt x="5141962" y="1516410"/>
                    </a:moveTo>
                    <a:lnTo>
                      <a:pt x="4341862" y="1529110"/>
                    </a:lnTo>
                    <a:lnTo>
                      <a:pt x="4338687" y="1592610"/>
                    </a:lnTo>
                    <a:lnTo>
                      <a:pt x="1122412" y="1618010"/>
                    </a:lnTo>
                    <a:lnTo>
                      <a:pt x="1122412" y="3329335"/>
                    </a:lnTo>
                    <a:lnTo>
                      <a:pt x="1166862" y="3735735"/>
                    </a:lnTo>
                    <a:lnTo>
                      <a:pt x="1265287" y="3830985"/>
                    </a:lnTo>
                    <a:lnTo>
                      <a:pt x="5072112" y="3830985"/>
                    </a:lnTo>
                    <a:lnTo>
                      <a:pt x="5151487" y="3729385"/>
                    </a:lnTo>
                    <a:close/>
                    <a:moveTo>
                      <a:pt x="0" y="0"/>
                    </a:moveTo>
                    <a:lnTo>
                      <a:pt x="6192688" y="0"/>
                    </a:lnTo>
                    <a:lnTo>
                      <a:pt x="6192688" y="5328592"/>
                    </a:lnTo>
                    <a:lnTo>
                      <a:pt x="0" y="5328592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+mn-ea"/>
                </a:endParaRPr>
              </a:p>
            </p:txBody>
          </p:sp>
          <p:sp>
            <p:nvSpPr>
              <p:cNvPr id="78" name="자유형 77"/>
              <p:cNvSpPr/>
              <p:nvPr/>
            </p:nvSpPr>
            <p:spPr>
              <a:xfrm>
                <a:off x="1908360" y="2796983"/>
                <a:ext cx="4029075" cy="2314575"/>
              </a:xfrm>
              <a:custGeom>
                <a:avLst/>
                <a:gdLst>
                  <a:gd name="connsiteX0" fmla="*/ 142875 w 4029075"/>
                  <a:gd name="connsiteY0" fmla="*/ 2314575 h 2314575"/>
                  <a:gd name="connsiteX1" fmla="*/ 44450 w 4029075"/>
                  <a:gd name="connsiteY1" fmla="*/ 2219325 h 2314575"/>
                  <a:gd name="connsiteX2" fmla="*/ 0 w 4029075"/>
                  <a:gd name="connsiteY2" fmla="*/ 1812925 h 2314575"/>
                  <a:gd name="connsiteX3" fmla="*/ 0 w 4029075"/>
                  <a:gd name="connsiteY3" fmla="*/ 101600 h 2314575"/>
                  <a:gd name="connsiteX4" fmla="*/ 3216275 w 4029075"/>
                  <a:gd name="connsiteY4" fmla="*/ 76200 h 2314575"/>
                  <a:gd name="connsiteX5" fmla="*/ 3219450 w 4029075"/>
                  <a:gd name="connsiteY5" fmla="*/ 12700 h 2314575"/>
                  <a:gd name="connsiteX6" fmla="*/ 4019550 w 4029075"/>
                  <a:gd name="connsiteY6" fmla="*/ 0 h 2314575"/>
                  <a:gd name="connsiteX7" fmla="*/ 4029075 w 4029075"/>
                  <a:gd name="connsiteY7" fmla="*/ 2212975 h 2314575"/>
                  <a:gd name="connsiteX8" fmla="*/ 3949700 w 4029075"/>
                  <a:gd name="connsiteY8" fmla="*/ 2314575 h 2314575"/>
                  <a:gd name="connsiteX9" fmla="*/ 142875 w 4029075"/>
                  <a:gd name="connsiteY9" fmla="*/ 2314575 h 2314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29075" h="2314575">
                    <a:moveTo>
                      <a:pt x="142875" y="2314575"/>
                    </a:moveTo>
                    <a:lnTo>
                      <a:pt x="44450" y="2219325"/>
                    </a:lnTo>
                    <a:lnTo>
                      <a:pt x="0" y="1812925"/>
                    </a:lnTo>
                    <a:lnTo>
                      <a:pt x="0" y="101600"/>
                    </a:lnTo>
                    <a:lnTo>
                      <a:pt x="3216275" y="76200"/>
                    </a:lnTo>
                    <a:lnTo>
                      <a:pt x="3219450" y="12700"/>
                    </a:lnTo>
                    <a:lnTo>
                      <a:pt x="4019550" y="0"/>
                    </a:lnTo>
                    <a:lnTo>
                      <a:pt x="4029075" y="2212975"/>
                    </a:lnTo>
                    <a:lnTo>
                      <a:pt x="3949700" y="2314575"/>
                    </a:lnTo>
                    <a:lnTo>
                      <a:pt x="142875" y="2314575"/>
                    </a:lnTo>
                    <a:close/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latin typeface="+mn-ea"/>
                </a:endParaRPr>
              </a:p>
            </p:txBody>
          </p:sp>
        </p:grpSp>
      </p:grpSp>
      <p:sp>
        <p:nvSpPr>
          <p:cNvPr id="79" name="직사각형 78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도심지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협소부지를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고려한 합리적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가설계획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수립</a:t>
            </a:r>
          </a:p>
        </p:txBody>
      </p:sp>
      <p:grpSp>
        <p:nvGrpSpPr>
          <p:cNvPr id="80" name="그룹 79"/>
          <p:cNvGrpSpPr/>
          <p:nvPr/>
        </p:nvGrpSpPr>
        <p:grpSpPr>
          <a:xfrm>
            <a:off x="7144880" y="1150937"/>
            <a:ext cx="3060000" cy="2736000"/>
            <a:chOff x="7144880" y="1150937"/>
            <a:chExt cx="3060000" cy="2736000"/>
          </a:xfrm>
        </p:grpSpPr>
        <p:sp>
          <p:nvSpPr>
            <p:cNvPr id="81" name="직사각형 80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친환경 </a:t>
              </a:r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가설울타리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설치</a:t>
              </a: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고성능 그래픽 방음펜스설치 및 보행안전확보</a:t>
              </a: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7144880" y="4031513"/>
            <a:ext cx="3060000" cy="2736000"/>
            <a:chOff x="7144880" y="1150937"/>
            <a:chExt cx="3060000" cy="2736000"/>
          </a:xfrm>
        </p:grpSpPr>
        <p:sp>
          <p:nvSpPr>
            <p:cNvPr id="85" name="직사각형 84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출입구 운영 계획</a:t>
              </a: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중장비 고려 출입구 설치 및 교통안전관리</a:t>
              </a:r>
            </a:p>
          </p:txBody>
        </p:sp>
      </p:grpSp>
      <p:sp>
        <p:nvSpPr>
          <p:cNvPr id="103" name="직사각형 102"/>
          <p:cNvSpPr/>
          <p:nvPr/>
        </p:nvSpPr>
        <p:spPr>
          <a:xfrm rot="10800000">
            <a:off x="5319021" y="3158182"/>
            <a:ext cx="356220" cy="208322"/>
          </a:xfrm>
          <a:prstGeom prst="rect">
            <a:avLst/>
          </a:prstGeom>
          <a:pattFill prst="ltHorz">
            <a:fgClr>
              <a:srgbClr val="568BCD"/>
            </a:fgClr>
            <a:bgClr>
              <a:sysClr val="window" lastClr="FFFFFF"/>
            </a:bgClr>
          </a:pattFill>
          <a:ln w="12700" cap="flat" cmpd="sng" algn="ctr">
            <a:solidFill>
              <a:srgbClr val="015699"/>
            </a:solidFill>
            <a:prstDash val="solid"/>
          </a:ln>
          <a:effectLst/>
        </p:spPr>
        <p:txBody>
          <a:bodyPr rtlCol="0" anchor="ctr"/>
          <a:lstStyle/>
          <a:p>
            <a:pPr algn="ctr" defTabSz="1042978" latinLnBrk="0"/>
            <a:endParaRPr lang="ko-KR" altLang="en-US" sz="12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4" name="타원 103"/>
          <p:cNvSpPr/>
          <p:nvPr/>
        </p:nvSpPr>
        <p:spPr>
          <a:xfrm>
            <a:off x="5747440" y="2757309"/>
            <a:ext cx="180000" cy="180000"/>
          </a:xfrm>
          <a:prstGeom prst="ellipse">
            <a:avLst/>
          </a:prstGeom>
          <a:solidFill>
            <a:srgbClr val="FF6600"/>
          </a:solidFill>
          <a:ln w="12700" cap="flat" cmpd="sng" algn="ctr">
            <a:solidFill>
              <a:sysClr val="window" lastClr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G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5209197" y="2720980"/>
            <a:ext cx="180000" cy="180000"/>
          </a:xfrm>
          <a:prstGeom prst="ellipse">
            <a:avLst/>
          </a:prstGeom>
          <a:solidFill>
            <a:srgbClr val="FF6600"/>
          </a:solidFill>
          <a:ln w="12700" cap="flat" cmpd="sng" algn="ctr">
            <a:solidFill>
              <a:sysClr val="window" lastClr="FFFFFF"/>
            </a:solidFill>
            <a:prstDash val="solid"/>
          </a:ln>
          <a:effectLst>
            <a:outerShdw blurRad="63500" sx="102000" sy="102000" algn="ctr" rotWithShape="0">
              <a:prstClr val="black">
                <a:alpha val="90000"/>
              </a:prstClr>
            </a:outerShdw>
          </a:effectLst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T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06" name="Picture 2" descr="D:\[00프로젝트]\[작업방]\[Y]풍농오산물류센터PT[고려개발]\[PPT]\[삽도]\방위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819174" y="1205127"/>
            <a:ext cx="449681" cy="53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TextBox 106"/>
          <p:cNvSpPr txBox="1"/>
          <p:nvPr/>
        </p:nvSpPr>
        <p:spPr>
          <a:xfrm>
            <a:off x="6457776" y="2965241"/>
            <a:ext cx="413575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/>
              <a:t>출입구</a:t>
            </a:r>
          </a:p>
        </p:txBody>
      </p:sp>
      <p:grpSp>
        <p:nvGrpSpPr>
          <p:cNvPr id="109" name="그룹 108"/>
          <p:cNvGrpSpPr/>
          <p:nvPr/>
        </p:nvGrpSpPr>
        <p:grpSpPr>
          <a:xfrm rot="10800000">
            <a:off x="3160041" y="1945254"/>
            <a:ext cx="268129" cy="934420"/>
            <a:chOff x="1707296" y="2017912"/>
            <a:chExt cx="268129" cy="934420"/>
          </a:xfrm>
        </p:grpSpPr>
        <p:sp>
          <p:nvSpPr>
            <p:cNvPr id="110" name="자유형 46">
              <a:extLst>
                <a:ext uri="{FF2B5EF4-FFF2-40B4-BE49-F238E27FC236}">
                  <a16:creationId xmlns:a16="http://schemas.microsoft.com/office/drawing/2014/main" id="{821B4CBA-8ACF-45BD-931F-864D558F018B}"/>
                </a:ext>
              </a:extLst>
            </p:cNvPr>
            <p:cNvSpPr/>
            <p:nvPr/>
          </p:nvSpPr>
          <p:spPr>
            <a:xfrm rot="10800000">
              <a:off x="1750274" y="2090234"/>
              <a:ext cx="225151" cy="862098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53F67"/>
              </a:solidFill>
              <a:prstDash val="solid"/>
              <a:headEnd type="none" w="sm" len="sm"/>
            </a:ln>
            <a:effectLst/>
          </p:spPr>
          <p:txBody>
            <a:bodyPr anchor="ctr"/>
            <a:lstStyle/>
            <a:p>
              <a:pPr algn="ctr" defTabSz="1042978"/>
              <a:endParaRPr lang="ko-KR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11" name="타원 110"/>
            <p:cNvSpPr/>
            <p:nvPr/>
          </p:nvSpPr>
          <p:spPr>
            <a:xfrm flipH="1">
              <a:off x="1707296" y="2017912"/>
              <a:ext cx="85984" cy="85984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846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1133973" y="1708915"/>
            <a:ext cx="2043876" cy="502912"/>
          </a:xfrm>
          <a:prstGeom prst="roundRect">
            <a:avLst>
              <a:gd name="adj" fmla="val 10606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 dirty="0"/>
              <a:t>       친환경 현장 구현을 위한</a:t>
            </a:r>
          </a:p>
          <a:p>
            <a:r>
              <a:rPr lang="ko-KR" altLang="en-US" dirty="0"/>
              <a:t>       </a:t>
            </a:r>
            <a:r>
              <a:rPr lang="ko-KR" altLang="en-US" dirty="0" err="1"/>
              <a:t>그래픽가설방음휀스</a:t>
            </a:r>
            <a:r>
              <a:rPr lang="ko-KR" altLang="en-US" dirty="0"/>
              <a:t> 설치</a:t>
            </a:r>
          </a:p>
        </p:txBody>
      </p:sp>
      <p:sp>
        <p:nvSpPr>
          <p:cNvPr id="113" name="자유형 112"/>
          <p:cNvSpPr/>
          <p:nvPr/>
        </p:nvSpPr>
        <p:spPr>
          <a:xfrm>
            <a:off x="5654113" y="1925046"/>
            <a:ext cx="386496" cy="1126989"/>
          </a:xfrm>
          <a:custGeom>
            <a:avLst/>
            <a:gdLst>
              <a:gd name="connsiteX0" fmla="*/ 493381 w 493381"/>
              <a:gd name="connsiteY0" fmla="*/ 0 h 480224"/>
              <a:gd name="connsiteX1" fmla="*/ 493381 w 493381"/>
              <a:gd name="connsiteY1" fmla="*/ 473646 h 480224"/>
              <a:gd name="connsiteX2" fmla="*/ 0 w 493381"/>
              <a:gd name="connsiteY2" fmla="*/ 480224 h 48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3381" h="480224">
                <a:moveTo>
                  <a:pt x="493381" y="0"/>
                </a:moveTo>
                <a:lnTo>
                  <a:pt x="493381" y="473646"/>
                </a:lnTo>
                <a:lnTo>
                  <a:pt x="0" y="480224"/>
                </a:lnTo>
              </a:path>
            </a:pathLst>
          </a:custGeom>
          <a:noFill/>
          <a:ln w="25400" cap="flat" cmpd="sng" algn="ctr">
            <a:solidFill>
              <a:srgbClr val="C00000"/>
            </a:solidFill>
            <a:prstDash val="sysDash"/>
            <a:round/>
            <a:headEnd type="none"/>
            <a:tailEnd type="triangle" w="lg" len="lg"/>
          </a:ln>
          <a:effectLst>
            <a:glow rad="25400">
              <a:sysClr val="window" lastClr="FFFFFF">
                <a:alpha val="70000"/>
              </a:sysClr>
            </a:glow>
          </a:effectLst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4829408" y="1333480"/>
            <a:ext cx="2117087" cy="28593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55281"/>
              </a:gs>
              <a:gs pos="100000">
                <a:srgbClr val="019CFF"/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67745" fontAlgn="base"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</a:pPr>
            <a:r>
              <a:rPr kumimoji="1" lang="ko-KR" altLang="en-US" sz="1400" err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현장사무실</a:t>
            </a:r>
            <a:r>
              <a:rPr kumimoji="1" lang="ko-KR" altLang="en-US" sz="1400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kumimoji="1" lang="ko-KR" altLang="en-US" sz="1400" dirty="0" err="1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외부임대</a:t>
            </a:r>
            <a:endParaRPr kumimoji="1" lang="ko-KR" altLang="en-US" sz="1400" dirty="0">
              <a:gradFill>
                <a:gsLst>
                  <a:gs pos="0">
                    <a:prstClr val="white"/>
                  </a:gs>
                  <a:gs pos="100000">
                    <a:prstClr val="white"/>
                  </a:gs>
                </a:gsLst>
                <a:lin ang="5400000" scaled="0"/>
              </a:gra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8" name="타원 117"/>
          <p:cNvSpPr/>
          <p:nvPr/>
        </p:nvSpPr>
        <p:spPr>
          <a:xfrm>
            <a:off x="1777882" y="2747229"/>
            <a:ext cx="180000" cy="180000"/>
          </a:xfrm>
          <a:prstGeom prst="ellipse">
            <a:avLst/>
          </a:prstGeom>
          <a:solidFill>
            <a:srgbClr val="FF660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9" name="타원 118"/>
          <p:cNvSpPr/>
          <p:nvPr/>
        </p:nvSpPr>
        <p:spPr>
          <a:xfrm>
            <a:off x="1817800" y="4937664"/>
            <a:ext cx="180000" cy="180000"/>
          </a:xfrm>
          <a:prstGeom prst="ellipse">
            <a:avLst/>
          </a:prstGeom>
          <a:solidFill>
            <a:srgbClr val="FF660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0" name="타원 119"/>
          <p:cNvSpPr/>
          <p:nvPr/>
        </p:nvSpPr>
        <p:spPr>
          <a:xfrm>
            <a:off x="5837440" y="4922222"/>
            <a:ext cx="180000" cy="180000"/>
          </a:xfrm>
          <a:prstGeom prst="ellipse">
            <a:avLst/>
          </a:prstGeom>
          <a:solidFill>
            <a:srgbClr val="FF660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1" name="타원 120"/>
          <p:cNvSpPr/>
          <p:nvPr/>
        </p:nvSpPr>
        <p:spPr>
          <a:xfrm>
            <a:off x="5819165" y="2580194"/>
            <a:ext cx="180000" cy="180000"/>
          </a:xfrm>
          <a:prstGeom prst="ellipse">
            <a:avLst/>
          </a:prstGeom>
          <a:solidFill>
            <a:srgbClr val="FF6600"/>
          </a:solidFill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1042978" latinLnBrk="0"/>
            <a:r>
              <a:rPr lang="en-US" altLang="ko-KR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C</a:t>
            </a:r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134" name="Picture 2" descr="C:\[00. 현재진행작업]\20-34. 안양물류센터 재건축사업[고려개발][PMCM][2020.09.18(금)]\02. 제안서\#삽도\04-06-0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46" b="14589"/>
          <a:stretch/>
        </p:blipFill>
        <p:spPr bwMode="auto">
          <a:xfrm>
            <a:off x="7155093" y="4565340"/>
            <a:ext cx="3051291" cy="18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그룹 134"/>
          <p:cNvGrpSpPr/>
          <p:nvPr/>
        </p:nvGrpSpPr>
        <p:grpSpPr>
          <a:xfrm>
            <a:off x="7885596" y="6100871"/>
            <a:ext cx="1005473" cy="307196"/>
            <a:chOff x="1493416" y="6075410"/>
            <a:chExt cx="1080112" cy="335165"/>
          </a:xfrm>
        </p:grpSpPr>
        <p:sp>
          <p:nvSpPr>
            <p:cNvPr id="145" name="자유형 63">
              <a:extLst>
                <a:ext uri="{FF2B5EF4-FFF2-40B4-BE49-F238E27FC236}">
                  <a16:creationId xmlns:a16="http://schemas.microsoft.com/office/drawing/2014/main" id="{2A3ABCB0-EFF6-4E03-8DED-74A0E0FB4211}"/>
                </a:ext>
              </a:extLst>
            </p:cNvPr>
            <p:cNvSpPr/>
            <p:nvPr/>
          </p:nvSpPr>
          <p:spPr>
            <a:xfrm flipV="1">
              <a:off x="2295383" y="6125200"/>
              <a:ext cx="242144" cy="180688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53F67"/>
              </a:solidFill>
              <a:prstDash val="solid"/>
              <a:headEnd type="none" w="sm" len="sm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488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2978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467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5957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445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8934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424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1913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26395">
                <a:defRPr/>
              </a:pPr>
              <a:endParaRPr lang="ko-KR" altLang="en-US" sz="1400" dirty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 flipH="1">
              <a:off x="2501528" y="6075410"/>
              <a:ext cx="72000" cy="7418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38462" latinLnBrk="0"/>
              <a:endParaRPr lang="ko-KR" altLang="en-US" sz="12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493416" y="6207442"/>
              <a:ext cx="835984" cy="20313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ctr">
                <a:defRPr sz="1200" spc="-50"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defRPr>
              </a:lvl1pPr>
            </a:lstStyle>
            <a:p>
              <a:r>
                <a:rPr lang="ko-KR" altLang="en-US" dirty="0"/>
                <a:t>신호수 배치</a:t>
              </a:r>
            </a:p>
          </p:txBody>
        </p:sp>
      </p:grpSp>
      <p:cxnSp>
        <p:nvCxnSpPr>
          <p:cNvPr id="4" name="직선 연결선 3"/>
          <p:cNvCxnSpPr/>
          <p:nvPr/>
        </p:nvCxnSpPr>
        <p:spPr>
          <a:xfrm>
            <a:off x="7670864" y="4654634"/>
            <a:ext cx="2160000" cy="0"/>
          </a:xfrm>
          <a:prstGeom prst="line">
            <a:avLst/>
          </a:prstGeom>
          <a:ln>
            <a:solidFill>
              <a:schemeClr val="tx1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7683588" y="4565340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/>
        </p:nvCxnSpPr>
        <p:spPr>
          <a:xfrm flipV="1">
            <a:off x="9820056" y="4553292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8156252" y="4535793"/>
            <a:ext cx="1296000" cy="18466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dirty="0"/>
              <a:t>W:20m </a:t>
            </a:r>
            <a:r>
              <a:rPr lang="ko-KR" altLang="en-US" dirty="0"/>
              <a:t>출입구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r="4967"/>
          <a:stretch/>
        </p:blipFill>
        <p:spPr>
          <a:xfrm>
            <a:off x="5165824" y="5258240"/>
            <a:ext cx="1872208" cy="1104799"/>
          </a:xfrm>
          <a:prstGeom prst="rect">
            <a:avLst/>
          </a:prstGeom>
        </p:spPr>
      </p:pic>
      <p:pic>
        <p:nvPicPr>
          <p:cNvPr id="1030" name="Picture 6" descr="흐린 배경에 건설 현장 보안 Cctv 카메라 또는 감시 시스템 0명에 대한 스톡 사진 및 기타 이미지 - iStoc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22" y="5116381"/>
            <a:ext cx="1893610" cy="126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86" y="1482644"/>
            <a:ext cx="3243046" cy="2205284"/>
          </a:xfrm>
          <a:prstGeom prst="rect">
            <a:avLst/>
          </a:prstGeom>
        </p:spPr>
      </p:pic>
      <p:sp>
        <p:nvSpPr>
          <p:cNvPr id="150" name="모서리가 둥근 직사각형 149"/>
          <p:cNvSpPr/>
          <p:nvPr/>
        </p:nvSpPr>
        <p:spPr>
          <a:xfrm>
            <a:off x="1205384" y="1830334"/>
            <a:ext cx="252000" cy="252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A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7398072" y="1185009"/>
            <a:ext cx="252000" cy="252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A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52" name="직사각형 151"/>
          <p:cNvSpPr/>
          <p:nvPr/>
        </p:nvSpPr>
        <p:spPr>
          <a:xfrm>
            <a:off x="739428" y="6115302"/>
            <a:ext cx="1872000" cy="257746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845528" y="6151842"/>
            <a:ext cx="1656000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공사용 </a:t>
            </a:r>
            <a:r>
              <a:rPr lang="en-US" altLang="ko-KR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CCTV </a:t>
            </a:r>
            <a:r>
              <a: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모니터링</a:t>
            </a: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6165720" y="2926035"/>
            <a:ext cx="252000" cy="252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B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5162420" y="6115302"/>
            <a:ext cx="1872000" cy="257746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268520" y="6151842"/>
            <a:ext cx="1656000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비대면 출입관리 </a:t>
            </a:r>
            <a:r>
              <a:rPr lang="ko-KR" altLang="en-US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시스템</a:t>
            </a:r>
          </a:p>
        </p:txBody>
      </p:sp>
      <p:grpSp>
        <p:nvGrpSpPr>
          <p:cNvPr id="158" name="그룹 157"/>
          <p:cNvGrpSpPr/>
          <p:nvPr/>
        </p:nvGrpSpPr>
        <p:grpSpPr>
          <a:xfrm rot="10800000">
            <a:off x="4656690" y="1875118"/>
            <a:ext cx="335917" cy="1309029"/>
            <a:chOff x="1707296" y="2017912"/>
            <a:chExt cx="335917" cy="1309029"/>
          </a:xfrm>
        </p:grpSpPr>
        <p:sp>
          <p:nvSpPr>
            <p:cNvPr id="159" name="자유형 46">
              <a:extLst>
                <a:ext uri="{FF2B5EF4-FFF2-40B4-BE49-F238E27FC236}">
                  <a16:creationId xmlns:a16="http://schemas.microsoft.com/office/drawing/2014/main" id="{821B4CBA-8ACF-45BD-931F-864D558F018B}"/>
                </a:ext>
              </a:extLst>
            </p:cNvPr>
            <p:cNvSpPr/>
            <p:nvPr/>
          </p:nvSpPr>
          <p:spPr>
            <a:xfrm rot="10800000">
              <a:off x="1750274" y="2090234"/>
              <a:ext cx="292939" cy="1236707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53F67"/>
              </a:solidFill>
              <a:prstDash val="solid"/>
              <a:headEnd type="none" w="sm" len="sm"/>
            </a:ln>
            <a:effectLst/>
          </p:spPr>
          <p:txBody>
            <a:bodyPr anchor="ctr"/>
            <a:lstStyle/>
            <a:p>
              <a:pPr algn="ctr" defTabSz="1042978"/>
              <a:endParaRPr lang="ko-KR" altLang="en-US" sz="3200" dirty="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60" name="타원 159"/>
            <p:cNvSpPr/>
            <p:nvPr/>
          </p:nvSpPr>
          <p:spPr>
            <a:xfrm flipH="1">
              <a:off x="1707296" y="2017912"/>
              <a:ext cx="85984" cy="85984"/>
            </a:xfrm>
            <a:prstGeom prst="ellipse">
              <a:avLst/>
            </a:prstGeom>
            <a:solidFill>
              <a:sysClr val="window" lastClr="FFFFFF"/>
            </a:solidFill>
            <a:ln w="3810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846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61" name="TextBox 160"/>
          <p:cNvSpPr txBox="1"/>
          <p:nvPr/>
        </p:nvSpPr>
        <p:spPr>
          <a:xfrm>
            <a:off x="3712964" y="1708915"/>
            <a:ext cx="1134993" cy="279016"/>
          </a:xfrm>
          <a:prstGeom prst="roundRect">
            <a:avLst>
              <a:gd name="adj" fmla="val 10606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wrap="square" lIns="36000" tIns="36000" rIns="36000" bIns="36000" rtlCol="0" anchor="ctr" anchorCtr="0">
            <a:noAutofit/>
          </a:bodyPr>
          <a:lstStyle>
            <a:defPPr>
              <a:defRPr lang="ko-KR"/>
            </a:defPPr>
            <a:lvl1pPr algn="ctr">
              <a:defRPr sz="1200">
                <a:ln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ko-KR" altLang="en-US"/>
              <a:t>가설복공판</a:t>
            </a:r>
            <a:r>
              <a:rPr lang="ko-KR" altLang="en-US" dirty="0"/>
              <a:t> 설치</a:t>
            </a: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7670985" y="4069102"/>
            <a:ext cx="252000" cy="252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atin typeface="+mn-ea"/>
              </a:rPr>
              <a:t>B</a:t>
            </a:r>
            <a:endParaRPr lang="ko-KR" altLang="en-US" sz="1200" b="1" dirty="0">
              <a:latin typeface="+mn-ea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713539" y="6421303"/>
            <a:ext cx="4884333" cy="346209"/>
            <a:chOff x="629320" y="6421303"/>
            <a:chExt cx="4884333" cy="346209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629320" y="6421303"/>
              <a:ext cx="4854931" cy="346209"/>
            </a:xfrm>
            <a:prstGeom prst="roundRect">
              <a:avLst>
                <a:gd name="adj" fmla="val 508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  <a:effectLst/>
          </p:spPr>
          <p:txBody>
            <a:bodyPr wrap="square" lIns="36000" tIns="36000" rIns="36000" bIns="36000" rtlCol="0" anchor="ctr" anchorCtr="0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defTabSz="252000"/>
              <a:endParaRPr lang="ko-KR" altLang="en-US" sz="1100" dirty="0">
                <a:ln w="3175">
                  <a:noFill/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>
              <a:off x="3019757" y="6522398"/>
              <a:ext cx="180000" cy="180000"/>
            </a:xfrm>
            <a:prstGeom prst="ellipse">
              <a:avLst/>
            </a:prstGeom>
            <a:solidFill>
              <a:srgbClr val="FF6600"/>
            </a:solidFill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42978" latinLnBrk="0"/>
              <a:r>
                <a:rPr lang="en-US" altLang="ko-KR" sz="11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C</a:t>
              </a:r>
              <a:endParaRPr lang="ko-KR" altLang="en-US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238820" y="6535454"/>
              <a:ext cx="913072" cy="16158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05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공사용 </a:t>
              </a:r>
              <a:r>
                <a:rPr lang="en-US" altLang="ko-KR" sz="105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CCTV</a:t>
              </a:r>
              <a:endParaRPr lang="ko-KR" altLang="en-US" sz="1050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glow rad="50800">
                    <a:prstClr val="white">
                      <a:alpha val="90000"/>
                    </a:prstClr>
                  </a:glo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grpSp>
          <p:nvGrpSpPr>
            <p:cNvPr id="91" name="그룹 90"/>
            <p:cNvGrpSpPr/>
            <p:nvPr/>
          </p:nvGrpSpPr>
          <p:grpSpPr>
            <a:xfrm>
              <a:off x="714085" y="6514358"/>
              <a:ext cx="720820" cy="180000"/>
              <a:chOff x="6226202" y="8087141"/>
              <a:chExt cx="720820" cy="180000"/>
            </a:xfrm>
          </p:grpSpPr>
          <p:sp>
            <p:nvSpPr>
              <p:cNvPr id="92" name="타원 91"/>
              <p:cNvSpPr/>
              <p:nvPr/>
            </p:nvSpPr>
            <p:spPr>
              <a:xfrm>
                <a:off x="6226202" y="8087141"/>
                <a:ext cx="180000" cy="180000"/>
              </a:xfrm>
              <a:prstGeom prst="ellipse">
                <a:avLst/>
              </a:prstGeom>
              <a:solidFill>
                <a:srgbClr val="FF6600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2978" latinLnBrk="0"/>
                <a:r>
                  <a:rPr lang="en-US" altLang="ko-KR" sz="11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T</a:t>
                </a:r>
                <a:endParaRPr lang="ko-KR" altLang="en-US" sz="11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6442554" y="8100197"/>
                <a:ext cx="504468" cy="16158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r>
                  <a:rPr lang="ko-KR" altLang="en-US" sz="1050" kern="0" dirty="0" err="1">
                    <a:ln w="3175"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>
                      <a:glow rad="50800">
                        <a:prstClr val="white">
                          <a:alpha val="90000"/>
                        </a:prstClr>
                      </a:glo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가설변대</a:t>
                </a:r>
                <a:endParaRPr lang="ko-KR" altLang="en-US" sz="105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grpSp>
          <p:nvGrpSpPr>
            <p:cNvPr id="94" name="그룹 93"/>
            <p:cNvGrpSpPr/>
            <p:nvPr/>
          </p:nvGrpSpPr>
          <p:grpSpPr>
            <a:xfrm>
              <a:off x="1504152" y="6514358"/>
              <a:ext cx="623694" cy="180000"/>
              <a:chOff x="6226202" y="8297562"/>
              <a:chExt cx="623694" cy="180000"/>
            </a:xfrm>
          </p:grpSpPr>
          <p:sp>
            <p:nvSpPr>
              <p:cNvPr id="95" name="타원 94"/>
              <p:cNvSpPr/>
              <p:nvPr/>
            </p:nvSpPr>
            <p:spPr>
              <a:xfrm>
                <a:off x="6226202" y="8297562"/>
                <a:ext cx="180000" cy="180000"/>
              </a:xfrm>
              <a:prstGeom prst="ellipse">
                <a:avLst/>
              </a:prstGeom>
              <a:solidFill>
                <a:srgbClr val="FF6600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2978" latinLnBrk="0"/>
                <a:r>
                  <a:rPr lang="en-US" altLang="ko-KR" sz="11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G</a:t>
                </a:r>
                <a:endParaRPr lang="ko-KR" altLang="en-US" sz="11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6442554" y="8310618"/>
                <a:ext cx="407342" cy="16158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r>
                  <a:rPr lang="ko-KR" altLang="en-US" sz="1050" kern="0" dirty="0">
                    <a:ln w="3175"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>
                      <a:glow rad="50800">
                        <a:prstClr val="white">
                          <a:alpha val="90000"/>
                        </a:prstClr>
                      </a:glo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경비실</a:t>
                </a: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>
              <a:off x="2197094" y="6510050"/>
              <a:ext cx="722607" cy="188617"/>
              <a:chOff x="6241502" y="6912244"/>
              <a:chExt cx="722607" cy="188617"/>
            </a:xfrm>
          </p:grpSpPr>
          <p:sp>
            <p:nvSpPr>
              <p:cNvPr id="98" name="TextBox 97"/>
              <p:cNvSpPr txBox="1"/>
              <p:nvPr/>
            </p:nvSpPr>
            <p:spPr>
              <a:xfrm>
                <a:off x="6442554" y="6929608"/>
                <a:ext cx="521555" cy="161583"/>
              </a:xfrm>
              <a:prstGeom prst="rect">
                <a:avLst/>
              </a:prstGeom>
              <a:noFill/>
              <a:effectLst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r>
                  <a:rPr lang="ko-KR" altLang="en-US" sz="1050" kern="0" dirty="0" err="1">
                    <a:ln w="3175"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>
                      <a:glow rad="50800">
                        <a:prstClr val="white">
                          <a:alpha val="90000"/>
                        </a:prstClr>
                      </a:glow>
                    </a:effectLst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세륜시설</a:t>
                </a:r>
                <a:endParaRPr lang="ko-KR" altLang="en-US" sz="1050" kern="0" dirty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99" name="직사각형 98"/>
              <p:cNvSpPr/>
              <p:nvPr/>
            </p:nvSpPr>
            <p:spPr>
              <a:xfrm>
                <a:off x="6241502" y="6912244"/>
                <a:ext cx="133897" cy="188617"/>
              </a:xfrm>
              <a:prstGeom prst="rect">
                <a:avLst/>
              </a:prstGeom>
              <a:pattFill prst="ltHorz">
                <a:fgClr>
                  <a:srgbClr val="568BCD"/>
                </a:fgClr>
                <a:bgClr>
                  <a:sysClr val="window" lastClr="FFFFFF"/>
                </a:bgClr>
              </a:pattFill>
              <a:ln w="12700" cap="flat" cmpd="sng" algn="ctr">
                <a:solidFill>
                  <a:srgbClr val="015699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2978" latinLnBrk="0"/>
                <a:endParaRPr lang="ko-KR" altLang="en-US" sz="12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cxnSp>
          <p:nvCxnSpPr>
            <p:cNvPr id="23" name="직선 화살표 연결선 22"/>
            <p:cNvCxnSpPr/>
            <p:nvPr/>
          </p:nvCxnSpPr>
          <p:spPr>
            <a:xfrm>
              <a:off x="4134941" y="6623447"/>
              <a:ext cx="40785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00000"/>
              </a:solidFill>
              <a:prstDash val="sysDash"/>
              <a:round/>
              <a:headEnd type="none"/>
              <a:tailEnd type="triangle" w="lg" len="lg"/>
            </a:ln>
            <a:effectLst>
              <a:glow rad="25400">
                <a:sysClr val="window" lastClr="FFFFFF">
                  <a:alpha val="70000"/>
                </a:sysClr>
              </a:glow>
            </a:effectLst>
          </p:spPr>
        </p:cxnSp>
        <p:sp>
          <p:nvSpPr>
            <p:cNvPr id="167" name="TextBox 166"/>
            <p:cNvSpPr txBox="1"/>
            <p:nvPr/>
          </p:nvSpPr>
          <p:spPr>
            <a:xfrm>
              <a:off x="4600581" y="6535454"/>
              <a:ext cx="913072" cy="161583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050" kern="0">
                  <a:ln w="3175"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glow rad="50800">
                      <a:prstClr val="white">
                        <a:alpha val="90000"/>
                      </a:prstClr>
                    </a:glow>
                  </a:effectLst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공사차량동선</a:t>
              </a:r>
              <a:endParaRPr lang="ko-KR" altLang="en-US" sz="1050" kern="0" dirty="0">
                <a:ln w="3175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glow rad="50800">
                    <a:prstClr val="white">
                      <a:alpha val="90000"/>
                    </a:prstClr>
                  </a:glo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01" name="직사각형 100"/>
          <p:cNvSpPr/>
          <p:nvPr/>
        </p:nvSpPr>
        <p:spPr>
          <a:xfrm>
            <a:off x="107462" y="114339"/>
            <a:ext cx="10692788" cy="7546896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0909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21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협소한 부지를 고려한 장비 운영 및 자재 반입 계획으로 최적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공사수행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여건 확보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0882" y="1150937"/>
            <a:ext cx="9504000" cy="5616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협소한 부지 </a:t>
            </a:r>
            <a:r>
              <a:rPr lang="ko-KR" altLang="en-US" sz="2400" dirty="0" err="1">
                <a:solidFill>
                  <a:schemeClr val="bg1"/>
                </a:solidFill>
              </a:rPr>
              <a:t>자재반입</a:t>
            </a:r>
            <a:r>
              <a:rPr lang="ko-KR" altLang="en-US" sz="2400" dirty="0">
                <a:solidFill>
                  <a:schemeClr val="bg1"/>
                </a:solidFill>
              </a:rPr>
              <a:t> 및 </a:t>
            </a:r>
            <a:r>
              <a:rPr lang="ko-KR" altLang="en-US" sz="2400" dirty="0" err="1">
                <a:solidFill>
                  <a:schemeClr val="bg1"/>
                </a:solidFill>
              </a:rPr>
              <a:t>장비운영</a:t>
            </a:r>
            <a:r>
              <a:rPr lang="ko-KR" altLang="en-US" sz="2400" dirty="0">
                <a:solidFill>
                  <a:schemeClr val="bg1"/>
                </a:solidFill>
              </a:rPr>
              <a:t> 계획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902482" y="534635"/>
            <a:ext cx="2285882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② </a:t>
            </a:r>
            <a:r>
              <a:rPr lang="ko-KR" altLang="en-US" sz="1200" spc="-5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자재반입</a:t>
            </a:r>
            <a:r>
              <a:rPr lang="en-US" altLang="ko-KR" sz="1200" spc="-5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, </a:t>
            </a:r>
            <a:r>
              <a:rPr lang="ko-KR" altLang="en-US" sz="1200" spc="-5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장비운용계획 및 </a:t>
            </a:r>
            <a:r>
              <a:rPr lang="ko-KR" altLang="en-US" sz="1200" spc="-50" dirty="0" err="1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가설계획</a:t>
            </a:r>
            <a:endParaRPr lang="en-US" altLang="ko-KR" sz="1200" spc="-5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7144880" y="1150937"/>
            <a:ext cx="3060000" cy="2736000"/>
            <a:chOff x="7144880" y="1150937"/>
            <a:chExt cx="3060000" cy="2736000"/>
          </a:xfrm>
        </p:grpSpPr>
        <p:sp>
          <p:nvSpPr>
            <p:cNvPr id="15" name="직사각형 14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협소한 부지를 고려한 </a:t>
              </a:r>
              <a:r>
                <a:rPr lang="en-US" altLang="ko-KR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J.I.T 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계획</a:t>
              </a: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부족한 </a:t>
              </a:r>
              <a:r>
                <a:rPr lang="ko-KR" altLang="en-US" sz="1200" dirty="0" err="1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야적공간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Just In Time 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계획</a:t>
              </a: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700880" y="1150938"/>
            <a:ext cx="6300000" cy="561657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7144880" y="4031513"/>
            <a:ext cx="3060000" cy="2736000"/>
            <a:chOff x="7144880" y="1150937"/>
            <a:chExt cx="3060000" cy="2736000"/>
          </a:xfrm>
        </p:grpSpPr>
        <p:sp>
          <p:nvSpPr>
            <p:cNvPr id="22" name="직사각형 21"/>
            <p:cNvSpPr/>
            <p:nvPr/>
          </p:nvSpPr>
          <p:spPr>
            <a:xfrm>
              <a:off x="7144880" y="1475128"/>
              <a:ext cx="3060000" cy="216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-윤고딕340" pitchFamily="18" charset="-127"/>
                <a:ea typeface="-윤고딕340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144880" y="1150937"/>
              <a:ext cx="306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대형차량 진입을 위한 출입구 계획</a:t>
              </a: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7144880" y="3635128"/>
              <a:ext cx="3060000" cy="251809"/>
            </a:xfrm>
            <a:prstGeom prst="roundRect">
              <a:avLst>
                <a:gd name="adj" fmla="val 0"/>
              </a:avLst>
            </a:prstGeom>
            <a:solidFill>
              <a:srgbClr val="404040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72000" indent="-72000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PC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운반차량 등 진입을 위한 </a:t>
              </a:r>
              <a:r>
                <a:rPr lang="en-US" altLang="ko-KR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20m </a:t>
              </a:r>
              <a:r>
                <a:rPr lang="ko-KR" altLang="en-US" sz="1200" dirty="0">
                  <a:solidFill>
                    <a:prstClr val="white"/>
                  </a:solidFill>
                  <a:latin typeface="Rix고딕_Pro Medium" panose="02020603020101020101" pitchFamily="18" charset="-127"/>
                  <a:ea typeface="Rix고딕_Pro Medium" panose="02020603020101020101" pitchFamily="18" charset="-127"/>
                </a:rPr>
                <a:t>출입구 설치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6" t="17961" r="22259" b="19409"/>
          <a:stretch/>
        </p:blipFill>
        <p:spPr>
          <a:xfrm>
            <a:off x="700877" y="1150361"/>
            <a:ext cx="6300003" cy="403244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708694" y="5288957"/>
            <a:ext cx="6292186" cy="1477981"/>
          </a:xfrm>
          <a:prstGeom prst="rect">
            <a:avLst/>
          </a:prstGeom>
          <a:solidFill>
            <a:schemeClr val="bg1">
              <a:lumMod val="85000"/>
            </a:schemeClr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45344" y="5371927"/>
            <a:ext cx="2059781" cy="3000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spc="-7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T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/C </a:t>
            </a:r>
            <a:r>
              <a:rPr lang="ko-KR" altLang="en-US" sz="1300" spc="-7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R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=30.0m : 22.5 </a:t>
            </a:r>
            <a:r>
              <a:rPr lang="ko-KR" altLang="en-US" sz="1300" spc="-7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Ton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</a:t>
            </a: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5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대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13496" y="2807667"/>
            <a:ext cx="602729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dirty="0"/>
              <a:t>[T/C #1]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302396" y="3878250"/>
            <a:ext cx="602729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dirty="0"/>
              <a:t>[T/C #5]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726110" y="2801503"/>
            <a:ext cx="602729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dirty="0"/>
              <a:t>[T/C #2]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874050" y="3877379"/>
            <a:ext cx="602729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dirty="0"/>
              <a:t>[T/C #4]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309840" y="3877379"/>
            <a:ext cx="602729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381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dirty="0"/>
              <a:t>[T/C #3]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58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6165966" y="4087607"/>
            <a:ext cx="2600258" cy="31132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598014" y="4787537"/>
            <a:ext cx="1736162" cy="1739984"/>
          </a:xfrm>
          <a:prstGeom prst="rect">
            <a:avLst/>
          </a:prstGeom>
          <a:noFill/>
          <a:ln>
            <a:solidFill>
              <a:schemeClr val="bg1"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latin typeface="+mn-ea"/>
              </a:rPr>
              <a:t>V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29662" y="4087607"/>
            <a:ext cx="2600258" cy="31132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61" name="타원 160"/>
          <p:cNvSpPr/>
          <p:nvPr/>
        </p:nvSpPr>
        <p:spPr>
          <a:xfrm>
            <a:off x="3853387" y="4765099"/>
            <a:ext cx="1752808" cy="1706490"/>
          </a:xfrm>
          <a:prstGeom prst="ellipse">
            <a:avLst/>
          </a:prstGeom>
          <a:noFill/>
          <a:ln>
            <a:solidFill>
              <a:schemeClr val="bg1">
                <a:alpha val="2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62" name="타원 161"/>
          <p:cNvSpPr/>
          <p:nvPr/>
        </p:nvSpPr>
        <p:spPr>
          <a:xfrm>
            <a:off x="4034467" y="4941394"/>
            <a:ext cx="1390648" cy="1353902"/>
          </a:xfrm>
          <a:prstGeom prst="ellipse">
            <a:avLst/>
          </a:prstGeom>
          <a:noFill/>
          <a:ln w="76200">
            <a:solidFill>
              <a:schemeClr val="bg1">
                <a:alpha val="3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89212" y="4087607"/>
            <a:ext cx="2600258" cy="31132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845344" y="6295296"/>
            <a:ext cx="2292814" cy="77193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1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22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7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물류센터 맞춤형 스마트 현장관리 주안점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902482" y="534635"/>
            <a:ext cx="1142942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③ 현장관리포인트</a:t>
            </a:r>
            <a:endParaRPr lang="en-US" altLang="ko-KR" sz="1200" spc="-5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65966" y="1150936"/>
            <a:ext cx="2600258" cy="27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dirty="0">
                <a:solidFill>
                  <a:srgbClr val="42659D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Environment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428047" y="1150936"/>
            <a:ext cx="2600258" cy="27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dirty="0">
                <a:solidFill>
                  <a:srgbClr val="42659D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Quality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697464" y="1425481"/>
            <a:ext cx="2600258" cy="365421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안전</a:t>
            </a:r>
            <a:r>
              <a:rPr lang="en-US" altLang="ko-KR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보건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97464" y="1150936"/>
            <a:ext cx="2600258" cy="2745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dirty="0">
                <a:solidFill>
                  <a:srgbClr val="42659D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Safety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428047" y="1425481"/>
            <a:ext cx="2600258" cy="365421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품질</a:t>
            </a:r>
            <a:r>
              <a:rPr lang="en-US" altLang="ko-KR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유지관리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6165966" y="1425481"/>
            <a:ext cx="2600258" cy="365421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환경</a:t>
            </a:r>
            <a:r>
              <a:rPr lang="en-US" altLang="ko-KR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민원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697464" y="1959954"/>
            <a:ext cx="8068760" cy="730923"/>
            <a:chOff x="697464" y="2566084"/>
            <a:chExt cx="8068760" cy="730923"/>
          </a:xfrm>
        </p:grpSpPr>
        <p:sp>
          <p:nvSpPr>
            <p:cNvPr id="35" name="직사각형 34"/>
            <p:cNvSpPr/>
            <p:nvPr/>
          </p:nvSpPr>
          <p:spPr>
            <a:xfrm>
              <a:off x="6165966" y="2566084"/>
              <a:ext cx="2600258" cy="2495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도심지공사 노하우</a:t>
              </a:r>
              <a:endPara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3428047" y="2566084"/>
              <a:ext cx="2600258" cy="2495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설계시공 통합검증</a:t>
              </a:r>
              <a:endPara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97464" y="2566084"/>
              <a:ext cx="2600258" cy="2495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위험요인 사전제거</a:t>
              </a:r>
              <a:endPara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97464" y="2761994"/>
              <a:ext cx="2600258" cy="535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안전사고 제로화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428047" y="2761994"/>
              <a:ext cx="2600258" cy="535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하자발생 제로화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165966" y="2761994"/>
              <a:ext cx="2600258" cy="5350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민원발생 제로화</a:t>
              </a: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697464" y="3527747"/>
            <a:ext cx="2600258" cy="559860"/>
          </a:xfrm>
          <a:prstGeom prst="rect">
            <a:avLst/>
          </a:prstGeom>
          <a:solidFill>
            <a:srgbClr val="42659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IoT</a:t>
            </a:r>
            <a:r>
              <a:rPr lang="en-US" altLang="ko-KR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기반 통합안전관리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28047" y="3527747"/>
            <a:ext cx="2600258" cy="559860"/>
          </a:xfrm>
          <a:prstGeom prst="rect">
            <a:avLst/>
          </a:prstGeom>
          <a:solidFill>
            <a:srgbClr val="42659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빅데이터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기반 품질관리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65966" y="3527747"/>
            <a:ext cx="2600258" cy="559860"/>
          </a:xfrm>
          <a:prstGeom prst="rect">
            <a:avLst/>
          </a:prstGeom>
          <a:solidFill>
            <a:srgbClr val="42659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초인접현장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경험활용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9045424" y="1150193"/>
            <a:ext cx="1159456" cy="6049962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적기준공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무결점</a:t>
            </a: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무재해</a:t>
            </a:r>
          </a:p>
          <a:p>
            <a:pPr algn="ctr">
              <a:lnSpc>
                <a:spcPct val="13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현장구현 </a:t>
            </a:r>
          </a:p>
          <a:p>
            <a:pPr algn="ctr">
              <a:lnSpc>
                <a:spcPct val="130000"/>
              </a:lnSpc>
            </a:pPr>
            <a:endParaRPr lang="ko-KR" altLang="en-US" sz="20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물류센터</a:t>
            </a:r>
            <a:br>
              <a:rPr lang="en-US" altLang="ko-KR" sz="20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</a:br>
            <a:r>
              <a:rPr lang="ko-KR" altLang="en-US" sz="20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사업성 </a:t>
            </a:r>
            <a:endParaRPr lang="en-US" altLang="ko-KR" sz="2000" dirty="0">
              <a:solidFill>
                <a:srgbClr val="FFFF00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100</a:t>
            </a:r>
            <a:r>
              <a:rPr lang="en-US" altLang="ko-KR" sz="20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%</a:t>
            </a:r>
            <a:endParaRPr lang="en-US" altLang="ko-KR" sz="2800" dirty="0">
              <a:solidFill>
                <a:srgbClr val="FFFF00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>
              <a:lnSpc>
                <a:spcPts val="18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달성</a:t>
            </a:r>
            <a:endParaRPr lang="en-US" altLang="ko-KR" sz="2000" dirty="0">
              <a:solidFill>
                <a:srgbClr val="FFFF00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algn="ctr"/>
            <a:endParaRPr lang="ko-KR" altLang="en-US" sz="2000" dirty="0">
              <a:solidFill>
                <a:srgbClr val="FFFF00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52" name="이등변 삼각형 51"/>
          <p:cNvSpPr/>
          <p:nvPr/>
        </p:nvSpPr>
        <p:spPr>
          <a:xfrm rot="16200000" flipV="1">
            <a:off x="6533765" y="3818353"/>
            <a:ext cx="4709404" cy="244482"/>
          </a:xfrm>
          <a:prstGeom prst="triangl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57" name="Picture 14" descr="C:\[00. 현재진행작업]\20-34. 안양물류센터 재건축사업[고려개발][PMCM][2020.09.18(금)]\02. 제안서\#삽도\600ppi\Asset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51" y="2760819"/>
            <a:ext cx="801284" cy="53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0" descr="C:\[00. 현재진행작업]\20-34. 안양물류센터 재건축사업[고려개발][PMCM][2020.09.18(금)]\02. 제안서\#삽도\600ppi\Asset 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062" y="2747725"/>
            <a:ext cx="842228" cy="55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7" descr="C:\[00. 현재진행작업]\20-34. 안양물류센터 재건축사업[고려개발][PMCM][2020.09.18(금)]\02. 제안서\#삽도\600ppi\Asset 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284" y="2703914"/>
            <a:ext cx="469622" cy="64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직사각형 75"/>
          <p:cNvSpPr/>
          <p:nvPr/>
        </p:nvSpPr>
        <p:spPr>
          <a:xfrm>
            <a:off x="1014250" y="6624091"/>
            <a:ext cx="571552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초음파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풍속계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grpSp>
        <p:nvGrpSpPr>
          <p:cNvPr id="62" name="그룹 61"/>
          <p:cNvGrpSpPr/>
          <p:nvPr/>
        </p:nvGrpSpPr>
        <p:grpSpPr>
          <a:xfrm>
            <a:off x="1734289" y="6108126"/>
            <a:ext cx="514801" cy="468001"/>
            <a:chOff x="1757689" y="6371158"/>
            <a:chExt cx="468000" cy="468000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1757689" y="6371158"/>
              <a:ext cx="468000" cy="468000"/>
            </a:xfrm>
            <a:prstGeom prst="round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pic>
          <p:nvPicPr>
            <p:cNvPr id="1026" name="Picture 2" descr="C:\[00. 현재진행작업]\20-34. 안양물류센터 재건축사업[고려개발][PMCM][2020.09.18(금)]\02. 제안서\#삽도\600ppi\Asset 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575" y="6469471"/>
              <a:ext cx="298228" cy="271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그룹 52"/>
          <p:cNvGrpSpPr/>
          <p:nvPr/>
        </p:nvGrpSpPr>
        <p:grpSpPr>
          <a:xfrm>
            <a:off x="2437516" y="6108126"/>
            <a:ext cx="514801" cy="468001"/>
            <a:chOff x="2616332" y="6264051"/>
            <a:chExt cx="468000" cy="468000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2616332" y="6264051"/>
              <a:ext cx="468000" cy="468000"/>
            </a:xfrm>
            <a:prstGeom prst="round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pic>
          <p:nvPicPr>
            <p:cNvPr id="1032" name="Picture 8" descr="C:\[00. 현재진행작업]\20-34. 안양물류센터 재건축사업[고려개발][PMCM][2020.09.18(금)]\02. 제안서\#삽도\600ppi\Asset 1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014" y="6368589"/>
              <a:ext cx="278636" cy="258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그룹 62"/>
          <p:cNvGrpSpPr/>
          <p:nvPr/>
        </p:nvGrpSpPr>
        <p:grpSpPr>
          <a:xfrm>
            <a:off x="1042626" y="6108126"/>
            <a:ext cx="514801" cy="468001"/>
            <a:chOff x="859096" y="6264051"/>
            <a:chExt cx="468000" cy="468000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859096" y="6264051"/>
              <a:ext cx="468000" cy="468000"/>
            </a:xfrm>
            <a:prstGeom prst="round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endPara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pic>
          <p:nvPicPr>
            <p:cNvPr id="1034" name="Picture 10" descr="C:\[00. 현재진행작업]\20-34. 안양물류센터 재건축사업[고려개발][PMCM][2020.09.18(금)]\02. 제안서\#삽도\600ppi\Asset 5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846" y="6337468"/>
              <a:ext cx="178501" cy="321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1" name="직사각형 80"/>
          <p:cNvSpPr/>
          <p:nvPr/>
        </p:nvSpPr>
        <p:spPr>
          <a:xfrm>
            <a:off x="1711816" y="6624091"/>
            <a:ext cx="571552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블랙박스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안전모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2409139" y="6624091"/>
            <a:ext cx="571552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지능형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en-US" altLang="ko-KR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CCTV</a:t>
            </a:r>
          </a:p>
        </p:txBody>
      </p:sp>
      <p:sp>
        <p:nvSpPr>
          <p:cNvPr id="5" name="타원 4"/>
          <p:cNvSpPr/>
          <p:nvPr/>
        </p:nvSpPr>
        <p:spPr>
          <a:xfrm>
            <a:off x="1300026" y="4414206"/>
            <a:ext cx="1469364" cy="585169"/>
          </a:xfrm>
          <a:prstGeom prst="ellipse">
            <a:avLst/>
          </a:prstGeom>
          <a:noFill/>
          <a:ln w="76200">
            <a:solidFill>
              <a:schemeClr val="bg1">
                <a:alpha val="3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1028" name="Picture 4" descr="C:\[00. 현재진행작업]\20-34. 안양물류센터 재건축사업[고려개발][PMCM][2020.09.18(금)]\02. 제안서\#삽도\600ppi\Asset 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14" y="4435493"/>
            <a:ext cx="674736" cy="49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[00. 현재진행작업]\20-34. 안양물류센터 재건축사업[고려개발][PMCM][2020.09.18(금)]\02. 제안서\#삽도\600ppi\Asset 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57" y="4413307"/>
            <a:ext cx="839030" cy="505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1684530" y="4584570"/>
            <a:ext cx="700356" cy="0"/>
          </a:xfrm>
          <a:prstGeom prst="straightConnector1">
            <a:avLst/>
          </a:prstGeom>
          <a:ln w="19050">
            <a:solidFill>
              <a:srgbClr val="2A519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flipH="1">
            <a:off x="1684530" y="4800594"/>
            <a:ext cx="700356" cy="0"/>
          </a:xfrm>
          <a:prstGeom prst="straightConnector1">
            <a:avLst/>
          </a:prstGeom>
          <a:ln w="19050">
            <a:solidFill>
              <a:srgbClr val="2A519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658107" y="4296538"/>
            <a:ext cx="753203" cy="215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5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무선 통신</a:t>
            </a:r>
            <a:endParaRPr lang="en-US" altLang="ko-KR" sz="1200" spc="-15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58107" y="4873556"/>
            <a:ext cx="753203" cy="2150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5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영상전송</a:t>
            </a:r>
            <a:endParaRPr lang="en-US" altLang="ko-KR" sz="1200" spc="-15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cxnSp>
        <p:nvCxnSpPr>
          <p:cNvPr id="47" name="직선 연결선 46"/>
          <p:cNvCxnSpPr>
            <a:endCxn id="25" idx="0"/>
          </p:cNvCxnSpPr>
          <p:nvPr/>
        </p:nvCxnSpPr>
        <p:spPr>
          <a:xfrm>
            <a:off x="1137020" y="4945889"/>
            <a:ext cx="0" cy="402795"/>
          </a:xfrm>
          <a:prstGeom prst="line">
            <a:avLst/>
          </a:prstGeom>
          <a:noFill/>
          <a:ln>
            <a:solidFill>
              <a:srgbClr val="E6E6E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직선 연결선 68"/>
          <p:cNvCxnSpPr>
            <a:stCxn id="1028" idx="2"/>
            <a:endCxn id="61" idx="0"/>
          </p:cNvCxnSpPr>
          <p:nvPr/>
        </p:nvCxnSpPr>
        <p:spPr>
          <a:xfrm flipH="1">
            <a:off x="2893947" y="4931229"/>
            <a:ext cx="835" cy="417455"/>
          </a:xfrm>
          <a:prstGeom prst="line">
            <a:avLst/>
          </a:prstGeom>
          <a:noFill/>
          <a:ln>
            <a:solidFill>
              <a:srgbClr val="E6E6E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3" name="그룹 72"/>
          <p:cNvGrpSpPr/>
          <p:nvPr/>
        </p:nvGrpSpPr>
        <p:grpSpPr>
          <a:xfrm>
            <a:off x="892809" y="5348684"/>
            <a:ext cx="488422" cy="488422"/>
            <a:chOff x="797426" y="5252823"/>
            <a:chExt cx="590990" cy="590990"/>
          </a:xfrm>
        </p:grpSpPr>
        <p:sp>
          <p:nvSpPr>
            <p:cNvPr id="25" name="타원 24"/>
            <p:cNvSpPr/>
            <p:nvPr/>
          </p:nvSpPr>
          <p:spPr>
            <a:xfrm>
              <a:off x="797426" y="5252823"/>
              <a:ext cx="590990" cy="590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pic>
          <p:nvPicPr>
            <p:cNvPr id="1030" name="Picture 6" descr="C:\[00. 현재진행작업]\20-34. 안양물류센터 재건축사업[고려개발][PMCM][2020.09.18(금)]\02. 제안서\#삽도\600ppi\Asset 10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201" y="5352915"/>
              <a:ext cx="225440" cy="383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6" name="직선 연결선 85"/>
          <p:cNvCxnSpPr>
            <a:stCxn id="61" idx="2"/>
            <a:endCxn id="25" idx="6"/>
          </p:cNvCxnSpPr>
          <p:nvPr/>
        </p:nvCxnSpPr>
        <p:spPr>
          <a:xfrm flipH="1">
            <a:off x="1381231" y="5592895"/>
            <a:ext cx="1268505" cy="0"/>
          </a:xfrm>
          <a:prstGeom prst="line">
            <a:avLst/>
          </a:prstGeom>
          <a:noFill/>
          <a:ln>
            <a:solidFill>
              <a:srgbClr val="E6E6E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직사각형 76"/>
          <p:cNvSpPr/>
          <p:nvPr/>
        </p:nvSpPr>
        <p:spPr>
          <a:xfrm>
            <a:off x="1383898" y="5175914"/>
            <a:ext cx="1292854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스마트</a:t>
            </a:r>
            <a:r>
              <a:rPr lang="en-US" altLang="ko-KR" sz="12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드론</a:t>
            </a:r>
            <a:r>
              <a:rPr lang="ko-KR" altLang="en-US" sz="12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시스템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1698606" y="4620591"/>
            <a:ext cx="663439" cy="142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000" dirty="0">
                <a:solidFill>
                  <a:srgbClr val="2A5197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원격제어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2649736" y="5348684"/>
            <a:ext cx="488422" cy="488422"/>
            <a:chOff x="2609250" y="5291273"/>
            <a:chExt cx="590990" cy="590990"/>
          </a:xfrm>
        </p:grpSpPr>
        <p:sp>
          <p:nvSpPr>
            <p:cNvPr id="61" name="타원 60"/>
            <p:cNvSpPr/>
            <p:nvPr/>
          </p:nvSpPr>
          <p:spPr>
            <a:xfrm>
              <a:off x="2609250" y="5291273"/>
              <a:ext cx="590990" cy="59099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pic>
          <p:nvPicPr>
            <p:cNvPr id="1029" name="Picture 5" descr="C:\[00. 현재진행작업]\20-34. 안양물류센터 재건축사업[고려개발][PMCM][2020.09.18(금)]\02. 제안서\#삽도\600ppi\Asset 9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064" y="5433982"/>
              <a:ext cx="335363" cy="340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1" name="모서리가 둥근 직사각형 150"/>
          <p:cNvSpPr/>
          <p:nvPr/>
        </p:nvSpPr>
        <p:spPr>
          <a:xfrm>
            <a:off x="5128765" y="4247827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170976" y="4288325"/>
            <a:ext cx="600708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디지털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목업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pic>
        <p:nvPicPr>
          <p:cNvPr id="2051" name="Picture 3" descr="C:\[00. 현재진행작업]\20-34. 안양물류센터 재건축사업[고려개발][PMCM][2020.09.18(금)]\02. 제안서\#삽도\하자\600ppi\Asset 1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705" y="4661851"/>
            <a:ext cx="603250" cy="34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모서리가 둥근 직사각형 149"/>
          <p:cNvSpPr/>
          <p:nvPr/>
        </p:nvSpPr>
        <p:spPr>
          <a:xfrm>
            <a:off x="4369965" y="4247827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4412176" y="4289530"/>
            <a:ext cx="600708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상세도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작성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pic>
        <p:nvPicPr>
          <p:cNvPr id="2055" name="Picture 7" descr="C:\[00. 현재진행작업]\20-34. 안양물류센터 재건축사업[고려개발][PMCM][2020.09.18(금)]\02. 제안서\#삽도\하자\600ppi\Asset 13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348" y="4662572"/>
            <a:ext cx="600364" cy="3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모서리가 둥근 직사각형 148"/>
          <p:cNvSpPr/>
          <p:nvPr/>
        </p:nvSpPr>
        <p:spPr>
          <a:xfrm>
            <a:off x="3581648" y="4247827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3628430" y="4289530"/>
            <a:ext cx="600708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BIM </a:t>
            </a:r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이용</a:t>
            </a: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물량산출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pic>
        <p:nvPicPr>
          <p:cNvPr id="2056" name="Picture 8" descr="C:\[00. 현재진행작업]\20-34. 안양물류센터 재건축사업[고려개발][PMCM][2020.09.18(금)]\02. 제안서\#삽도\하자\600ppi\Asset 1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602" y="4663294"/>
            <a:ext cx="600364" cy="3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그룹 111"/>
          <p:cNvGrpSpPr/>
          <p:nvPr/>
        </p:nvGrpSpPr>
        <p:grpSpPr>
          <a:xfrm>
            <a:off x="4226861" y="5169915"/>
            <a:ext cx="971341" cy="950120"/>
            <a:chOff x="4226861" y="5143284"/>
            <a:chExt cx="971341" cy="950120"/>
          </a:xfrm>
        </p:grpSpPr>
        <p:pic>
          <p:nvPicPr>
            <p:cNvPr id="2064" name="Picture 16" descr="C:\[00. 현재진행작업]\20-34. 안양물류센터 재건축사업[고려개발][PMCM][2020.09.18(금)]\02. 제안서\#삽도\하자\600ppi\Asset 15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0164" y="5143284"/>
              <a:ext cx="964738" cy="95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직사각형 117"/>
            <p:cNvSpPr/>
            <p:nvPr/>
          </p:nvSpPr>
          <p:spPr>
            <a:xfrm>
              <a:off x="4463306" y="5367828"/>
              <a:ext cx="498451" cy="3046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2000" b="1" dirty="0">
                  <a:solidFill>
                    <a:srgbClr val="2A5197"/>
                  </a:solidFill>
                  <a:latin typeface="Rix고딕_Pro Black" pitchFamily="18" charset="-127"/>
                  <a:ea typeface="Rix고딕_Pro Black" pitchFamily="18" charset="-127"/>
                </a:rPr>
                <a:t>BIG</a:t>
              </a:r>
            </a:p>
            <a:p>
              <a:pPr algn="ctr">
                <a:lnSpc>
                  <a:spcPts val="1100"/>
                </a:lnSpc>
              </a:pPr>
              <a:r>
                <a:rPr lang="en-US" altLang="ko-KR" sz="1400" dirty="0">
                  <a:solidFill>
                    <a:srgbClr val="2A5197"/>
                  </a:solidFill>
                  <a:latin typeface="Rix고딕_Pro Black" pitchFamily="18" charset="-127"/>
                  <a:ea typeface="Rix고딕_Pro Black" pitchFamily="18" charset="-127"/>
                </a:rPr>
                <a:t>DATA</a:t>
              </a:r>
              <a:endParaRPr lang="ko-KR" altLang="en-US" sz="1400" dirty="0">
                <a:solidFill>
                  <a:srgbClr val="2A5197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  <p:sp>
          <p:nvSpPr>
            <p:cNvPr id="119" name="직사각형 118"/>
            <p:cNvSpPr/>
            <p:nvPr/>
          </p:nvSpPr>
          <p:spPr>
            <a:xfrm>
              <a:off x="4226861" y="5797493"/>
              <a:ext cx="971341" cy="1719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3D</a:t>
              </a:r>
              <a:r>
                <a:rPr lang="ko-KR" altLang="en-US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기반 품질관리</a:t>
              </a:r>
            </a:p>
          </p:txBody>
        </p:sp>
      </p:grpSp>
      <p:sp>
        <p:nvSpPr>
          <p:cNvPr id="152" name="모서리가 둥근 직사각형 151"/>
          <p:cNvSpPr/>
          <p:nvPr/>
        </p:nvSpPr>
        <p:spPr>
          <a:xfrm>
            <a:off x="3581648" y="6251469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2052" name="Picture 4" descr="C:\[00. 현재진행작업]\20-34. 안양물류센터 재건축사업[고려개발][PMCM][2020.09.18(금)]\02. 제안서\#삽도\하자\600ppi\Asset 10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031" y="6282901"/>
            <a:ext cx="600364" cy="3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직사각형 124"/>
          <p:cNvSpPr/>
          <p:nvPr/>
        </p:nvSpPr>
        <p:spPr>
          <a:xfrm>
            <a:off x="3623859" y="6635308"/>
            <a:ext cx="600708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시공성</a:t>
            </a:r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검토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4369965" y="6251469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2054" name="Picture 6" descr="C:\[00. 현재진행작업]\20-34. 안양물류센터 재건축사업[고려개발][PMCM][2020.09.18(금)]\02. 제안서\#삽도\하자\600ppi\Asset 12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348" y="6282901"/>
            <a:ext cx="600364" cy="3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직사각형 125"/>
          <p:cNvSpPr/>
          <p:nvPr/>
        </p:nvSpPr>
        <p:spPr>
          <a:xfrm>
            <a:off x="4412176" y="6635308"/>
            <a:ext cx="600708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PMIS</a:t>
            </a: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연계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5128765" y="6251469"/>
            <a:ext cx="685131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2053" name="Picture 5" descr="C:\[00. 현재진행작업]\20-34. 안양물류센터 재건축사업[고려개발][PMCM][2020.09.18(금)]\02. 제안서\#삽도\하자\600ppi\Asset 11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148" y="6283623"/>
            <a:ext cx="600364" cy="3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직사각형 126"/>
          <p:cNvSpPr/>
          <p:nvPr/>
        </p:nvSpPr>
        <p:spPr>
          <a:xfrm>
            <a:off x="5170976" y="6635308"/>
            <a:ext cx="600708" cy="419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하자보수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관리 연계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grpSp>
        <p:nvGrpSpPr>
          <p:cNvPr id="116" name="그룹 115"/>
          <p:cNvGrpSpPr/>
          <p:nvPr/>
        </p:nvGrpSpPr>
        <p:grpSpPr>
          <a:xfrm>
            <a:off x="6969918" y="5188650"/>
            <a:ext cx="992354" cy="937758"/>
            <a:chOff x="6969918" y="5202038"/>
            <a:chExt cx="992354" cy="937758"/>
          </a:xfrm>
        </p:grpSpPr>
        <p:pic>
          <p:nvPicPr>
            <p:cNvPr id="136" name="Picture 2" descr="C:\[00. 현재진행작업]\20-34. 안양물류센터 재건축사업[고려개발][PMCM][2020.09.18(금)]\02. 제안서\#삽도\04-04-01-01.jpg"/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31"/>
            <a:stretch/>
          </p:blipFill>
          <p:spPr bwMode="auto">
            <a:xfrm>
              <a:off x="6969918" y="5202038"/>
              <a:ext cx="992354" cy="937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직사각형 96"/>
            <p:cNvSpPr/>
            <p:nvPr/>
          </p:nvSpPr>
          <p:spPr>
            <a:xfrm>
              <a:off x="7810234" y="5256663"/>
              <a:ext cx="132152" cy="275486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cxnSp>
          <p:nvCxnSpPr>
            <p:cNvPr id="138" name="직선 화살표 연결선 137"/>
            <p:cNvCxnSpPr/>
            <p:nvPr/>
          </p:nvCxnSpPr>
          <p:spPr>
            <a:xfrm flipV="1">
              <a:off x="7542088" y="5356454"/>
              <a:ext cx="202177" cy="152349"/>
            </a:xfrm>
            <a:prstGeom prst="straightConnector1">
              <a:avLst/>
            </a:prstGeom>
            <a:ln w="190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직사각형 139"/>
            <p:cNvSpPr/>
            <p:nvPr/>
          </p:nvSpPr>
          <p:spPr>
            <a:xfrm>
              <a:off x="7166681" y="5283934"/>
              <a:ext cx="663439" cy="1421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18m</a:t>
              </a:r>
              <a:endParaRPr lang="ko-KR" altLang="en-US" sz="10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141" name="직사각형 140"/>
            <p:cNvSpPr/>
            <p:nvPr/>
          </p:nvSpPr>
          <p:spPr>
            <a:xfrm>
              <a:off x="7085879" y="5889718"/>
              <a:ext cx="729783" cy="18919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9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인접현장준공 </a:t>
              </a:r>
              <a:r>
                <a:rPr lang="en-US" altLang="ko-KR" sz="600" b="1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(2018.02)</a:t>
              </a:r>
              <a:endParaRPr lang="ko-KR" altLang="en-US" sz="900" b="1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</p:grpSp>
      <p:sp>
        <p:nvSpPr>
          <p:cNvPr id="172" name="모서리가 둥근 직사각형 171"/>
          <p:cNvSpPr/>
          <p:nvPr/>
        </p:nvSpPr>
        <p:spPr>
          <a:xfrm>
            <a:off x="6277019" y="4247827"/>
            <a:ext cx="936000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75" name="모서리가 둥근 직사각형 174"/>
          <p:cNvSpPr/>
          <p:nvPr/>
        </p:nvSpPr>
        <p:spPr>
          <a:xfrm>
            <a:off x="6277019" y="6251468"/>
            <a:ext cx="936000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6322431" y="4294231"/>
            <a:ext cx="845176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착공전</a:t>
            </a:r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인접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건물 전수조사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33" name="직사각형 132"/>
          <p:cNvSpPr/>
          <p:nvPr/>
        </p:nvSpPr>
        <p:spPr>
          <a:xfrm>
            <a:off x="6383113" y="6681265"/>
            <a:ext cx="723813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민원요인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선제적 대처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74" name="모서리가 둥근 직사각형 173"/>
          <p:cNvSpPr/>
          <p:nvPr/>
        </p:nvSpPr>
        <p:spPr>
          <a:xfrm>
            <a:off x="7708239" y="4247827"/>
            <a:ext cx="936000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76" name="모서리가 둥근 직사각형 175"/>
          <p:cNvSpPr/>
          <p:nvPr/>
        </p:nvSpPr>
        <p:spPr>
          <a:xfrm>
            <a:off x="7708239" y="6251468"/>
            <a:ext cx="936000" cy="815765"/>
          </a:xfrm>
          <a:prstGeom prst="roundRect">
            <a:avLst>
              <a:gd name="adj" fmla="val 45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7697307" y="4294231"/>
            <a:ext cx="957865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지속적인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실시간모니터링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7824976" y="6681265"/>
            <a:ext cx="702526" cy="3463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열린현장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200" spc="-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투명한소통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85" name="직사각형 184"/>
          <p:cNvSpPr/>
          <p:nvPr/>
        </p:nvSpPr>
        <p:spPr>
          <a:xfrm>
            <a:off x="6755952" y="4919300"/>
            <a:ext cx="1420286" cy="1476458"/>
          </a:xfrm>
          <a:prstGeom prst="rect">
            <a:avLst/>
          </a:prstGeom>
          <a:noFill/>
          <a:ln w="76200">
            <a:solidFill>
              <a:schemeClr val="bg1">
                <a:alpha val="3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Rix고딕_Pro Black" pitchFamily="18" charset="-127"/>
                <a:ea typeface="Rix고딕_Pro Black" pitchFamily="18" charset="-127"/>
              </a:rPr>
              <a:t>SITE</a:t>
            </a:r>
            <a:endParaRPr lang="ko-KR" altLang="en-US" sz="1200" b="1" dirty="0">
              <a:solidFill>
                <a:schemeClr val="tx1"/>
              </a:solidFill>
              <a:latin typeface="Rix고딕_Pro Black" pitchFamily="18" charset="-127"/>
              <a:ea typeface="Rix고딕_Pro Black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790636" y="4668951"/>
            <a:ext cx="771207" cy="337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6359415" y="4668951"/>
            <a:ext cx="771207" cy="337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790636" y="6296145"/>
            <a:ext cx="771207" cy="337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6359415" y="6296145"/>
            <a:ext cx="771207" cy="337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546346" y="4739964"/>
            <a:ext cx="358437" cy="19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사진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7970415" y="4739964"/>
            <a:ext cx="358437" cy="19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사진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6546346" y="6375113"/>
            <a:ext cx="358437" cy="19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사진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970415" y="6375113"/>
            <a:ext cx="358437" cy="1955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10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사진</a:t>
            </a:r>
            <a:endParaRPr lang="en-US" altLang="ko-KR" sz="1200" spc="-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5895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12466E-1150-45B8-91EF-7C1389D0C2BE}"/>
              </a:ext>
            </a:extLst>
          </p:cNvPr>
          <p:cNvSpPr/>
          <p:nvPr/>
        </p:nvSpPr>
        <p:spPr>
          <a:xfrm>
            <a:off x="-2" y="-1"/>
            <a:ext cx="10907712" cy="77755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2324C4-4683-4678-BF5F-A98CEA9D7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99991" y="-2463951"/>
            <a:ext cx="1507730" cy="10907715"/>
          </a:xfrm>
          <a:prstGeom prst="rect">
            <a:avLst/>
          </a:prstGeom>
        </p:spPr>
      </p:pic>
      <p:sp>
        <p:nvSpPr>
          <p:cNvPr id="45" name="직사각형 22"/>
          <p:cNvSpPr>
            <a:spLocks noChangeArrowheads="1"/>
          </p:cNvSpPr>
          <p:nvPr/>
        </p:nvSpPr>
        <p:spPr bwMode="auto">
          <a:xfrm>
            <a:off x="2430002" y="2712907"/>
            <a:ext cx="6047708" cy="553998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 algn="ctr">
              <a:defRPr/>
            </a:pPr>
            <a:r>
              <a:rPr lang="en-US" altLang="ko-KR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05. </a:t>
            </a:r>
            <a:r>
              <a:rPr lang="ko-KR" altLang="en-US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추가제안사항</a:t>
            </a:r>
          </a:p>
        </p:txBody>
      </p:sp>
      <p:sp>
        <p:nvSpPr>
          <p:cNvPr id="48" name="직사각형 22"/>
          <p:cNvSpPr>
            <a:spLocks noChangeArrowheads="1"/>
          </p:cNvSpPr>
          <p:nvPr/>
        </p:nvSpPr>
        <p:spPr bwMode="auto">
          <a:xfrm>
            <a:off x="694949" y="6985456"/>
            <a:ext cx="2393311" cy="21544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안양물류센터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재건축사업</a:t>
            </a:r>
            <a:endParaRPr lang="en-US" altLang="ko-KR" sz="1400" dirty="0">
              <a:solidFill>
                <a:schemeClr val="bg1"/>
              </a:solidFill>
              <a:latin typeface="Rix고딕_Pro Regular" panose="02020603020101020101" pitchFamily="18" charset="-127"/>
              <a:ea typeface="Rix고딕_Pro Regular" panose="02020603020101020101" pitchFamily="18" charset="-127"/>
            </a:endParaRPr>
          </a:p>
        </p:txBody>
      </p:sp>
      <p:sp>
        <p:nvSpPr>
          <p:cNvPr id="28" name="직사각형 22"/>
          <p:cNvSpPr>
            <a:spLocks noChangeArrowheads="1"/>
          </p:cNvSpPr>
          <p:nvPr/>
        </p:nvSpPr>
        <p:spPr bwMode="auto">
          <a:xfrm>
            <a:off x="7182048" y="3979989"/>
            <a:ext cx="3511562" cy="1590179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01.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 조직구성계획</a:t>
            </a: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02.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예정공정표</a:t>
            </a: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03.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공사착공 추진계획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04.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 세부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시공계획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fontAlgn="base" latinLnBrk="0">
              <a:spcAft>
                <a:spcPts val="70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05. </a:t>
            </a:r>
            <a:r>
              <a:rPr lang="ko-KR" altLang="en-US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추가제안사항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3651C9-E487-43DB-AAAB-8DC870919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8"/>
          <a:stretch/>
        </p:blipFill>
        <p:spPr>
          <a:xfrm>
            <a:off x="711921" y="658020"/>
            <a:ext cx="1535979" cy="2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93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직사각형 92"/>
          <p:cNvSpPr/>
          <p:nvPr/>
        </p:nvSpPr>
        <p:spPr>
          <a:xfrm>
            <a:off x="998643" y="2925706"/>
            <a:ext cx="445600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838200"/>
            </a:sp3d>
          </a:bodyPr>
          <a:lstStyle/>
          <a:p>
            <a:pPr algn="ctr" defTabSz="840436">
              <a:lnSpc>
                <a:spcPct val="90000"/>
              </a:lnSpc>
              <a:defRPr/>
            </a:pPr>
            <a:r>
              <a:rPr lang="ko-KR" altLang="en-US" sz="160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다수의</a:t>
            </a:r>
            <a:r>
              <a:rPr lang="en-US" altLang="ko-KR" sz="160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r>
              <a:rPr lang="ko-KR" altLang="en-US" sz="160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프로젝트 최적 </a:t>
            </a:r>
            <a:r>
              <a:rPr lang="en-US" altLang="ko-KR" sz="160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VE </a:t>
            </a:r>
            <a:r>
              <a:rPr lang="ko-KR" altLang="en-US" sz="160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실적을 축적한 </a:t>
            </a:r>
            <a:r>
              <a:rPr lang="en-US" altLang="ko-KR" sz="160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VE D/B</a:t>
            </a:r>
            <a:endParaRPr lang="ko-KR" altLang="en-US" sz="160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8105817" y="2128296"/>
            <a:ext cx="1534074" cy="142846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838200"/>
            </a:sp3d>
          </a:bodyPr>
          <a:lstStyle/>
          <a:p>
            <a:pPr defTabSz="840436">
              <a:lnSpc>
                <a:spcPct val="160000"/>
              </a:lnSpc>
              <a:defRPr/>
            </a:pPr>
            <a:r>
              <a:rPr lang="en-US" altLang="ko-KR" sz="2901" dirty="0">
                <a:solidFill>
                  <a:srgbClr val="FF99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00</a:t>
            </a: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건 제안</a:t>
            </a:r>
            <a:endParaRPr lang="en-US" altLang="ko-KR" sz="1612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defTabSz="840436">
              <a:lnSpc>
                <a:spcPct val="160000"/>
              </a:lnSpc>
              <a:defRPr/>
            </a:pPr>
            <a:r>
              <a:rPr lang="en-US" altLang="ko-KR" sz="2901" dirty="0">
                <a:solidFill>
                  <a:srgbClr val="FF99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00.0</a:t>
            </a: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억원 절감</a:t>
            </a:r>
            <a:endParaRPr lang="en-US" altLang="ko-KR" sz="1612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512CD839-A983-4281-B10D-2F91F731BEE9}"/>
              </a:ext>
            </a:extLst>
          </p:cNvPr>
          <p:cNvCxnSpPr>
            <a:cxnSpLocks/>
          </p:cNvCxnSpPr>
          <p:nvPr/>
        </p:nvCxnSpPr>
        <p:spPr>
          <a:xfrm>
            <a:off x="8084758" y="3738887"/>
            <a:ext cx="2121280" cy="1"/>
          </a:xfrm>
          <a:prstGeom prst="line">
            <a:avLst/>
          </a:prstGeom>
          <a:ln w="19050">
            <a:solidFill>
              <a:srgbClr val="A6B0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545702" y="5602646"/>
            <a:ext cx="5199590" cy="751441"/>
            <a:chOff x="585338" y="4788135"/>
            <a:chExt cx="5199590" cy="751441"/>
          </a:xfrm>
        </p:grpSpPr>
        <p:sp>
          <p:nvSpPr>
            <p:cNvPr id="105" name="자유형: 도형 5">
              <a:extLst>
                <a:ext uri="{FF2B5EF4-FFF2-40B4-BE49-F238E27FC236}">
                  <a16:creationId xmlns:a16="http://schemas.microsoft.com/office/drawing/2014/main" id="{14A68F89-FE51-472A-B1CE-610012B2CD92}"/>
                </a:ext>
              </a:extLst>
            </p:cNvPr>
            <p:cNvSpPr/>
            <p:nvPr/>
          </p:nvSpPr>
          <p:spPr>
            <a:xfrm>
              <a:off x="585338" y="4788135"/>
              <a:ext cx="5199590" cy="136837"/>
            </a:xfrm>
            <a:custGeom>
              <a:avLst/>
              <a:gdLst>
                <a:gd name="connsiteX0" fmla="*/ 0 w 1784195"/>
                <a:gd name="connsiteY0" fmla="*/ 0 h 0"/>
                <a:gd name="connsiteX1" fmla="*/ 1784195 w 178419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4195">
                  <a:moveTo>
                    <a:pt x="0" y="0"/>
                  </a:moveTo>
                  <a:lnTo>
                    <a:pt x="1784195" y="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ysClr val="window" lastClr="FFFFFF">
                      <a:alpha val="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 defTabSz="840436" latinLnBrk="0">
                <a:defRPr/>
              </a:pPr>
              <a:endParaRPr lang="ko-KR" altLang="en-US" sz="1692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06" name="자유형: 도형 5">
              <a:extLst>
                <a:ext uri="{FF2B5EF4-FFF2-40B4-BE49-F238E27FC236}">
                  <a16:creationId xmlns:a16="http://schemas.microsoft.com/office/drawing/2014/main" id="{14A68F89-FE51-472A-B1CE-610012B2CD92}"/>
                </a:ext>
              </a:extLst>
            </p:cNvPr>
            <p:cNvSpPr/>
            <p:nvPr/>
          </p:nvSpPr>
          <p:spPr>
            <a:xfrm>
              <a:off x="585338" y="5402739"/>
              <a:ext cx="5199590" cy="136837"/>
            </a:xfrm>
            <a:custGeom>
              <a:avLst/>
              <a:gdLst>
                <a:gd name="connsiteX0" fmla="*/ 0 w 1784195"/>
                <a:gd name="connsiteY0" fmla="*/ 0 h 0"/>
                <a:gd name="connsiteX1" fmla="*/ 1784195 w 178419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84195">
                  <a:moveTo>
                    <a:pt x="0" y="0"/>
                  </a:moveTo>
                  <a:lnTo>
                    <a:pt x="1784195" y="0"/>
                  </a:lnTo>
                </a:path>
              </a:pathLst>
            </a:custGeom>
            <a:noFill/>
            <a:ln w="6350" cap="flat" cmpd="sng" algn="ctr">
              <a:gradFill flip="none" rotWithShape="1">
                <a:gsLst>
                  <a:gs pos="0">
                    <a:sysClr val="window" lastClr="FFFFFF">
                      <a:alpha val="0"/>
                    </a:sysClr>
                  </a:gs>
                  <a:gs pos="5000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 defTabSz="840436" latinLnBrk="0">
                <a:defRPr/>
              </a:pPr>
              <a:endParaRPr lang="ko-KR" altLang="en-US" sz="1692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64750" y="4943310"/>
              <a:ext cx="4640764" cy="35721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 defTabSz="840436">
                <a:lnSpc>
                  <a:spcPct val="90000"/>
                </a:lnSpc>
                <a:defRPr/>
              </a:pPr>
              <a:r>
                <a:rPr lang="ko-KR" altLang="en-US" sz="2579" dirty="0">
                  <a:solidFill>
                    <a:srgbClr val="FF99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품질향상 </a:t>
              </a:r>
              <a:r>
                <a:rPr lang="ko-KR" altLang="en-US" sz="1934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및</a:t>
              </a:r>
              <a:r>
                <a:rPr lang="en-US" altLang="ko-KR" sz="2579" dirty="0">
                  <a:solidFill>
                    <a:srgbClr val="FF99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</a:t>
              </a:r>
              <a:r>
                <a:rPr lang="ko-KR" altLang="en-US" sz="2579" dirty="0">
                  <a:solidFill>
                    <a:srgbClr val="FF99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공사비 절감</a:t>
              </a:r>
              <a:endParaRPr lang="ko-KR" altLang="en-US" sz="1934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08" name="TextBox 107"/>
          <p:cNvSpPr txBox="1"/>
          <p:nvPr/>
        </p:nvSpPr>
        <p:spPr>
          <a:xfrm>
            <a:off x="1235531" y="1670380"/>
            <a:ext cx="3910187" cy="1087670"/>
          </a:xfrm>
          <a:prstGeom prst="rect">
            <a:avLst/>
          </a:prstGeom>
          <a:noFill/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840436">
              <a:lnSpc>
                <a:spcPct val="130000"/>
              </a:lnSpc>
              <a:defRPr/>
            </a:pPr>
            <a:r>
              <a:rPr lang="ko-KR" altLang="en-US" sz="200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대림만의 특화된</a:t>
            </a:r>
            <a:br>
              <a:rPr lang="en-US" altLang="ko-KR" sz="200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</a:br>
            <a:r>
              <a:rPr lang="en-US" altLang="ko-KR" sz="4000" dirty="0">
                <a:solidFill>
                  <a:srgbClr val="2384C6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D-VE Tool Box</a:t>
            </a:r>
            <a:endParaRPr lang="ko-KR" altLang="en-US" sz="4000" dirty="0">
              <a:solidFill>
                <a:srgbClr val="2384C6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714186" y="2122909"/>
            <a:ext cx="4952877" cy="677934"/>
            <a:chOff x="1" y="2224298"/>
            <a:chExt cx="6735870" cy="841325"/>
          </a:xfrm>
        </p:grpSpPr>
        <p:cxnSp>
          <p:nvCxnSpPr>
            <p:cNvPr id="110" name="직선 연결선 109"/>
            <p:cNvCxnSpPr/>
            <p:nvPr/>
          </p:nvCxnSpPr>
          <p:spPr>
            <a:xfrm flipH="1">
              <a:off x="1" y="2224298"/>
              <a:ext cx="6735870" cy="0"/>
            </a:xfrm>
            <a:prstGeom prst="line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 flipH="1">
              <a:off x="1" y="3065623"/>
              <a:ext cx="6735870" cy="0"/>
            </a:xfrm>
            <a:prstGeom prst="line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6070507" y="2157291"/>
            <a:ext cx="1862255" cy="1676847"/>
            <a:chOff x="7356593" y="4687180"/>
            <a:chExt cx="2311083" cy="2080989"/>
          </a:xfrm>
        </p:grpSpPr>
        <p:grpSp>
          <p:nvGrpSpPr>
            <p:cNvPr id="113" name="그룹 112"/>
            <p:cNvGrpSpPr/>
            <p:nvPr/>
          </p:nvGrpSpPr>
          <p:grpSpPr>
            <a:xfrm>
              <a:off x="7356593" y="4687180"/>
              <a:ext cx="2256028" cy="2080989"/>
              <a:chOff x="10908390" y="2318210"/>
              <a:chExt cx="2256028" cy="2080989"/>
            </a:xfrm>
          </p:grpSpPr>
          <p:sp>
            <p:nvSpPr>
              <p:cNvPr id="115" name="액자 114"/>
              <p:cNvSpPr/>
              <p:nvPr/>
            </p:nvSpPr>
            <p:spPr>
              <a:xfrm>
                <a:off x="10908390" y="2318210"/>
                <a:ext cx="2092166" cy="1962783"/>
              </a:xfrm>
              <a:prstGeom prst="frame">
                <a:avLst>
                  <a:gd name="adj1" fmla="val 5802"/>
                </a:avLst>
              </a:prstGeom>
              <a:gradFill>
                <a:gsLst>
                  <a:gs pos="0">
                    <a:srgbClr val="051435"/>
                  </a:gs>
                  <a:gs pos="46000">
                    <a:srgbClr val="3265B0"/>
                  </a:gs>
                </a:gsLst>
                <a:lin ang="12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590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12343371" y="3447889"/>
                <a:ext cx="821047" cy="95131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 anchor="ctr" anchorCtr="0">
                <a:noAutofit/>
                <a:scene3d>
                  <a:camera prst="orthographicFront"/>
                  <a:lightRig rig="glow" dir="t">
                    <a:rot lat="0" lon="0" rev="3600000"/>
                  </a:lightRig>
                </a:scene3d>
                <a:sp3d prstMaterial="softEdge">
                  <a:bevelT w="1270" h="1270"/>
                </a:sp3d>
              </a:bodyPr>
              <a:lstStyle/>
              <a:p>
                <a:pPr marL="315164" indent="-315164" algn="ctr" defTabSz="840436">
                  <a:spcBef>
                    <a:spcPct val="20000"/>
                  </a:spcBef>
                </a:pPr>
                <a:endParaRPr lang="ko-KR" altLang="en-US" sz="1773" spc="-121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17" name="부제목 40"/>
              <p:cNvSpPr txBox="1">
                <a:spLocks/>
              </p:cNvSpPr>
              <p:nvPr/>
            </p:nvSpPr>
            <p:spPr>
              <a:xfrm>
                <a:off x="11088688" y="2644663"/>
                <a:ext cx="1744266" cy="6771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  <a:scene3d>
                  <a:camera prst="orthographicFront"/>
                  <a:lightRig rig="glow" dir="t">
                    <a:rot lat="0" lon="0" rev="3600000"/>
                  </a:lightRig>
                </a:scene3d>
                <a:sp3d prstMaterial="softEdge">
                  <a:bevelT w="1270" h="1270"/>
                </a:sp3d>
              </a:bodyPr>
              <a:lstStyle>
                <a:defPPr>
                  <a:defRPr lang="ko-KR"/>
                </a:defPPr>
                <a:lvl1pPr marL="391117" indent="-391117" algn="ctr" defTabSz="1042978">
                  <a:spcBef>
                    <a:spcPct val="20000"/>
                  </a:spcBef>
                  <a:buFontTx/>
                  <a:buNone/>
                  <a:defRPr sz="1700" b="0" spc="0" baseline="0">
                    <a:solidFill>
                      <a:prstClr val="white"/>
                    </a:solidFill>
                    <a:effectLst/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847420" indent="-325930" defTabSz="1042978">
                  <a:spcBef>
                    <a:spcPct val="20000"/>
                  </a:spcBef>
                  <a:buFont typeface="Arial" pitchFamily="34" charset="0"/>
                  <a:buChar char="–"/>
                  <a:defRPr sz="3200"/>
                </a:lvl2pPr>
                <a:lvl3pPr marL="1303722" indent="-260745" defTabSz="1042978">
                  <a:spcBef>
                    <a:spcPct val="20000"/>
                  </a:spcBef>
                  <a:buFont typeface="Arial" pitchFamily="34" charset="0"/>
                  <a:buChar char="•"/>
                  <a:defRPr sz="2700"/>
                </a:lvl3pPr>
                <a:lvl4pPr marL="1825212" indent="-260745" defTabSz="1042978">
                  <a:spcBef>
                    <a:spcPct val="20000"/>
                  </a:spcBef>
                  <a:buFont typeface="Arial" pitchFamily="34" charset="0"/>
                  <a:buChar char="–"/>
                  <a:defRPr sz="2200"/>
                </a:lvl4pPr>
                <a:lvl5pPr marL="2346701" indent="-260745" defTabSz="1042978">
                  <a:spcBef>
                    <a:spcPct val="20000"/>
                  </a:spcBef>
                  <a:buFont typeface="Arial" pitchFamily="34" charset="0"/>
                  <a:buChar char="»"/>
                  <a:defRPr sz="2200"/>
                </a:lvl5pPr>
                <a:lvl6pPr marL="2868190" indent="-260745" defTabSz="1042978">
                  <a:spcBef>
                    <a:spcPct val="20000"/>
                  </a:spcBef>
                  <a:buFont typeface="Arial" pitchFamily="34" charset="0"/>
                  <a:buChar char="•"/>
                  <a:defRPr sz="2200"/>
                </a:lvl6pPr>
                <a:lvl7pPr marL="3389679" indent="-260745" defTabSz="1042978">
                  <a:spcBef>
                    <a:spcPct val="20000"/>
                  </a:spcBef>
                  <a:buFont typeface="Arial" pitchFamily="34" charset="0"/>
                  <a:buChar char="•"/>
                  <a:defRPr sz="2200"/>
                </a:lvl7pPr>
                <a:lvl8pPr marL="3911167" indent="-260745" defTabSz="1042978">
                  <a:spcBef>
                    <a:spcPct val="20000"/>
                  </a:spcBef>
                  <a:buFont typeface="Arial" pitchFamily="34" charset="0"/>
                  <a:buChar char="•"/>
                  <a:defRPr sz="2200"/>
                </a:lvl8pPr>
                <a:lvl9pPr marL="4432657" indent="-260745" defTabSz="1042978">
                  <a:spcBef>
                    <a:spcPct val="20000"/>
                  </a:spcBef>
                  <a:buFont typeface="Arial" pitchFamily="34" charset="0"/>
                  <a:buChar char="•"/>
                  <a:defRPr sz="2200"/>
                </a:lvl9pPr>
              </a:lstStyle>
              <a:p>
                <a:pPr marL="0" indent="0"/>
                <a:r>
                  <a:rPr lang="ko-KR" altLang="en-US" sz="1773" dirty="0"/>
                  <a:t>최적 </a:t>
                </a:r>
                <a:r>
                  <a:rPr lang="en-US" altLang="ko-KR" sz="1773" dirty="0"/>
                  <a:t>VE</a:t>
                </a:r>
                <a:r>
                  <a:rPr lang="ko-KR" altLang="en-US" sz="1773" dirty="0"/>
                  <a:t>도출</a:t>
                </a:r>
                <a:br>
                  <a:rPr lang="en-US" altLang="ko-KR" sz="1773" dirty="0"/>
                </a:br>
                <a:r>
                  <a:rPr lang="en-US" altLang="ko-KR" sz="1773" dirty="0"/>
                  <a:t>(</a:t>
                </a:r>
                <a:r>
                  <a:rPr lang="ko-KR" altLang="en-US" sz="1773" dirty="0"/>
                  <a:t>원가절감실현</a:t>
                </a:r>
                <a:r>
                  <a:rPr lang="en-US" altLang="ko-KR" sz="1773" dirty="0"/>
                  <a:t>)</a:t>
                </a:r>
              </a:p>
            </p:txBody>
          </p:sp>
        </p:grpSp>
        <p:pic>
          <p:nvPicPr>
            <p:cNvPr id="114" name="그림 113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7814" y="5924240"/>
              <a:ext cx="759862" cy="759862"/>
            </a:xfrm>
            <a:prstGeom prst="rect">
              <a:avLst/>
            </a:prstGeom>
          </p:spPr>
        </p:pic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DB95CA8E-81A5-46FA-BF09-EA8E3528BE94}"/>
              </a:ext>
            </a:extLst>
          </p:cNvPr>
          <p:cNvSpPr/>
          <p:nvPr/>
        </p:nvSpPr>
        <p:spPr>
          <a:xfrm>
            <a:off x="6356474" y="3979259"/>
            <a:ext cx="3568558" cy="22329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838200"/>
            </a:sp3d>
          </a:bodyPr>
          <a:lstStyle/>
          <a:p>
            <a:pPr defTabSz="840436">
              <a:lnSpc>
                <a:spcPct val="150000"/>
              </a:lnSpc>
              <a:defRPr/>
            </a:pP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최적의 마감기준 변경 </a:t>
            </a:r>
            <a:r>
              <a:rPr lang="en-US" altLang="ko-KR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19</a:t>
            </a: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건</a:t>
            </a:r>
            <a:endParaRPr lang="en-US" altLang="ko-KR" sz="1612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defTabSz="840436">
              <a:lnSpc>
                <a:spcPct val="150000"/>
              </a:lnSpc>
              <a:defRPr/>
            </a:pP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유지관리 비용 절감을 위한 변경 </a:t>
            </a:r>
            <a:r>
              <a:rPr lang="en-US" altLang="ko-KR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30</a:t>
            </a: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건</a:t>
            </a:r>
            <a:endParaRPr lang="en-US" altLang="ko-KR" sz="1612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defTabSz="840436">
              <a:lnSpc>
                <a:spcPct val="150000"/>
              </a:lnSpc>
              <a:defRPr/>
            </a:pP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표준기준 적용</a:t>
            </a:r>
            <a:r>
              <a:rPr lang="en-US" altLang="ko-KR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(KFI) : 1</a:t>
            </a: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건</a:t>
            </a:r>
            <a:endParaRPr lang="en-US" altLang="ko-KR" sz="1612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defTabSz="840436">
              <a:lnSpc>
                <a:spcPct val="150000"/>
              </a:lnSpc>
              <a:defRPr/>
            </a:pP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최적의 구조 시스템 변경 </a:t>
            </a:r>
            <a:r>
              <a:rPr lang="en-US" altLang="ko-KR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12</a:t>
            </a: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건</a:t>
            </a:r>
            <a:endParaRPr lang="en-US" altLang="ko-KR" sz="1612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defTabSz="840436">
              <a:lnSpc>
                <a:spcPct val="150000"/>
              </a:lnSpc>
              <a:defRPr/>
            </a:pP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성능 향상을 위한 재투자 </a:t>
            </a:r>
            <a:r>
              <a:rPr lang="en-US" altLang="ko-KR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2</a:t>
            </a: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건</a:t>
            </a:r>
            <a:endParaRPr lang="en-US" altLang="ko-KR" sz="1612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defTabSz="840436">
              <a:lnSpc>
                <a:spcPct val="150000"/>
              </a:lnSpc>
              <a:defRPr/>
            </a:pP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기타 </a:t>
            </a:r>
            <a:r>
              <a:rPr lang="en-US" altLang="ko-KR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: 8</a:t>
            </a:r>
            <a:r>
              <a:rPr lang="ko-KR" altLang="en-US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건</a:t>
            </a:r>
            <a:r>
              <a:rPr lang="en-US" altLang="ko-KR" sz="1612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</a:p>
        </p:txBody>
      </p:sp>
      <p:sp>
        <p:nvSpPr>
          <p:cNvPr id="119" name="이등변 삼각형 118"/>
          <p:cNvSpPr/>
          <p:nvPr/>
        </p:nvSpPr>
        <p:spPr bwMode="auto">
          <a:xfrm rot="16200000" flipV="1">
            <a:off x="6079151" y="4127183"/>
            <a:ext cx="112277" cy="911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232" tIns="40116" rIns="80232" bIns="40116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endParaRPr lang="ko-KR" altLang="en-US" sz="1590" dirty="0">
              <a:solidFill>
                <a:srgbClr val="FF0000"/>
              </a:solidFill>
            </a:endParaRPr>
          </a:p>
        </p:txBody>
      </p:sp>
      <p:sp>
        <p:nvSpPr>
          <p:cNvPr id="120" name="이등변 삼각형 119"/>
          <p:cNvSpPr/>
          <p:nvPr/>
        </p:nvSpPr>
        <p:spPr bwMode="auto">
          <a:xfrm rot="16200000" flipV="1">
            <a:off x="6079151" y="4495975"/>
            <a:ext cx="112277" cy="911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232" tIns="40116" rIns="80232" bIns="40116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endParaRPr lang="ko-KR" altLang="en-US" sz="1590" dirty="0">
              <a:solidFill>
                <a:srgbClr val="FF0000"/>
              </a:solidFill>
            </a:endParaRPr>
          </a:p>
        </p:txBody>
      </p:sp>
      <p:sp>
        <p:nvSpPr>
          <p:cNvPr id="121" name="이등변 삼각형 120"/>
          <p:cNvSpPr/>
          <p:nvPr/>
        </p:nvSpPr>
        <p:spPr bwMode="auto">
          <a:xfrm rot="16200000" flipV="1">
            <a:off x="6079151" y="4864767"/>
            <a:ext cx="112277" cy="911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232" tIns="40116" rIns="80232" bIns="40116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endParaRPr lang="ko-KR" altLang="en-US" sz="1590" dirty="0">
              <a:solidFill>
                <a:srgbClr val="FF0000"/>
              </a:solidFill>
            </a:endParaRPr>
          </a:p>
        </p:txBody>
      </p:sp>
      <p:sp>
        <p:nvSpPr>
          <p:cNvPr id="122" name="이등변 삼각형 121"/>
          <p:cNvSpPr/>
          <p:nvPr/>
        </p:nvSpPr>
        <p:spPr bwMode="auto">
          <a:xfrm rot="16200000" flipV="1">
            <a:off x="6079151" y="5233560"/>
            <a:ext cx="112277" cy="911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232" tIns="40116" rIns="80232" bIns="40116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endParaRPr lang="ko-KR" altLang="en-US" sz="1590" dirty="0">
              <a:solidFill>
                <a:srgbClr val="FF0000"/>
              </a:solidFill>
            </a:endParaRPr>
          </a:p>
        </p:txBody>
      </p:sp>
      <p:sp>
        <p:nvSpPr>
          <p:cNvPr id="123" name="이등변 삼각형 122"/>
          <p:cNvSpPr/>
          <p:nvPr/>
        </p:nvSpPr>
        <p:spPr bwMode="auto">
          <a:xfrm rot="16200000" flipV="1">
            <a:off x="6079151" y="5602352"/>
            <a:ext cx="112277" cy="911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232" tIns="40116" rIns="80232" bIns="40116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endParaRPr lang="ko-KR" altLang="en-US" sz="1590" dirty="0">
              <a:solidFill>
                <a:srgbClr val="FF0000"/>
              </a:solidFill>
            </a:endParaRPr>
          </a:p>
        </p:txBody>
      </p:sp>
      <p:sp>
        <p:nvSpPr>
          <p:cNvPr id="124" name="이등변 삼각형 123"/>
          <p:cNvSpPr/>
          <p:nvPr/>
        </p:nvSpPr>
        <p:spPr bwMode="auto">
          <a:xfrm rot="16200000" flipV="1">
            <a:off x="6079151" y="5971145"/>
            <a:ext cx="112277" cy="911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232" tIns="40116" rIns="80232" bIns="40116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>
              <a:defRPr/>
            </a:pPr>
            <a:endParaRPr lang="ko-KR" altLang="en-US" sz="1590" dirty="0">
              <a:solidFill>
                <a:srgbClr val="FF0000"/>
              </a:solidFill>
            </a:endParaRPr>
          </a:p>
        </p:txBody>
      </p:sp>
      <p:grpSp>
        <p:nvGrpSpPr>
          <p:cNvPr id="126" name="그룹 125"/>
          <p:cNvGrpSpPr/>
          <p:nvPr/>
        </p:nvGrpSpPr>
        <p:grpSpPr>
          <a:xfrm>
            <a:off x="4558344" y="7289729"/>
            <a:ext cx="5729036" cy="271648"/>
            <a:chOff x="4558344" y="7289729"/>
            <a:chExt cx="5729036" cy="271648"/>
          </a:xfrm>
        </p:grpSpPr>
        <p:sp>
          <p:nvSpPr>
            <p:cNvPr id="128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34402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02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58344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42" name="부제목 1"/>
          <p:cNvSpPr txBox="1">
            <a:spLocks/>
          </p:cNvSpPr>
          <p:nvPr/>
        </p:nvSpPr>
        <p:spPr>
          <a:xfrm>
            <a:off x="708694" y="322344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0" dirty="0">
                <a:solidFill>
                  <a:schemeClr val="bg1"/>
                </a:solidFill>
              </a:rPr>
              <a:t>풍부한 실적 기반의 가격 경쟁력 강화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8259185" y="322344"/>
            <a:ext cx="1947648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Rix고딕_Pro ExtraBold" panose="02020603020101020101" pitchFamily="18" charset="-127"/>
                <a:ea typeface="Rix모던고딕 B" panose="02020603020101020101"/>
              </a:rPr>
              <a:t>Why DAELIM?</a:t>
            </a:r>
            <a:endParaRPr lang="ko-KR" altLang="en-US" sz="2400" dirty="0">
              <a:solidFill>
                <a:schemeClr val="bg1"/>
              </a:solidFill>
              <a:latin typeface="Rix고딕_Pro ExtraBold" panose="02020603020101020101" pitchFamily="18" charset="-127"/>
              <a:ea typeface="Rix모던고딕 B" panose="02020603020101020101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927057" y="3477016"/>
            <a:ext cx="4764373" cy="1798880"/>
            <a:chOff x="921565" y="2595878"/>
            <a:chExt cx="4479862" cy="1691457"/>
          </a:xfrm>
        </p:grpSpPr>
        <p:grpSp>
          <p:nvGrpSpPr>
            <p:cNvPr id="101" name="그룹 100">
              <a:extLst>
                <a:ext uri="{FF2B5EF4-FFF2-40B4-BE49-F238E27FC236}">
                  <a16:creationId xmlns:a16="http://schemas.microsoft.com/office/drawing/2014/main" id="{13426739-229A-4CE0-AC71-2A0BF4AAFFB7}"/>
                </a:ext>
              </a:extLst>
            </p:cNvPr>
            <p:cNvGrpSpPr/>
            <p:nvPr/>
          </p:nvGrpSpPr>
          <p:grpSpPr>
            <a:xfrm rot="5400000">
              <a:off x="2974422" y="3901489"/>
              <a:ext cx="385846" cy="385846"/>
              <a:chOff x="5105623" y="3520128"/>
              <a:chExt cx="728762" cy="728762"/>
            </a:xfrm>
          </p:grpSpPr>
          <p:sp>
            <p:nvSpPr>
              <p:cNvPr id="102" name="1/2 액자 101">
                <a:extLst>
                  <a:ext uri="{FF2B5EF4-FFF2-40B4-BE49-F238E27FC236}">
                    <a16:creationId xmlns:a16="http://schemas.microsoft.com/office/drawing/2014/main" id="{A82BCA9B-BF63-47B1-8B5F-ED61A984905C}"/>
                  </a:ext>
                </a:extLst>
              </p:cNvPr>
              <p:cNvSpPr/>
              <p:nvPr/>
            </p:nvSpPr>
            <p:spPr>
              <a:xfrm rot="8100000">
                <a:off x="5256561" y="3671066"/>
                <a:ext cx="426885" cy="426885"/>
              </a:xfrm>
              <a:prstGeom prst="halfFrame">
                <a:avLst>
                  <a:gd name="adj1" fmla="val 15189"/>
                  <a:gd name="adj2" fmla="val 15583"/>
                </a:avLst>
              </a:prstGeom>
              <a:solidFill>
                <a:sysClr val="window" lastClr="FFFFFF">
                  <a:alpha val="8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40436" latinLnBrk="0">
                  <a:defRPr/>
                </a:pPr>
                <a:endParaRPr lang="ko-KR" altLang="en-US" sz="2000" kern="0" dirty="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04" name="1/2 액자 103">
                <a:extLst>
                  <a:ext uri="{FF2B5EF4-FFF2-40B4-BE49-F238E27FC236}">
                    <a16:creationId xmlns:a16="http://schemas.microsoft.com/office/drawing/2014/main" id="{C099E250-BD2F-4265-A729-D99921DE637A}"/>
                  </a:ext>
                </a:extLst>
              </p:cNvPr>
              <p:cNvSpPr/>
              <p:nvPr/>
            </p:nvSpPr>
            <p:spPr>
              <a:xfrm rot="8100000">
                <a:off x="5105623" y="3520128"/>
                <a:ext cx="728762" cy="728762"/>
              </a:xfrm>
              <a:prstGeom prst="halfFrame">
                <a:avLst>
                  <a:gd name="adj1" fmla="val 15448"/>
                  <a:gd name="adj2" fmla="val 15583"/>
                </a:avLst>
              </a:prstGeom>
              <a:solidFill>
                <a:sysClr val="window" lastClr="FFFFFF">
                  <a:alpha val="50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40436" latinLnBrk="0">
                  <a:defRPr/>
                </a:pPr>
                <a:endParaRPr lang="ko-KR" altLang="en-US" sz="2000" kern="0" dirty="0">
                  <a:solidFill>
                    <a:prstClr val="black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921565" y="2595878"/>
              <a:ext cx="4479862" cy="1412702"/>
              <a:chOff x="939353" y="2879674"/>
              <a:chExt cx="4479862" cy="1412702"/>
            </a:xfrm>
          </p:grpSpPr>
          <p:sp>
            <p:nvSpPr>
              <p:cNvPr id="100" name="직사각형 4"/>
              <p:cNvSpPr/>
              <p:nvPr/>
            </p:nvSpPr>
            <p:spPr>
              <a:xfrm>
                <a:off x="2966130" y="3356162"/>
                <a:ext cx="426308" cy="426308"/>
              </a:xfrm>
              <a:prstGeom prst="mathPlus">
                <a:avLst>
                  <a:gd name="adj1" fmla="val 21507"/>
                </a:avLst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>
                <a:outerShdw blurRad="63500" sx="102000" sy="102000" algn="ctr" rotWithShape="0">
                  <a:prstClr val="black"/>
                </a:outerShdw>
              </a:effectLst>
            </p:spPr>
            <p:txBody>
              <a:bodyPr rtlCol="0" anchor="ctr"/>
              <a:lstStyle/>
              <a:p>
                <a:pPr algn="ctr" defTabSz="840436" latinLnBrk="0">
                  <a:defRPr/>
                </a:pPr>
                <a:endParaRPr lang="ko-KR" altLang="en-US" sz="20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grpSp>
            <p:nvGrpSpPr>
              <p:cNvPr id="3" name="그룹 2"/>
              <p:cNvGrpSpPr/>
              <p:nvPr/>
            </p:nvGrpSpPr>
            <p:grpSpPr>
              <a:xfrm>
                <a:off x="939353" y="2879674"/>
                <a:ext cx="1835722" cy="1412701"/>
                <a:chOff x="939353" y="2879674"/>
                <a:chExt cx="1835722" cy="1412701"/>
              </a:xfrm>
            </p:grpSpPr>
            <p:sp>
              <p:nvSpPr>
                <p:cNvPr id="97" name="직사각형 96"/>
                <p:cNvSpPr/>
                <p:nvPr/>
              </p:nvSpPr>
              <p:spPr>
                <a:xfrm>
                  <a:off x="1249631" y="2948641"/>
                  <a:ext cx="1215166" cy="12444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defTabSz="840436" latinLnBrk="0">
                    <a:defRPr/>
                  </a:pPr>
                  <a:r>
                    <a:rPr lang="en-US" altLang="ko-KR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35</a:t>
                  </a:r>
                  <a:r>
                    <a:rPr lang="ko-KR" altLang="en-US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개</a:t>
                  </a:r>
                  <a:endParaRPr lang="en-US" altLang="ko-KR" sz="20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pPr algn="ctr" defTabSz="840436" latinLnBrk="0">
                    <a:defRPr/>
                  </a:pPr>
                  <a:r>
                    <a:rPr lang="ko-KR" altLang="en-US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프로젝트</a:t>
                  </a:r>
                  <a:endParaRPr lang="en-US" altLang="ko-KR" sz="20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pPr algn="ctr" defTabSz="840436" latinLnBrk="0">
                    <a:defRPr/>
                  </a:pPr>
                  <a:r>
                    <a:rPr lang="en-US" altLang="ko-KR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4,500</a:t>
                  </a:r>
                  <a:r>
                    <a:rPr lang="ko-KR" altLang="en-US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여개</a:t>
                  </a:r>
                  <a:endParaRPr lang="en-US" altLang="ko-KR" sz="20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pPr algn="ctr" defTabSz="840436" latinLnBrk="0">
                    <a:defRPr/>
                  </a:pPr>
                  <a:r>
                    <a:rPr lang="en-US" altLang="ko-KR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Item</a:t>
                  </a:r>
                  <a:endParaRPr lang="ko-KR" altLang="en-US" sz="20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2" name="모서리가 둥근 직사각형 1"/>
                <p:cNvSpPr/>
                <p:nvPr/>
              </p:nvSpPr>
              <p:spPr>
                <a:xfrm>
                  <a:off x="939353" y="2879674"/>
                  <a:ext cx="1835722" cy="1412701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40436" latinLnBrk="0"/>
                  <a:endParaRPr lang="ko-KR" altLang="en-US" sz="2000" b="1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grpSp>
            <p:nvGrpSpPr>
              <p:cNvPr id="4" name="그룹 3"/>
              <p:cNvGrpSpPr/>
              <p:nvPr/>
            </p:nvGrpSpPr>
            <p:grpSpPr>
              <a:xfrm>
                <a:off x="3583493" y="2879674"/>
                <a:ext cx="1835722" cy="1412702"/>
                <a:chOff x="3583493" y="2879674"/>
                <a:chExt cx="1835722" cy="1412702"/>
              </a:xfrm>
            </p:grpSpPr>
            <p:sp>
              <p:nvSpPr>
                <p:cNvPr id="99" name="직사각형 98"/>
                <p:cNvSpPr/>
                <p:nvPr/>
              </p:nvSpPr>
              <p:spPr>
                <a:xfrm>
                  <a:off x="3709883" y="2971650"/>
                  <a:ext cx="1582943" cy="124440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ko-KR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00</a:t>
                  </a:r>
                  <a:r>
                    <a:rPr lang="ko-KR" altLang="en-US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개</a:t>
                  </a:r>
                  <a:endParaRPr lang="en-US" altLang="ko-KR" sz="20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pPr algn="ctr"/>
                  <a:r>
                    <a:rPr lang="en-US" altLang="ko-KR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Business Unit</a:t>
                  </a:r>
                </a:p>
                <a:p>
                  <a:pPr algn="ctr"/>
                  <a:r>
                    <a:rPr lang="en-US" altLang="ko-KR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000</a:t>
                  </a:r>
                  <a:r>
                    <a:rPr lang="ko-KR" altLang="en-US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여개</a:t>
                  </a:r>
                  <a:endParaRPr lang="en-US" altLang="ko-KR" sz="20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  <a:p>
                  <a:pPr algn="ctr"/>
                  <a:r>
                    <a:rPr lang="en-US" altLang="ko-KR" sz="20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Item</a:t>
                  </a:r>
                  <a:endParaRPr lang="ko-KR" altLang="en-US" sz="20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40" name="모서리가 둥근 직사각형 39"/>
                <p:cNvSpPr/>
                <p:nvPr/>
              </p:nvSpPr>
              <p:spPr>
                <a:xfrm>
                  <a:off x="3583493" y="2879674"/>
                  <a:ext cx="1835722" cy="1412702"/>
                </a:xfrm>
                <a:prstGeom prst="roundRect">
                  <a:avLst/>
                </a:prstGeom>
                <a:noFill/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840436" latinLnBrk="0"/>
                  <a:endParaRPr lang="ko-KR" altLang="en-US" sz="2000" b="1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</p:grp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23718"/>
            <a:ext cx="10907713" cy="323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8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0" y="1148775"/>
            <a:ext cx="5474208" cy="5617463"/>
          </a:xfrm>
          <a:prstGeom prst="rect">
            <a:avLst/>
          </a:prstGeom>
        </p:spPr>
      </p:pic>
      <p:sp>
        <p:nvSpPr>
          <p:cNvPr id="96" name="자유형 95"/>
          <p:cNvSpPr/>
          <p:nvPr/>
        </p:nvSpPr>
        <p:spPr>
          <a:xfrm>
            <a:off x="2152623" y="2360914"/>
            <a:ext cx="2089943" cy="1479550"/>
          </a:xfrm>
          <a:custGeom>
            <a:avLst/>
            <a:gdLst>
              <a:gd name="connsiteX0" fmla="*/ 2063750 w 2063750"/>
              <a:gd name="connsiteY0" fmla="*/ 228600 h 1479550"/>
              <a:gd name="connsiteX1" fmla="*/ 2063750 w 2063750"/>
              <a:gd name="connsiteY1" fmla="*/ 228600 h 1479550"/>
              <a:gd name="connsiteX2" fmla="*/ 1435100 w 2063750"/>
              <a:gd name="connsiteY2" fmla="*/ 0 h 1479550"/>
              <a:gd name="connsiteX3" fmla="*/ 0 w 2063750"/>
              <a:gd name="connsiteY3" fmla="*/ 1041400 h 1479550"/>
              <a:gd name="connsiteX4" fmla="*/ 685800 w 2063750"/>
              <a:gd name="connsiteY4" fmla="*/ 1479550 h 1479550"/>
              <a:gd name="connsiteX5" fmla="*/ 704850 w 2063750"/>
              <a:gd name="connsiteY5" fmla="*/ 1358900 h 1479550"/>
              <a:gd name="connsiteX6" fmla="*/ 1219200 w 2063750"/>
              <a:gd name="connsiteY6" fmla="*/ 933450 h 1479550"/>
              <a:gd name="connsiteX7" fmla="*/ 1212850 w 2063750"/>
              <a:gd name="connsiteY7" fmla="*/ 850900 h 1479550"/>
              <a:gd name="connsiteX8" fmla="*/ 1543050 w 2063750"/>
              <a:gd name="connsiteY8" fmla="*/ 584200 h 1479550"/>
              <a:gd name="connsiteX9" fmla="*/ 1606550 w 2063750"/>
              <a:gd name="connsiteY9" fmla="*/ 609600 h 1479550"/>
              <a:gd name="connsiteX10" fmla="*/ 2063750 w 2063750"/>
              <a:gd name="connsiteY10" fmla="*/ 228600 h 1479550"/>
              <a:gd name="connsiteX0" fmla="*/ 2120900 w 2120900"/>
              <a:gd name="connsiteY0" fmla="*/ 228600 h 1479550"/>
              <a:gd name="connsiteX1" fmla="*/ 2120900 w 2120900"/>
              <a:gd name="connsiteY1" fmla="*/ 228600 h 1479550"/>
              <a:gd name="connsiteX2" fmla="*/ 1492250 w 2120900"/>
              <a:gd name="connsiteY2" fmla="*/ 0 h 1479550"/>
              <a:gd name="connsiteX3" fmla="*/ 0 w 2120900"/>
              <a:gd name="connsiteY3" fmla="*/ 1092200 h 1479550"/>
              <a:gd name="connsiteX4" fmla="*/ 742950 w 2120900"/>
              <a:gd name="connsiteY4" fmla="*/ 1479550 h 1479550"/>
              <a:gd name="connsiteX5" fmla="*/ 762000 w 2120900"/>
              <a:gd name="connsiteY5" fmla="*/ 1358900 h 1479550"/>
              <a:gd name="connsiteX6" fmla="*/ 1276350 w 2120900"/>
              <a:gd name="connsiteY6" fmla="*/ 933450 h 1479550"/>
              <a:gd name="connsiteX7" fmla="*/ 1270000 w 2120900"/>
              <a:gd name="connsiteY7" fmla="*/ 850900 h 1479550"/>
              <a:gd name="connsiteX8" fmla="*/ 1600200 w 2120900"/>
              <a:gd name="connsiteY8" fmla="*/ 584200 h 1479550"/>
              <a:gd name="connsiteX9" fmla="*/ 1663700 w 2120900"/>
              <a:gd name="connsiteY9" fmla="*/ 609600 h 1479550"/>
              <a:gd name="connsiteX10" fmla="*/ 2120900 w 2120900"/>
              <a:gd name="connsiteY10" fmla="*/ 228600 h 1479550"/>
              <a:gd name="connsiteX0" fmla="*/ 2120900 w 2120900"/>
              <a:gd name="connsiteY0" fmla="*/ 228600 h 1479550"/>
              <a:gd name="connsiteX1" fmla="*/ 2120900 w 2120900"/>
              <a:gd name="connsiteY1" fmla="*/ 228600 h 1479550"/>
              <a:gd name="connsiteX2" fmla="*/ 1492250 w 2120900"/>
              <a:gd name="connsiteY2" fmla="*/ 0 h 1479550"/>
              <a:gd name="connsiteX3" fmla="*/ 0 w 2120900"/>
              <a:gd name="connsiteY3" fmla="*/ 1092200 h 1479550"/>
              <a:gd name="connsiteX4" fmla="*/ 742950 w 2120900"/>
              <a:gd name="connsiteY4" fmla="*/ 1479550 h 1479550"/>
              <a:gd name="connsiteX5" fmla="*/ 747713 w 2120900"/>
              <a:gd name="connsiteY5" fmla="*/ 1358900 h 1479550"/>
              <a:gd name="connsiteX6" fmla="*/ 1276350 w 2120900"/>
              <a:gd name="connsiteY6" fmla="*/ 933450 h 1479550"/>
              <a:gd name="connsiteX7" fmla="*/ 1270000 w 2120900"/>
              <a:gd name="connsiteY7" fmla="*/ 850900 h 1479550"/>
              <a:gd name="connsiteX8" fmla="*/ 1600200 w 2120900"/>
              <a:gd name="connsiteY8" fmla="*/ 584200 h 1479550"/>
              <a:gd name="connsiteX9" fmla="*/ 1663700 w 2120900"/>
              <a:gd name="connsiteY9" fmla="*/ 609600 h 1479550"/>
              <a:gd name="connsiteX10" fmla="*/ 2120900 w 2120900"/>
              <a:gd name="connsiteY10" fmla="*/ 228600 h 1479550"/>
              <a:gd name="connsiteX0" fmla="*/ 2120900 w 2120900"/>
              <a:gd name="connsiteY0" fmla="*/ 228600 h 1479550"/>
              <a:gd name="connsiteX1" fmla="*/ 2120900 w 2120900"/>
              <a:gd name="connsiteY1" fmla="*/ 228600 h 1479550"/>
              <a:gd name="connsiteX2" fmla="*/ 1492250 w 2120900"/>
              <a:gd name="connsiteY2" fmla="*/ 0 h 1479550"/>
              <a:gd name="connsiteX3" fmla="*/ 0 w 2120900"/>
              <a:gd name="connsiteY3" fmla="*/ 1092200 h 1479550"/>
              <a:gd name="connsiteX4" fmla="*/ 742950 w 2120900"/>
              <a:gd name="connsiteY4" fmla="*/ 1479550 h 1479550"/>
              <a:gd name="connsiteX5" fmla="*/ 747713 w 2120900"/>
              <a:gd name="connsiteY5" fmla="*/ 1363662 h 1479550"/>
              <a:gd name="connsiteX6" fmla="*/ 1276350 w 2120900"/>
              <a:gd name="connsiteY6" fmla="*/ 933450 h 1479550"/>
              <a:gd name="connsiteX7" fmla="*/ 1270000 w 2120900"/>
              <a:gd name="connsiteY7" fmla="*/ 850900 h 1479550"/>
              <a:gd name="connsiteX8" fmla="*/ 1600200 w 2120900"/>
              <a:gd name="connsiteY8" fmla="*/ 584200 h 1479550"/>
              <a:gd name="connsiteX9" fmla="*/ 1663700 w 2120900"/>
              <a:gd name="connsiteY9" fmla="*/ 609600 h 1479550"/>
              <a:gd name="connsiteX10" fmla="*/ 2120900 w 2120900"/>
              <a:gd name="connsiteY10" fmla="*/ 228600 h 1479550"/>
              <a:gd name="connsiteX0" fmla="*/ 2120900 w 2120900"/>
              <a:gd name="connsiteY0" fmla="*/ 228600 h 1479550"/>
              <a:gd name="connsiteX1" fmla="*/ 2120900 w 2120900"/>
              <a:gd name="connsiteY1" fmla="*/ 228600 h 1479550"/>
              <a:gd name="connsiteX2" fmla="*/ 1492250 w 2120900"/>
              <a:gd name="connsiteY2" fmla="*/ 0 h 1479550"/>
              <a:gd name="connsiteX3" fmla="*/ 0 w 2120900"/>
              <a:gd name="connsiteY3" fmla="*/ 1092200 h 1479550"/>
              <a:gd name="connsiteX4" fmla="*/ 750094 w 2120900"/>
              <a:gd name="connsiteY4" fmla="*/ 1479550 h 1479550"/>
              <a:gd name="connsiteX5" fmla="*/ 747713 w 2120900"/>
              <a:gd name="connsiteY5" fmla="*/ 1363662 h 1479550"/>
              <a:gd name="connsiteX6" fmla="*/ 1276350 w 2120900"/>
              <a:gd name="connsiteY6" fmla="*/ 933450 h 1479550"/>
              <a:gd name="connsiteX7" fmla="*/ 1270000 w 2120900"/>
              <a:gd name="connsiteY7" fmla="*/ 850900 h 1479550"/>
              <a:gd name="connsiteX8" fmla="*/ 1600200 w 2120900"/>
              <a:gd name="connsiteY8" fmla="*/ 584200 h 1479550"/>
              <a:gd name="connsiteX9" fmla="*/ 1663700 w 2120900"/>
              <a:gd name="connsiteY9" fmla="*/ 609600 h 1479550"/>
              <a:gd name="connsiteX10" fmla="*/ 2120900 w 2120900"/>
              <a:gd name="connsiteY10" fmla="*/ 228600 h 1479550"/>
              <a:gd name="connsiteX0" fmla="*/ 2018506 w 2147312"/>
              <a:gd name="connsiteY0" fmla="*/ 254794 h 1479550"/>
              <a:gd name="connsiteX1" fmla="*/ 2120900 w 2147312"/>
              <a:gd name="connsiteY1" fmla="*/ 228600 h 1479550"/>
              <a:gd name="connsiteX2" fmla="*/ 1492250 w 2147312"/>
              <a:gd name="connsiteY2" fmla="*/ 0 h 1479550"/>
              <a:gd name="connsiteX3" fmla="*/ 0 w 2147312"/>
              <a:gd name="connsiteY3" fmla="*/ 1092200 h 1479550"/>
              <a:gd name="connsiteX4" fmla="*/ 750094 w 2147312"/>
              <a:gd name="connsiteY4" fmla="*/ 1479550 h 1479550"/>
              <a:gd name="connsiteX5" fmla="*/ 747713 w 2147312"/>
              <a:gd name="connsiteY5" fmla="*/ 1363662 h 1479550"/>
              <a:gd name="connsiteX6" fmla="*/ 1276350 w 2147312"/>
              <a:gd name="connsiteY6" fmla="*/ 933450 h 1479550"/>
              <a:gd name="connsiteX7" fmla="*/ 1270000 w 2147312"/>
              <a:gd name="connsiteY7" fmla="*/ 850900 h 1479550"/>
              <a:gd name="connsiteX8" fmla="*/ 1600200 w 2147312"/>
              <a:gd name="connsiteY8" fmla="*/ 584200 h 1479550"/>
              <a:gd name="connsiteX9" fmla="*/ 1663700 w 2147312"/>
              <a:gd name="connsiteY9" fmla="*/ 609600 h 1479550"/>
              <a:gd name="connsiteX10" fmla="*/ 2018506 w 2147312"/>
              <a:gd name="connsiteY10" fmla="*/ 254794 h 1479550"/>
              <a:gd name="connsiteX0" fmla="*/ 2018506 w 2095374"/>
              <a:gd name="connsiteY0" fmla="*/ 254794 h 1479550"/>
              <a:gd name="connsiteX1" fmla="*/ 2058987 w 2095374"/>
              <a:gd name="connsiteY1" fmla="*/ 226219 h 1479550"/>
              <a:gd name="connsiteX2" fmla="*/ 1492250 w 2095374"/>
              <a:gd name="connsiteY2" fmla="*/ 0 h 1479550"/>
              <a:gd name="connsiteX3" fmla="*/ 0 w 2095374"/>
              <a:gd name="connsiteY3" fmla="*/ 1092200 h 1479550"/>
              <a:gd name="connsiteX4" fmla="*/ 750094 w 2095374"/>
              <a:gd name="connsiteY4" fmla="*/ 1479550 h 1479550"/>
              <a:gd name="connsiteX5" fmla="*/ 747713 w 2095374"/>
              <a:gd name="connsiteY5" fmla="*/ 1363662 h 1479550"/>
              <a:gd name="connsiteX6" fmla="*/ 1276350 w 2095374"/>
              <a:gd name="connsiteY6" fmla="*/ 933450 h 1479550"/>
              <a:gd name="connsiteX7" fmla="*/ 1270000 w 2095374"/>
              <a:gd name="connsiteY7" fmla="*/ 850900 h 1479550"/>
              <a:gd name="connsiteX8" fmla="*/ 1600200 w 2095374"/>
              <a:gd name="connsiteY8" fmla="*/ 584200 h 1479550"/>
              <a:gd name="connsiteX9" fmla="*/ 1663700 w 2095374"/>
              <a:gd name="connsiteY9" fmla="*/ 609600 h 1479550"/>
              <a:gd name="connsiteX10" fmla="*/ 2018506 w 2095374"/>
              <a:gd name="connsiteY10" fmla="*/ 254794 h 1479550"/>
              <a:gd name="connsiteX0" fmla="*/ 2018506 w 2070375"/>
              <a:gd name="connsiteY0" fmla="*/ 254794 h 1479550"/>
              <a:gd name="connsiteX1" fmla="*/ 2058987 w 2070375"/>
              <a:gd name="connsiteY1" fmla="*/ 226219 h 1479550"/>
              <a:gd name="connsiteX2" fmla="*/ 1492250 w 2070375"/>
              <a:gd name="connsiteY2" fmla="*/ 0 h 1479550"/>
              <a:gd name="connsiteX3" fmla="*/ 0 w 2070375"/>
              <a:gd name="connsiteY3" fmla="*/ 1092200 h 1479550"/>
              <a:gd name="connsiteX4" fmla="*/ 750094 w 2070375"/>
              <a:gd name="connsiteY4" fmla="*/ 1479550 h 1479550"/>
              <a:gd name="connsiteX5" fmla="*/ 747713 w 2070375"/>
              <a:gd name="connsiteY5" fmla="*/ 1363662 h 1479550"/>
              <a:gd name="connsiteX6" fmla="*/ 1276350 w 2070375"/>
              <a:gd name="connsiteY6" fmla="*/ 933450 h 1479550"/>
              <a:gd name="connsiteX7" fmla="*/ 1270000 w 2070375"/>
              <a:gd name="connsiteY7" fmla="*/ 850900 h 1479550"/>
              <a:gd name="connsiteX8" fmla="*/ 1600200 w 2070375"/>
              <a:gd name="connsiteY8" fmla="*/ 584200 h 1479550"/>
              <a:gd name="connsiteX9" fmla="*/ 1663700 w 2070375"/>
              <a:gd name="connsiteY9" fmla="*/ 609600 h 1479550"/>
              <a:gd name="connsiteX10" fmla="*/ 2018506 w 2070375"/>
              <a:gd name="connsiteY10" fmla="*/ 254794 h 1479550"/>
              <a:gd name="connsiteX0" fmla="*/ 1663700 w 2058987"/>
              <a:gd name="connsiteY0" fmla="*/ 609600 h 1479550"/>
              <a:gd name="connsiteX1" fmla="*/ 2058987 w 2058987"/>
              <a:gd name="connsiteY1" fmla="*/ 226219 h 1479550"/>
              <a:gd name="connsiteX2" fmla="*/ 1492250 w 2058987"/>
              <a:gd name="connsiteY2" fmla="*/ 0 h 1479550"/>
              <a:gd name="connsiteX3" fmla="*/ 0 w 2058987"/>
              <a:gd name="connsiteY3" fmla="*/ 1092200 h 1479550"/>
              <a:gd name="connsiteX4" fmla="*/ 750094 w 2058987"/>
              <a:gd name="connsiteY4" fmla="*/ 1479550 h 1479550"/>
              <a:gd name="connsiteX5" fmla="*/ 747713 w 2058987"/>
              <a:gd name="connsiteY5" fmla="*/ 1363662 h 1479550"/>
              <a:gd name="connsiteX6" fmla="*/ 1276350 w 2058987"/>
              <a:gd name="connsiteY6" fmla="*/ 933450 h 1479550"/>
              <a:gd name="connsiteX7" fmla="*/ 1270000 w 2058987"/>
              <a:gd name="connsiteY7" fmla="*/ 850900 h 1479550"/>
              <a:gd name="connsiteX8" fmla="*/ 1600200 w 2058987"/>
              <a:gd name="connsiteY8" fmla="*/ 584200 h 1479550"/>
              <a:gd name="connsiteX9" fmla="*/ 1663700 w 2058987"/>
              <a:gd name="connsiteY9" fmla="*/ 609600 h 1479550"/>
              <a:gd name="connsiteX0" fmla="*/ 1663700 w 2097087"/>
              <a:gd name="connsiteY0" fmla="*/ 609600 h 1479550"/>
              <a:gd name="connsiteX1" fmla="*/ 2097087 w 2097087"/>
              <a:gd name="connsiteY1" fmla="*/ 240506 h 1479550"/>
              <a:gd name="connsiteX2" fmla="*/ 1492250 w 2097087"/>
              <a:gd name="connsiteY2" fmla="*/ 0 h 1479550"/>
              <a:gd name="connsiteX3" fmla="*/ 0 w 2097087"/>
              <a:gd name="connsiteY3" fmla="*/ 1092200 h 1479550"/>
              <a:gd name="connsiteX4" fmla="*/ 750094 w 2097087"/>
              <a:gd name="connsiteY4" fmla="*/ 1479550 h 1479550"/>
              <a:gd name="connsiteX5" fmla="*/ 747713 w 2097087"/>
              <a:gd name="connsiteY5" fmla="*/ 1363662 h 1479550"/>
              <a:gd name="connsiteX6" fmla="*/ 1276350 w 2097087"/>
              <a:gd name="connsiteY6" fmla="*/ 933450 h 1479550"/>
              <a:gd name="connsiteX7" fmla="*/ 1270000 w 2097087"/>
              <a:gd name="connsiteY7" fmla="*/ 850900 h 1479550"/>
              <a:gd name="connsiteX8" fmla="*/ 1600200 w 2097087"/>
              <a:gd name="connsiteY8" fmla="*/ 584200 h 1479550"/>
              <a:gd name="connsiteX9" fmla="*/ 1663700 w 2097087"/>
              <a:gd name="connsiteY9" fmla="*/ 609600 h 1479550"/>
              <a:gd name="connsiteX0" fmla="*/ 1663700 w 2135800"/>
              <a:gd name="connsiteY0" fmla="*/ 609600 h 1479550"/>
              <a:gd name="connsiteX1" fmla="*/ 2097087 w 2135800"/>
              <a:gd name="connsiteY1" fmla="*/ 240506 h 1479550"/>
              <a:gd name="connsiteX2" fmla="*/ 1492250 w 2135800"/>
              <a:gd name="connsiteY2" fmla="*/ 0 h 1479550"/>
              <a:gd name="connsiteX3" fmla="*/ 0 w 2135800"/>
              <a:gd name="connsiteY3" fmla="*/ 1092200 h 1479550"/>
              <a:gd name="connsiteX4" fmla="*/ 750094 w 2135800"/>
              <a:gd name="connsiteY4" fmla="*/ 1479550 h 1479550"/>
              <a:gd name="connsiteX5" fmla="*/ 747713 w 2135800"/>
              <a:gd name="connsiteY5" fmla="*/ 1363662 h 1479550"/>
              <a:gd name="connsiteX6" fmla="*/ 1276350 w 2135800"/>
              <a:gd name="connsiteY6" fmla="*/ 933450 h 1479550"/>
              <a:gd name="connsiteX7" fmla="*/ 1270000 w 2135800"/>
              <a:gd name="connsiteY7" fmla="*/ 850900 h 1479550"/>
              <a:gd name="connsiteX8" fmla="*/ 1600200 w 2135800"/>
              <a:gd name="connsiteY8" fmla="*/ 584200 h 1479550"/>
              <a:gd name="connsiteX9" fmla="*/ 1663700 w 2135800"/>
              <a:gd name="connsiteY9" fmla="*/ 609600 h 1479550"/>
              <a:gd name="connsiteX0" fmla="*/ 1663700 w 2097466"/>
              <a:gd name="connsiteY0" fmla="*/ 609600 h 1479550"/>
              <a:gd name="connsiteX1" fmla="*/ 2097087 w 2097466"/>
              <a:gd name="connsiteY1" fmla="*/ 240506 h 1479550"/>
              <a:gd name="connsiteX2" fmla="*/ 1492250 w 2097466"/>
              <a:gd name="connsiteY2" fmla="*/ 0 h 1479550"/>
              <a:gd name="connsiteX3" fmla="*/ 0 w 2097466"/>
              <a:gd name="connsiteY3" fmla="*/ 1092200 h 1479550"/>
              <a:gd name="connsiteX4" fmla="*/ 750094 w 2097466"/>
              <a:gd name="connsiteY4" fmla="*/ 1479550 h 1479550"/>
              <a:gd name="connsiteX5" fmla="*/ 747713 w 2097466"/>
              <a:gd name="connsiteY5" fmla="*/ 1363662 h 1479550"/>
              <a:gd name="connsiteX6" fmla="*/ 1276350 w 2097466"/>
              <a:gd name="connsiteY6" fmla="*/ 933450 h 1479550"/>
              <a:gd name="connsiteX7" fmla="*/ 1270000 w 2097466"/>
              <a:gd name="connsiteY7" fmla="*/ 850900 h 1479550"/>
              <a:gd name="connsiteX8" fmla="*/ 1600200 w 2097466"/>
              <a:gd name="connsiteY8" fmla="*/ 584200 h 1479550"/>
              <a:gd name="connsiteX9" fmla="*/ 1663700 w 2097466"/>
              <a:gd name="connsiteY9" fmla="*/ 609600 h 1479550"/>
              <a:gd name="connsiteX0" fmla="*/ 1663700 w 2108943"/>
              <a:gd name="connsiteY0" fmla="*/ 609600 h 1479550"/>
              <a:gd name="connsiteX1" fmla="*/ 2097087 w 2108943"/>
              <a:gd name="connsiteY1" fmla="*/ 240506 h 1479550"/>
              <a:gd name="connsiteX2" fmla="*/ 1492250 w 2108943"/>
              <a:gd name="connsiteY2" fmla="*/ 0 h 1479550"/>
              <a:gd name="connsiteX3" fmla="*/ 0 w 2108943"/>
              <a:gd name="connsiteY3" fmla="*/ 1092200 h 1479550"/>
              <a:gd name="connsiteX4" fmla="*/ 750094 w 2108943"/>
              <a:gd name="connsiteY4" fmla="*/ 1479550 h 1479550"/>
              <a:gd name="connsiteX5" fmla="*/ 747713 w 2108943"/>
              <a:gd name="connsiteY5" fmla="*/ 1363662 h 1479550"/>
              <a:gd name="connsiteX6" fmla="*/ 1276350 w 2108943"/>
              <a:gd name="connsiteY6" fmla="*/ 933450 h 1479550"/>
              <a:gd name="connsiteX7" fmla="*/ 1270000 w 2108943"/>
              <a:gd name="connsiteY7" fmla="*/ 850900 h 1479550"/>
              <a:gd name="connsiteX8" fmla="*/ 1600200 w 2108943"/>
              <a:gd name="connsiteY8" fmla="*/ 584200 h 1479550"/>
              <a:gd name="connsiteX9" fmla="*/ 1663700 w 2108943"/>
              <a:gd name="connsiteY9" fmla="*/ 609600 h 1479550"/>
              <a:gd name="connsiteX0" fmla="*/ 1663700 w 2108943"/>
              <a:gd name="connsiteY0" fmla="*/ 609600 h 1479550"/>
              <a:gd name="connsiteX1" fmla="*/ 2097087 w 2108943"/>
              <a:gd name="connsiteY1" fmla="*/ 240506 h 1479550"/>
              <a:gd name="connsiteX2" fmla="*/ 1492250 w 2108943"/>
              <a:gd name="connsiteY2" fmla="*/ 0 h 1479550"/>
              <a:gd name="connsiteX3" fmla="*/ 0 w 2108943"/>
              <a:gd name="connsiteY3" fmla="*/ 1092200 h 1479550"/>
              <a:gd name="connsiteX4" fmla="*/ 750094 w 2108943"/>
              <a:gd name="connsiteY4" fmla="*/ 1479550 h 1479550"/>
              <a:gd name="connsiteX5" fmla="*/ 747713 w 2108943"/>
              <a:gd name="connsiteY5" fmla="*/ 1363662 h 1479550"/>
              <a:gd name="connsiteX6" fmla="*/ 1276350 w 2108943"/>
              <a:gd name="connsiteY6" fmla="*/ 933450 h 1479550"/>
              <a:gd name="connsiteX7" fmla="*/ 1270000 w 2108943"/>
              <a:gd name="connsiteY7" fmla="*/ 850900 h 1479550"/>
              <a:gd name="connsiteX8" fmla="*/ 1600200 w 2108943"/>
              <a:gd name="connsiteY8" fmla="*/ 584200 h 1479550"/>
              <a:gd name="connsiteX9" fmla="*/ 1663700 w 2108943"/>
              <a:gd name="connsiteY9" fmla="*/ 609600 h 1479550"/>
              <a:gd name="connsiteX0" fmla="*/ 1663700 w 2108943"/>
              <a:gd name="connsiteY0" fmla="*/ 609600 h 1479550"/>
              <a:gd name="connsiteX1" fmla="*/ 2097087 w 2108943"/>
              <a:gd name="connsiteY1" fmla="*/ 240506 h 1479550"/>
              <a:gd name="connsiteX2" fmla="*/ 1492250 w 2108943"/>
              <a:gd name="connsiteY2" fmla="*/ 0 h 1479550"/>
              <a:gd name="connsiteX3" fmla="*/ 0 w 2108943"/>
              <a:gd name="connsiteY3" fmla="*/ 1092200 h 1479550"/>
              <a:gd name="connsiteX4" fmla="*/ 750094 w 2108943"/>
              <a:gd name="connsiteY4" fmla="*/ 1479550 h 1479550"/>
              <a:gd name="connsiteX5" fmla="*/ 747713 w 2108943"/>
              <a:gd name="connsiteY5" fmla="*/ 1363662 h 1479550"/>
              <a:gd name="connsiteX6" fmla="*/ 1276350 w 2108943"/>
              <a:gd name="connsiteY6" fmla="*/ 933450 h 1479550"/>
              <a:gd name="connsiteX7" fmla="*/ 1270000 w 2108943"/>
              <a:gd name="connsiteY7" fmla="*/ 850900 h 1479550"/>
              <a:gd name="connsiteX8" fmla="*/ 1600200 w 2108943"/>
              <a:gd name="connsiteY8" fmla="*/ 584200 h 1479550"/>
              <a:gd name="connsiteX9" fmla="*/ 1663700 w 2108943"/>
              <a:gd name="connsiteY9" fmla="*/ 609600 h 1479550"/>
              <a:gd name="connsiteX0" fmla="*/ 1663700 w 2101969"/>
              <a:gd name="connsiteY0" fmla="*/ 609600 h 1479550"/>
              <a:gd name="connsiteX1" fmla="*/ 2089943 w 2101969"/>
              <a:gd name="connsiteY1" fmla="*/ 235743 h 1479550"/>
              <a:gd name="connsiteX2" fmla="*/ 1492250 w 2101969"/>
              <a:gd name="connsiteY2" fmla="*/ 0 h 1479550"/>
              <a:gd name="connsiteX3" fmla="*/ 0 w 2101969"/>
              <a:gd name="connsiteY3" fmla="*/ 1092200 h 1479550"/>
              <a:gd name="connsiteX4" fmla="*/ 750094 w 2101969"/>
              <a:gd name="connsiteY4" fmla="*/ 1479550 h 1479550"/>
              <a:gd name="connsiteX5" fmla="*/ 747713 w 2101969"/>
              <a:gd name="connsiteY5" fmla="*/ 1363662 h 1479550"/>
              <a:gd name="connsiteX6" fmla="*/ 1276350 w 2101969"/>
              <a:gd name="connsiteY6" fmla="*/ 933450 h 1479550"/>
              <a:gd name="connsiteX7" fmla="*/ 1270000 w 2101969"/>
              <a:gd name="connsiteY7" fmla="*/ 850900 h 1479550"/>
              <a:gd name="connsiteX8" fmla="*/ 1600200 w 2101969"/>
              <a:gd name="connsiteY8" fmla="*/ 584200 h 1479550"/>
              <a:gd name="connsiteX9" fmla="*/ 1663700 w 2101969"/>
              <a:gd name="connsiteY9" fmla="*/ 609600 h 1479550"/>
              <a:gd name="connsiteX0" fmla="*/ 1663700 w 2105700"/>
              <a:gd name="connsiteY0" fmla="*/ 609600 h 1479550"/>
              <a:gd name="connsiteX1" fmla="*/ 2089943 w 2105700"/>
              <a:gd name="connsiteY1" fmla="*/ 235743 h 1479550"/>
              <a:gd name="connsiteX2" fmla="*/ 1492250 w 2105700"/>
              <a:gd name="connsiteY2" fmla="*/ 0 h 1479550"/>
              <a:gd name="connsiteX3" fmla="*/ 0 w 2105700"/>
              <a:gd name="connsiteY3" fmla="*/ 1092200 h 1479550"/>
              <a:gd name="connsiteX4" fmla="*/ 750094 w 2105700"/>
              <a:gd name="connsiteY4" fmla="*/ 1479550 h 1479550"/>
              <a:gd name="connsiteX5" fmla="*/ 747713 w 2105700"/>
              <a:gd name="connsiteY5" fmla="*/ 1363662 h 1479550"/>
              <a:gd name="connsiteX6" fmla="*/ 1276350 w 2105700"/>
              <a:gd name="connsiteY6" fmla="*/ 933450 h 1479550"/>
              <a:gd name="connsiteX7" fmla="*/ 1270000 w 2105700"/>
              <a:gd name="connsiteY7" fmla="*/ 850900 h 1479550"/>
              <a:gd name="connsiteX8" fmla="*/ 1600200 w 2105700"/>
              <a:gd name="connsiteY8" fmla="*/ 584200 h 1479550"/>
              <a:gd name="connsiteX9" fmla="*/ 1663700 w 2105700"/>
              <a:gd name="connsiteY9" fmla="*/ 609600 h 1479550"/>
              <a:gd name="connsiteX0" fmla="*/ 1663700 w 2105700"/>
              <a:gd name="connsiteY0" fmla="*/ 609600 h 1479550"/>
              <a:gd name="connsiteX1" fmla="*/ 2089943 w 2105700"/>
              <a:gd name="connsiteY1" fmla="*/ 235743 h 1479550"/>
              <a:gd name="connsiteX2" fmla="*/ 1492250 w 2105700"/>
              <a:gd name="connsiteY2" fmla="*/ 0 h 1479550"/>
              <a:gd name="connsiteX3" fmla="*/ 0 w 2105700"/>
              <a:gd name="connsiteY3" fmla="*/ 1092200 h 1479550"/>
              <a:gd name="connsiteX4" fmla="*/ 750094 w 2105700"/>
              <a:gd name="connsiteY4" fmla="*/ 1479550 h 1479550"/>
              <a:gd name="connsiteX5" fmla="*/ 747713 w 2105700"/>
              <a:gd name="connsiteY5" fmla="*/ 1363662 h 1479550"/>
              <a:gd name="connsiteX6" fmla="*/ 1276350 w 2105700"/>
              <a:gd name="connsiteY6" fmla="*/ 933450 h 1479550"/>
              <a:gd name="connsiteX7" fmla="*/ 1270000 w 2105700"/>
              <a:gd name="connsiteY7" fmla="*/ 850900 h 1479550"/>
              <a:gd name="connsiteX8" fmla="*/ 1600200 w 2105700"/>
              <a:gd name="connsiteY8" fmla="*/ 584200 h 1479550"/>
              <a:gd name="connsiteX9" fmla="*/ 1663700 w 2105700"/>
              <a:gd name="connsiteY9" fmla="*/ 609600 h 1479550"/>
              <a:gd name="connsiteX0" fmla="*/ 1663700 w 2089943"/>
              <a:gd name="connsiteY0" fmla="*/ 609600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70000 w 2089943"/>
              <a:gd name="connsiteY7" fmla="*/ 850900 h 1479550"/>
              <a:gd name="connsiteX8" fmla="*/ 1600200 w 2089943"/>
              <a:gd name="connsiteY8" fmla="*/ 584200 h 1479550"/>
              <a:gd name="connsiteX9" fmla="*/ 1663700 w 2089943"/>
              <a:gd name="connsiteY9" fmla="*/ 609600 h 1479550"/>
              <a:gd name="connsiteX0" fmla="*/ 1663700 w 2089943"/>
              <a:gd name="connsiteY0" fmla="*/ 609600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70000 w 2089943"/>
              <a:gd name="connsiteY7" fmla="*/ 850900 h 1479550"/>
              <a:gd name="connsiteX8" fmla="*/ 1600200 w 2089943"/>
              <a:gd name="connsiteY8" fmla="*/ 584200 h 1479550"/>
              <a:gd name="connsiteX9" fmla="*/ 1663700 w 2089943"/>
              <a:gd name="connsiteY9" fmla="*/ 609600 h 1479550"/>
              <a:gd name="connsiteX0" fmla="*/ 1666082 w 2089943"/>
              <a:gd name="connsiteY0" fmla="*/ 597693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70000 w 2089943"/>
              <a:gd name="connsiteY7" fmla="*/ 850900 h 1479550"/>
              <a:gd name="connsiteX8" fmla="*/ 1600200 w 2089943"/>
              <a:gd name="connsiteY8" fmla="*/ 584200 h 1479550"/>
              <a:gd name="connsiteX9" fmla="*/ 1666082 w 2089943"/>
              <a:gd name="connsiteY9" fmla="*/ 597693 h 1479550"/>
              <a:gd name="connsiteX0" fmla="*/ 1666082 w 2089943"/>
              <a:gd name="connsiteY0" fmla="*/ 597693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70000 w 2089943"/>
              <a:gd name="connsiteY7" fmla="*/ 850900 h 1479550"/>
              <a:gd name="connsiteX8" fmla="*/ 1600200 w 2089943"/>
              <a:gd name="connsiteY8" fmla="*/ 584200 h 1479550"/>
              <a:gd name="connsiteX9" fmla="*/ 1666082 w 2089943"/>
              <a:gd name="connsiteY9" fmla="*/ 597693 h 1479550"/>
              <a:gd name="connsiteX0" fmla="*/ 1666082 w 2089943"/>
              <a:gd name="connsiteY0" fmla="*/ 597693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70000 w 2089943"/>
              <a:gd name="connsiteY7" fmla="*/ 850900 h 1479550"/>
              <a:gd name="connsiteX8" fmla="*/ 1600200 w 2089943"/>
              <a:gd name="connsiteY8" fmla="*/ 584200 h 1479550"/>
              <a:gd name="connsiteX9" fmla="*/ 1666082 w 2089943"/>
              <a:gd name="connsiteY9" fmla="*/ 597693 h 1479550"/>
              <a:gd name="connsiteX0" fmla="*/ 1666082 w 2089943"/>
              <a:gd name="connsiteY0" fmla="*/ 597693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70000 w 2089943"/>
              <a:gd name="connsiteY7" fmla="*/ 850900 h 1479550"/>
              <a:gd name="connsiteX8" fmla="*/ 1600200 w 2089943"/>
              <a:gd name="connsiteY8" fmla="*/ 584200 h 1479550"/>
              <a:gd name="connsiteX9" fmla="*/ 1641475 w 2089943"/>
              <a:gd name="connsiteY9" fmla="*/ 609600 h 1479550"/>
              <a:gd name="connsiteX10" fmla="*/ 1666082 w 2089943"/>
              <a:gd name="connsiteY10" fmla="*/ 597693 h 1479550"/>
              <a:gd name="connsiteX0" fmla="*/ 1666082 w 2089943"/>
              <a:gd name="connsiteY0" fmla="*/ 597693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70000 w 2089943"/>
              <a:gd name="connsiteY7" fmla="*/ 850900 h 1479550"/>
              <a:gd name="connsiteX8" fmla="*/ 1600200 w 2089943"/>
              <a:gd name="connsiteY8" fmla="*/ 584200 h 1479550"/>
              <a:gd name="connsiteX9" fmla="*/ 1641475 w 2089943"/>
              <a:gd name="connsiteY9" fmla="*/ 609600 h 1479550"/>
              <a:gd name="connsiteX10" fmla="*/ 1666082 w 2089943"/>
              <a:gd name="connsiteY10" fmla="*/ 597693 h 1479550"/>
              <a:gd name="connsiteX0" fmla="*/ 1666082 w 2089943"/>
              <a:gd name="connsiteY0" fmla="*/ 597693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70000 w 2089943"/>
              <a:gd name="connsiteY7" fmla="*/ 850900 h 1479550"/>
              <a:gd name="connsiteX8" fmla="*/ 1600200 w 2089943"/>
              <a:gd name="connsiteY8" fmla="*/ 584200 h 1479550"/>
              <a:gd name="connsiteX9" fmla="*/ 1641475 w 2089943"/>
              <a:gd name="connsiteY9" fmla="*/ 609600 h 1479550"/>
              <a:gd name="connsiteX10" fmla="*/ 1666082 w 2089943"/>
              <a:gd name="connsiteY10" fmla="*/ 597693 h 1479550"/>
              <a:gd name="connsiteX0" fmla="*/ 1666082 w 2089943"/>
              <a:gd name="connsiteY0" fmla="*/ 597693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62856 w 2089943"/>
              <a:gd name="connsiteY7" fmla="*/ 850900 h 1479550"/>
              <a:gd name="connsiteX8" fmla="*/ 1600200 w 2089943"/>
              <a:gd name="connsiteY8" fmla="*/ 584200 h 1479550"/>
              <a:gd name="connsiteX9" fmla="*/ 1641475 w 2089943"/>
              <a:gd name="connsiteY9" fmla="*/ 609600 h 1479550"/>
              <a:gd name="connsiteX10" fmla="*/ 1666082 w 2089943"/>
              <a:gd name="connsiteY10" fmla="*/ 597693 h 1479550"/>
              <a:gd name="connsiteX0" fmla="*/ 1666082 w 2089943"/>
              <a:gd name="connsiteY0" fmla="*/ 597693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62856 w 2089943"/>
              <a:gd name="connsiteY7" fmla="*/ 850900 h 1479550"/>
              <a:gd name="connsiteX8" fmla="*/ 1600200 w 2089943"/>
              <a:gd name="connsiteY8" fmla="*/ 567531 h 1479550"/>
              <a:gd name="connsiteX9" fmla="*/ 1641475 w 2089943"/>
              <a:gd name="connsiteY9" fmla="*/ 609600 h 1479550"/>
              <a:gd name="connsiteX10" fmla="*/ 1666082 w 2089943"/>
              <a:gd name="connsiteY10" fmla="*/ 597693 h 1479550"/>
              <a:gd name="connsiteX0" fmla="*/ 1666082 w 2089943"/>
              <a:gd name="connsiteY0" fmla="*/ 597693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62856 w 2089943"/>
              <a:gd name="connsiteY7" fmla="*/ 850900 h 1479550"/>
              <a:gd name="connsiteX8" fmla="*/ 1600200 w 2089943"/>
              <a:gd name="connsiteY8" fmla="*/ 567531 h 1479550"/>
              <a:gd name="connsiteX9" fmla="*/ 1641475 w 2089943"/>
              <a:gd name="connsiteY9" fmla="*/ 609600 h 1479550"/>
              <a:gd name="connsiteX10" fmla="*/ 1666082 w 2089943"/>
              <a:gd name="connsiteY10" fmla="*/ 597693 h 1479550"/>
              <a:gd name="connsiteX0" fmla="*/ 1666082 w 2089943"/>
              <a:gd name="connsiteY0" fmla="*/ 597693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62856 w 2089943"/>
              <a:gd name="connsiteY7" fmla="*/ 850900 h 1479550"/>
              <a:gd name="connsiteX8" fmla="*/ 1600200 w 2089943"/>
              <a:gd name="connsiteY8" fmla="*/ 567531 h 1479550"/>
              <a:gd name="connsiteX9" fmla="*/ 1658144 w 2089943"/>
              <a:gd name="connsiteY9" fmla="*/ 528637 h 1479550"/>
              <a:gd name="connsiteX10" fmla="*/ 1666082 w 2089943"/>
              <a:gd name="connsiteY10" fmla="*/ 597693 h 1479550"/>
              <a:gd name="connsiteX0" fmla="*/ 1666082 w 2089943"/>
              <a:gd name="connsiteY0" fmla="*/ 597693 h 1479550"/>
              <a:gd name="connsiteX1" fmla="*/ 2089943 w 2089943"/>
              <a:gd name="connsiteY1" fmla="*/ 235743 h 1479550"/>
              <a:gd name="connsiteX2" fmla="*/ 1492250 w 2089943"/>
              <a:gd name="connsiteY2" fmla="*/ 0 h 1479550"/>
              <a:gd name="connsiteX3" fmla="*/ 0 w 2089943"/>
              <a:gd name="connsiteY3" fmla="*/ 1092200 h 1479550"/>
              <a:gd name="connsiteX4" fmla="*/ 750094 w 2089943"/>
              <a:gd name="connsiteY4" fmla="*/ 1479550 h 1479550"/>
              <a:gd name="connsiteX5" fmla="*/ 747713 w 2089943"/>
              <a:gd name="connsiteY5" fmla="*/ 1363662 h 1479550"/>
              <a:gd name="connsiteX6" fmla="*/ 1276350 w 2089943"/>
              <a:gd name="connsiteY6" fmla="*/ 933450 h 1479550"/>
              <a:gd name="connsiteX7" fmla="*/ 1262856 w 2089943"/>
              <a:gd name="connsiteY7" fmla="*/ 850900 h 1479550"/>
              <a:gd name="connsiteX8" fmla="*/ 1600200 w 2089943"/>
              <a:gd name="connsiteY8" fmla="*/ 567531 h 1479550"/>
              <a:gd name="connsiteX9" fmla="*/ 1662907 w 2089943"/>
              <a:gd name="connsiteY9" fmla="*/ 602456 h 1479550"/>
              <a:gd name="connsiteX10" fmla="*/ 1666082 w 2089943"/>
              <a:gd name="connsiteY10" fmla="*/ 597693 h 147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89943" h="1479550">
                <a:moveTo>
                  <a:pt x="1666082" y="597693"/>
                </a:moveTo>
                <a:lnTo>
                  <a:pt x="2089943" y="235743"/>
                </a:lnTo>
                <a:cubicBezTo>
                  <a:pt x="2003609" y="180935"/>
                  <a:pt x="1701800" y="76200"/>
                  <a:pt x="1492250" y="0"/>
                </a:cubicBezTo>
                <a:lnTo>
                  <a:pt x="0" y="1092200"/>
                </a:lnTo>
                <a:lnTo>
                  <a:pt x="750094" y="1479550"/>
                </a:lnTo>
                <a:cubicBezTo>
                  <a:pt x="749300" y="1440921"/>
                  <a:pt x="748507" y="1402291"/>
                  <a:pt x="747713" y="1363662"/>
                </a:cubicBezTo>
                <a:lnTo>
                  <a:pt x="1276350" y="933450"/>
                </a:lnTo>
                <a:lnTo>
                  <a:pt x="1262856" y="850900"/>
                </a:lnTo>
                <a:lnTo>
                  <a:pt x="1600200" y="567531"/>
                </a:lnTo>
                <a:cubicBezTo>
                  <a:pt x="1620837" y="588565"/>
                  <a:pt x="1647561" y="600339"/>
                  <a:pt x="1662907" y="602456"/>
                </a:cubicBezTo>
                <a:lnTo>
                  <a:pt x="1666082" y="597693"/>
                </a:lnTo>
                <a:close/>
              </a:path>
            </a:pathLst>
          </a:custGeom>
          <a:solidFill>
            <a:srgbClr val="FFC000">
              <a:alpha val="34000"/>
            </a:srgbClr>
          </a:solidFill>
          <a:ln w="6350"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7" name="자유형 96"/>
          <p:cNvSpPr/>
          <p:nvPr/>
        </p:nvSpPr>
        <p:spPr>
          <a:xfrm>
            <a:off x="2921795" y="2512219"/>
            <a:ext cx="2399506" cy="2878139"/>
          </a:xfrm>
          <a:custGeom>
            <a:avLst/>
            <a:gdLst>
              <a:gd name="connsiteX0" fmla="*/ 1441450 w 2374900"/>
              <a:gd name="connsiteY0" fmla="*/ 0 h 1835150"/>
              <a:gd name="connsiteX1" fmla="*/ 1987550 w 2374900"/>
              <a:gd name="connsiteY1" fmla="*/ 247650 h 1835150"/>
              <a:gd name="connsiteX2" fmla="*/ 1974850 w 2374900"/>
              <a:gd name="connsiteY2" fmla="*/ 387350 h 1835150"/>
              <a:gd name="connsiteX3" fmla="*/ 2374900 w 2374900"/>
              <a:gd name="connsiteY3" fmla="*/ 565150 h 1835150"/>
              <a:gd name="connsiteX4" fmla="*/ 1079500 w 2374900"/>
              <a:gd name="connsiteY4" fmla="*/ 1835150 h 1835150"/>
              <a:gd name="connsiteX5" fmla="*/ 742950 w 2374900"/>
              <a:gd name="connsiteY5" fmla="*/ 1689100 h 1835150"/>
              <a:gd name="connsiteX6" fmla="*/ 577850 w 2374900"/>
              <a:gd name="connsiteY6" fmla="*/ 1835150 h 1835150"/>
              <a:gd name="connsiteX7" fmla="*/ 0 w 2374900"/>
              <a:gd name="connsiteY7" fmla="*/ 1555750 h 1835150"/>
              <a:gd name="connsiteX8" fmla="*/ 6350 w 2374900"/>
              <a:gd name="connsiteY8" fmla="*/ 1225550 h 1835150"/>
              <a:gd name="connsiteX9" fmla="*/ 539750 w 2374900"/>
              <a:gd name="connsiteY9" fmla="*/ 800100 h 1835150"/>
              <a:gd name="connsiteX10" fmla="*/ 533400 w 2374900"/>
              <a:gd name="connsiteY10" fmla="*/ 711200 h 1835150"/>
              <a:gd name="connsiteX11" fmla="*/ 857250 w 2374900"/>
              <a:gd name="connsiteY11" fmla="*/ 450850 h 1835150"/>
              <a:gd name="connsiteX12" fmla="*/ 914400 w 2374900"/>
              <a:gd name="connsiteY12" fmla="*/ 469900 h 1835150"/>
              <a:gd name="connsiteX13" fmla="*/ 1441450 w 2374900"/>
              <a:gd name="connsiteY13" fmla="*/ 0 h 1835150"/>
              <a:gd name="connsiteX0" fmla="*/ 1441450 w 2374900"/>
              <a:gd name="connsiteY0" fmla="*/ 0 h 1835150"/>
              <a:gd name="connsiteX1" fmla="*/ 1987550 w 2374900"/>
              <a:gd name="connsiteY1" fmla="*/ 247650 h 1835150"/>
              <a:gd name="connsiteX2" fmla="*/ 1974850 w 2374900"/>
              <a:gd name="connsiteY2" fmla="*/ 387350 h 1835150"/>
              <a:gd name="connsiteX3" fmla="*/ 2374900 w 2374900"/>
              <a:gd name="connsiteY3" fmla="*/ 565150 h 1835150"/>
              <a:gd name="connsiteX4" fmla="*/ 1079500 w 2374900"/>
              <a:gd name="connsiteY4" fmla="*/ 1835150 h 1835150"/>
              <a:gd name="connsiteX5" fmla="*/ 742950 w 2374900"/>
              <a:gd name="connsiteY5" fmla="*/ 1689100 h 1835150"/>
              <a:gd name="connsiteX6" fmla="*/ 577850 w 2374900"/>
              <a:gd name="connsiteY6" fmla="*/ 1835150 h 1835150"/>
              <a:gd name="connsiteX7" fmla="*/ 0 w 2374900"/>
              <a:gd name="connsiteY7" fmla="*/ 1555750 h 1835150"/>
              <a:gd name="connsiteX8" fmla="*/ 6350 w 2374900"/>
              <a:gd name="connsiteY8" fmla="*/ 1225550 h 1835150"/>
              <a:gd name="connsiteX9" fmla="*/ 539750 w 2374900"/>
              <a:gd name="connsiteY9" fmla="*/ 800100 h 1835150"/>
              <a:gd name="connsiteX10" fmla="*/ 516731 w 2374900"/>
              <a:gd name="connsiteY10" fmla="*/ 694531 h 1835150"/>
              <a:gd name="connsiteX11" fmla="*/ 857250 w 2374900"/>
              <a:gd name="connsiteY11" fmla="*/ 450850 h 1835150"/>
              <a:gd name="connsiteX12" fmla="*/ 914400 w 2374900"/>
              <a:gd name="connsiteY12" fmla="*/ 469900 h 1835150"/>
              <a:gd name="connsiteX13" fmla="*/ 1441450 w 2374900"/>
              <a:gd name="connsiteY13" fmla="*/ 0 h 1835150"/>
              <a:gd name="connsiteX0" fmla="*/ 1441450 w 2374900"/>
              <a:gd name="connsiteY0" fmla="*/ 0 h 1835150"/>
              <a:gd name="connsiteX1" fmla="*/ 1987550 w 2374900"/>
              <a:gd name="connsiteY1" fmla="*/ 247650 h 1835150"/>
              <a:gd name="connsiteX2" fmla="*/ 1974850 w 2374900"/>
              <a:gd name="connsiteY2" fmla="*/ 387350 h 1835150"/>
              <a:gd name="connsiteX3" fmla="*/ 2374900 w 2374900"/>
              <a:gd name="connsiteY3" fmla="*/ 565150 h 1835150"/>
              <a:gd name="connsiteX4" fmla="*/ 1079500 w 2374900"/>
              <a:gd name="connsiteY4" fmla="*/ 1835150 h 1835150"/>
              <a:gd name="connsiteX5" fmla="*/ 742950 w 2374900"/>
              <a:gd name="connsiteY5" fmla="*/ 1689100 h 1835150"/>
              <a:gd name="connsiteX6" fmla="*/ 577850 w 2374900"/>
              <a:gd name="connsiteY6" fmla="*/ 1835150 h 1835150"/>
              <a:gd name="connsiteX7" fmla="*/ 0 w 2374900"/>
              <a:gd name="connsiteY7" fmla="*/ 1555750 h 1835150"/>
              <a:gd name="connsiteX8" fmla="*/ 6350 w 2374900"/>
              <a:gd name="connsiteY8" fmla="*/ 1225550 h 1835150"/>
              <a:gd name="connsiteX9" fmla="*/ 539750 w 2374900"/>
              <a:gd name="connsiteY9" fmla="*/ 800100 h 1835150"/>
              <a:gd name="connsiteX10" fmla="*/ 516731 w 2374900"/>
              <a:gd name="connsiteY10" fmla="*/ 694531 h 1835150"/>
              <a:gd name="connsiteX11" fmla="*/ 826294 w 2374900"/>
              <a:gd name="connsiteY11" fmla="*/ 441325 h 1835150"/>
              <a:gd name="connsiteX12" fmla="*/ 914400 w 2374900"/>
              <a:gd name="connsiteY12" fmla="*/ 469900 h 1835150"/>
              <a:gd name="connsiteX13" fmla="*/ 1441450 w 2374900"/>
              <a:gd name="connsiteY13" fmla="*/ 0 h 1835150"/>
              <a:gd name="connsiteX0" fmla="*/ 1441450 w 2374900"/>
              <a:gd name="connsiteY0" fmla="*/ 0 h 1835150"/>
              <a:gd name="connsiteX1" fmla="*/ 1987550 w 2374900"/>
              <a:gd name="connsiteY1" fmla="*/ 247650 h 1835150"/>
              <a:gd name="connsiteX2" fmla="*/ 1974850 w 2374900"/>
              <a:gd name="connsiteY2" fmla="*/ 387350 h 1835150"/>
              <a:gd name="connsiteX3" fmla="*/ 2374900 w 2374900"/>
              <a:gd name="connsiteY3" fmla="*/ 565150 h 1835150"/>
              <a:gd name="connsiteX4" fmla="*/ 1079500 w 2374900"/>
              <a:gd name="connsiteY4" fmla="*/ 1835150 h 1835150"/>
              <a:gd name="connsiteX5" fmla="*/ 742950 w 2374900"/>
              <a:gd name="connsiteY5" fmla="*/ 1689100 h 1835150"/>
              <a:gd name="connsiteX6" fmla="*/ 577850 w 2374900"/>
              <a:gd name="connsiteY6" fmla="*/ 1835150 h 1835150"/>
              <a:gd name="connsiteX7" fmla="*/ 0 w 2374900"/>
              <a:gd name="connsiteY7" fmla="*/ 1555750 h 1835150"/>
              <a:gd name="connsiteX8" fmla="*/ 6350 w 2374900"/>
              <a:gd name="connsiteY8" fmla="*/ 1225550 h 1835150"/>
              <a:gd name="connsiteX9" fmla="*/ 539750 w 2374900"/>
              <a:gd name="connsiteY9" fmla="*/ 800100 h 1835150"/>
              <a:gd name="connsiteX10" fmla="*/ 516731 w 2374900"/>
              <a:gd name="connsiteY10" fmla="*/ 694531 h 1835150"/>
              <a:gd name="connsiteX11" fmla="*/ 826294 w 2374900"/>
              <a:gd name="connsiteY11" fmla="*/ 441325 h 1835150"/>
              <a:gd name="connsiteX12" fmla="*/ 895350 w 2374900"/>
              <a:gd name="connsiteY12" fmla="*/ 467519 h 1835150"/>
              <a:gd name="connsiteX13" fmla="*/ 1441450 w 2374900"/>
              <a:gd name="connsiteY13" fmla="*/ 0 h 1835150"/>
              <a:gd name="connsiteX0" fmla="*/ 1465263 w 2374900"/>
              <a:gd name="connsiteY0" fmla="*/ 0 h 1825625"/>
              <a:gd name="connsiteX1" fmla="*/ 1987550 w 2374900"/>
              <a:gd name="connsiteY1" fmla="*/ 238125 h 1825625"/>
              <a:gd name="connsiteX2" fmla="*/ 1974850 w 2374900"/>
              <a:gd name="connsiteY2" fmla="*/ 377825 h 1825625"/>
              <a:gd name="connsiteX3" fmla="*/ 2374900 w 2374900"/>
              <a:gd name="connsiteY3" fmla="*/ 555625 h 1825625"/>
              <a:gd name="connsiteX4" fmla="*/ 1079500 w 2374900"/>
              <a:gd name="connsiteY4" fmla="*/ 1825625 h 1825625"/>
              <a:gd name="connsiteX5" fmla="*/ 742950 w 2374900"/>
              <a:gd name="connsiteY5" fmla="*/ 1679575 h 1825625"/>
              <a:gd name="connsiteX6" fmla="*/ 577850 w 2374900"/>
              <a:gd name="connsiteY6" fmla="*/ 1825625 h 1825625"/>
              <a:gd name="connsiteX7" fmla="*/ 0 w 2374900"/>
              <a:gd name="connsiteY7" fmla="*/ 1546225 h 1825625"/>
              <a:gd name="connsiteX8" fmla="*/ 6350 w 2374900"/>
              <a:gd name="connsiteY8" fmla="*/ 1216025 h 1825625"/>
              <a:gd name="connsiteX9" fmla="*/ 539750 w 2374900"/>
              <a:gd name="connsiteY9" fmla="*/ 790575 h 1825625"/>
              <a:gd name="connsiteX10" fmla="*/ 516731 w 2374900"/>
              <a:gd name="connsiteY10" fmla="*/ 685006 h 1825625"/>
              <a:gd name="connsiteX11" fmla="*/ 826294 w 2374900"/>
              <a:gd name="connsiteY11" fmla="*/ 431800 h 1825625"/>
              <a:gd name="connsiteX12" fmla="*/ 895350 w 2374900"/>
              <a:gd name="connsiteY12" fmla="*/ 457994 h 1825625"/>
              <a:gd name="connsiteX13" fmla="*/ 1465263 w 2374900"/>
              <a:gd name="connsiteY13" fmla="*/ 0 h 1825625"/>
              <a:gd name="connsiteX0" fmla="*/ 1455738 w 2374900"/>
              <a:gd name="connsiteY0" fmla="*/ 0 h 1837532"/>
              <a:gd name="connsiteX1" fmla="*/ 1987550 w 2374900"/>
              <a:gd name="connsiteY1" fmla="*/ 250032 h 1837532"/>
              <a:gd name="connsiteX2" fmla="*/ 1974850 w 2374900"/>
              <a:gd name="connsiteY2" fmla="*/ 389732 h 1837532"/>
              <a:gd name="connsiteX3" fmla="*/ 2374900 w 2374900"/>
              <a:gd name="connsiteY3" fmla="*/ 567532 h 1837532"/>
              <a:gd name="connsiteX4" fmla="*/ 1079500 w 2374900"/>
              <a:gd name="connsiteY4" fmla="*/ 1837532 h 1837532"/>
              <a:gd name="connsiteX5" fmla="*/ 742950 w 2374900"/>
              <a:gd name="connsiteY5" fmla="*/ 1691482 h 1837532"/>
              <a:gd name="connsiteX6" fmla="*/ 577850 w 2374900"/>
              <a:gd name="connsiteY6" fmla="*/ 1837532 h 1837532"/>
              <a:gd name="connsiteX7" fmla="*/ 0 w 2374900"/>
              <a:gd name="connsiteY7" fmla="*/ 1558132 h 1837532"/>
              <a:gd name="connsiteX8" fmla="*/ 6350 w 2374900"/>
              <a:gd name="connsiteY8" fmla="*/ 1227932 h 1837532"/>
              <a:gd name="connsiteX9" fmla="*/ 539750 w 2374900"/>
              <a:gd name="connsiteY9" fmla="*/ 802482 h 1837532"/>
              <a:gd name="connsiteX10" fmla="*/ 516731 w 2374900"/>
              <a:gd name="connsiteY10" fmla="*/ 696913 h 1837532"/>
              <a:gd name="connsiteX11" fmla="*/ 826294 w 2374900"/>
              <a:gd name="connsiteY11" fmla="*/ 443707 h 1837532"/>
              <a:gd name="connsiteX12" fmla="*/ 895350 w 2374900"/>
              <a:gd name="connsiteY12" fmla="*/ 469901 h 1837532"/>
              <a:gd name="connsiteX13" fmla="*/ 1455738 w 2374900"/>
              <a:gd name="connsiteY13" fmla="*/ 0 h 1837532"/>
              <a:gd name="connsiteX0" fmla="*/ 1455738 w 2374900"/>
              <a:gd name="connsiteY0" fmla="*/ 0 h 1837532"/>
              <a:gd name="connsiteX1" fmla="*/ 1999456 w 2374900"/>
              <a:gd name="connsiteY1" fmla="*/ 242888 h 1837532"/>
              <a:gd name="connsiteX2" fmla="*/ 1974850 w 2374900"/>
              <a:gd name="connsiteY2" fmla="*/ 389732 h 1837532"/>
              <a:gd name="connsiteX3" fmla="*/ 2374900 w 2374900"/>
              <a:gd name="connsiteY3" fmla="*/ 567532 h 1837532"/>
              <a:gd name="connsiteX4" fmla="*/ 1079500 w 2374900"/>
              <a:gd name="connsiteY4" fmla="*/ 1837532 h 1837532"/>
              <a:gd name="connsiteX5" fmla="*/ 742950 w 2374900"/>
              <a:gd name="connsiteY5" fmla="*/ 1691482 h 1837532"/>
              <a:gd name="connsiteX6" fmla="*/ 577850 w 2374900"/>
              <a:gd name="connsiteY6" fmla="*/ 1837532 h 1837532"/>
              <a:gd name="connsiteX7" fmla="*/ 0 w 2374900"/>
              <a:gd name="connsiteY7" fmla="*/ 1558132 h 1837532"/>
              <a:gd name="connsiteX8" fmla="*/ 6350 w 2374900"/>
              <a:gd name="connsiteY8" fmla="*/ 1227932 h 1837532"/>
              <a:gd name="connsiteX9" fmla="*/ 539750 w 2374900"/>
              <a:gd name="connsiteY9" fmla="*/ 802482 h 1837532"/>
              <a:gd name="connsiteX10" fmla="*/ 516731 w 2374900"/>
              <a:gd name="connsiteY10" fmla="*/ 696913 h 1837532"/>
              <a:gd name="connsiteX11" fmla="*/ 826294 w 2374900"/>
              <a:gd name="connsiteY11" fmla="*/ 443707 h 1837532"/>
              <a:gd name="connsiteX12" fmla="*/ 895350 w 2374900"/>
              <a:gd name="connsiteY12" fmla="*/ 469901 h 1837532"/>
              <a:gd name="connsiteX13" fmla="*/ 1455738 w 2374900"/>
              <a:gd name="connsiteY13" fmla="*/ 0 h 1837532"/>
              <a:gd name="connsiteX0" fmla="*/ 1455738 w 2374900"/>
              <a:gd name="connsiteY0" fmla="*/ 0 h 1837532"/>
              <a:gd name="connsiteX1" fmla="*/ 1999456 w 2374900"/>
              <a:gd name="connsiteY1" fmla="*/ 242888 h 1837532"/>
              <a:gd name="connsiteX2" fmla="*/ 1984375 w 2374900"/>
              <a:gd name="connsiteY2" fmla="*/ 389732 h 1837532"/>
              <a:gd name="connsiteX3" fmla="*/ 2374900 w 2374900"/>
              <a:gd name="connsiteY3" fmla="*/ 567532 h 1837532"/>
              <a:gd name="connsiteX4" fmla="*/ 1079500 w 2374900"/>
              <a:gd name="connsiteY4" fmla="*/ 1837532 h 1837532"/>
              <a:gd name="connsiteX5" fmla="*/ 742950 w 2374900"/>
              <a:gd name="connsiteY5" fmla="*/ 1691482 h 1837532"/>
              <a:gd name="connsiteX6" fmla="*/ 577850 w 2374900"/>
              <a:gd name="connsiteY6" fmla="*/ 1837532 h 1837532"/>
              <a:gd name="connsiteX7" fmla="*/ 0 w 2374900"/>
              <a:gd name="connsiteY7" fmla="*/ 1558132 h 1837532"/>
              <a:gd name="connsiteX8" fmla="*/ 6350 w 2374900"/>
              <a:gd name="connsiteY8" fmla="*/ 1227932 h 1837532"/>
              <a:gd name="connsiteX9" fmla="*/ 539750 w 2374900"/>
              <a:gd name="connsiteY9" fmla="*/ 802482 h 1837532"/>
              <a:gd name="connsiteX10" fmla="*/ 516731 w 2374900"/>
              <a:gd name="connsiteY10" fmla="*/ 696913 h 1837532"/>
              <a:gd name="connsiteX11" fmla="*/ 826294 w 2374900"/>
              <a:gd name="connsiteY11" fmla="*/ 443707 h 1837532"/>
              <a:gd name="connsiteX12" fmla="*/ 895350 w 2374900"/>
              <a:gd name="connsiteY12" fmla="*/ 469901 h 1837532"/>
              <a:gd name="connsiteX13" fmla="*/ 1455738 w 2374900"/>
              <a:gd name="connsiteY13" fmla="*/ 0 h 1837532"/>
              <a:gd name="connsiteX0" fmla="*/ 1455738 w 2379663"/>
              <a:gd name="connsiteY0" fmla="*/ 0 h 1837532"/>
              <a:gd name="connsiteX1" fmla="*/ 1999456 w 2379663"/>
              <a:gd name="connsiteY1" fmla="*/ 242888 h 1837532"/>
              <a:gd name="connsiteX2" fmla="*/ 1984375 w 2379663"/>
              <a:gd name="connsiteY2" fmla="*/ 389732 h 1837532"/>
              <a:gd name="connsiteX3" fmla="*/ 2379663 w 2379663"/>
              <a:gd name="connsiteY3" fmla="*/ 558007 h 1837532"/>
              <a:gd name="connsiteX4" fmla="*/ 1079500 w 2379663"/>
              <a:gd name="connsiteY4" fmla="*/ 1837532 h 1837532"/>
              <a:gd name="connsiteX5" fmla="*/ 742950 w 2379663"/>
              <a:gd name="connsiteY5" fmla="*/ 1691482 h 1837532"/>
              <a:gd name="connsiteX6" fmla="*/ 577850 w 2379663"/>
              <a:gd name="connsiteY6" fmla="*/ 1837532 h 1837532"/>
              <a:gd name="connsiteX7" fmla="*/ 0 w 2379663"/>
              <a:gd name="connsiteY7" fmla="*/ 1558132 h 1837532"/>
              <a:gd name="connsiteX8" fmla="*/ 6350 w 2379663"/>
              <a:gd name="connsiteY8" fmla="*/ 1227932 h 1837532"/>
              <a:gd name="connsiteX9" fmla="*/ 539750 w 2379663"/>
              <a:gd name="connsiteY9" fmla="*/ 802482 h 1837532"/>
              <a:gd name="connsiteX10" fmla="*/ 516731 w 2379663"/>
              <a:gd name="connsiteY10" fmla="*/ 696913 h 1837532"/>
              <a:gd name="connsiteX11" fmla="*/ 826294 w 2379663"/>
              <a:gd name="connsiteY11" fmla="*/ 443707 h 1837532"/>
              <a:gd name="connsiteX12" fmla="*/ 895350 w 2379663"/>
              <a:gd name="connsiteY12" fmla="*/ 469901 h 1837532"/>
              <a:gd name="connsiteX13" fmla="*/ 1455738 w 2379663"/>
              <a:gd name="connsiteY13" fmla="*/ 0 h 1837532"/>
              <a:gd name="connsiteX0" fmla="*/ 1455738 w 2379663"/>
              <a:gd name="connsiteY0" fmla="*/ 0 h 1837532"/>
              <a:gd name="connsiteX1" fmla="*/ 1999456 w 2379663"/>
              <a:gd name="connsiteY1" fmla="*/ 242888 h 1837532"/>
              <a:gd name="connsiteX2" fmla="*/ 1984375 w 2379663"/>
              <a:gd name="connsiteY2" fmla="*/ 389732 h 1837532"/>
              <a:gd name="connsiteX3" fmla="*/ 2379663 w 2379663"/>
              <a:gd name="connsiteY3" fmla="*/ 558007 h 1837532"/>
              <a:gd name="connsiteX4" fmla="*/ 1067593 w 2379663"/>
              <a:gd name="connsiteY4" fmla="*/ 1780382 h 1837532"/>
              <a:gd name="connsiteX5" fmla="*/ 742950 w 2379663"/>
              <a:gd name="connsiteY5" fmla="*/ 1691482 h 1837532"/>
              <a:gd name="connsiteX6" fmla="*/ 577850 w 2379663"/>
              <a:gd name="connsiteY6" fmla="*/ 1837532 h 1837532"/>
              <a:gd name="connsiteX7" fmla="*/ 0 w 2379663"/>
              <a:gd name="connsiteY7" fmla="*/ 1558132 h 1837532"/>
              <a:gd name="connsiteX8" fmla="*/ 6350 w 2379663"/>
              <a:gd name="connsiteY8" fmla="*/ 1227932 h 1837532"/>
              <a:gd name="connsiteX9" fmla="*/ 539750 w 2379663"/>
              <a:gd name="connsiteY9" fmla="*/ 802482 h 1837532"/>
              <a:gd name="connsiteX10" fmla="*/ 516731 w 2379663"/>
              <a:gd name="connsiteY10" fmla="*/ 696913 h 1837532"/>
              <a:gd name="connsiteX11" fmla="*/ 826294 w 2379663"/>
              <a:gd name="connsiteY11" fmla="*/ 443707 h 1837532"/>
              <a:gd name="connsiteX12" fmla="*/ 895350 w 2379663"/>
              <a:gd name="connsiteY12" fmla="*/ 469901 h 1837532"/>
              <a:gd name="connsiteX13" fmla="*/ 1455738 w 2379663"/>
              <a:gd name="connsiteY13" fmla="*/ 0 h 1837532"/>
              <a:gd name="connsiteX0" fmla="*/ 1455738 w 2379663"/>
              <a:gd name="connsiteY0" fmla="*/ 0 h 1837532"/>
              <a:gd name="connsiteX1" fmla="*/ 1999456 w 2379663"/>
              <a:gd name="connsiteY1" fmla="*/ 242888 h 1837532"/>
              <a:gd name="connsiteX2" fmla="*/ 1984375 w 2379663"/>
              <a:gd name="connsiteY2" fmla="*/ 389732 h 1837532"/>
              <a:gd name="connsiteX3" fmla="*/ 2379663 w 2379663"/>
              <a:gd name="connsiteY3" fmla="*/ 558007 h 1837532"/>
              <a:gd name="connsiteX4" fmla="*/ 1072355 w 2379663"/>
              <a:gd name="connsiteY4" fmla="*/ 1835151 h 1837532"/>
              <a:gd name="connsiteX5" fmla="*/ 742950 w 2379663"/>
              <a:gd name="connsiteY5" fmla="*/ 1691482 h 1837532"/>
              <a:gd name="connsiteX6" fmla="*/ 577850 w 2379663"/>
              <a:gd name="connsiteY6" fmla="*/ 1837532 h 1837532"/>
              <a:gd name="connsiteX7" fmla="*/ 0 w 2379663"/>
              <a:gd name="connsiteY7" fmla="*/ 1558132 h 1837532"/>
              <a:gd name="connsiteX8" fmla="*/ 6350 w 2379663"/>
              <a:gd name="connsiteY8" fmla="*/ 1227932 h 1837532"/>
              <a:gd name="connsiteX9" fmla="*/ 539750 w 2379663"/>
              <a:gd name="connsiteY9" fmla="*/ 802482 h 1837532"/>
              <a:gd name="connsiteX10" fmla="*/ 516731 w 2379663"/>
              <a:gd name="connsiteY10" fmla="*/ 696913 h 1837532"/>
              <a:gd name="connsiteX11" fmla="*/ 826294 w 2379663"/>
              <a:gd name="connsiteY11" fmla="*/ 443707 h 1837532"/>
              <a:gd name="connsiteX12" fmla="*/ 895350 w 2379663"/>
              <a:gd name="connsiteY12" fmla="*/ 469901 h 1837532"/>
              <a:gd name="connsiteX13" fmla="*/ 1455738 w 2379663"/>
              <a:gd name="connsiteY13" fmla="*/ 0 h 1837532"/>
              <a:gd name="connsiteX0" fmla="*/ 1455738 w 2379663"/>
              <a:gd name="connsiteY0" fmla="*/ 0 h 1837532"/>
              <a:gd name="connsiteX1" fmla="*/ 1999456 w 2379663"/>
              <a:gd name="connsiteY1" fmla="*/ 242888 h 1837532"/>
              <a:gd name="connsiteX2" fmla="*/ 1984375 w 2379663"/>
              <a:gd name="connsiteY2" fmla="*/ 389732 h 1837532"/>
              <a:gd name="connsiteX3" fmla="*/ 2379663 w 2379663"/>
              <a:gd name="connsiteY3" fmla="*/ 558007 h 1837532"/>
              <a:gd name="connsiteX4" fmla="*/ 1072355 w 2379663"/>
              <a:gd name="connsiteY4" fmla="*/ 1835151 h 1837532"/>
              <a:gd name="connsiteX5" fmla="*/ 742950 w 2379663"/>
              <a:gd name="connsiteY5" fmla="*/ 1627189 h 1837532"/>
              <a:gd name="connsiteX6" fmla="*/ 577850 w 2379663"/>
              <a:gd name="connsiteY6" fmla="*/ 1837532 h 1837532"/>
              <a:gd name="connsiteX7" fmla="*/ 0 w 2379663"/>
              <a:gd name="connsiteY7" fmla="*/ 1558132 h 1837532"/>
              <a:gd name="connsiteX8" fmla="*/ 6350 w 2379663"/>
              <a:gd name="connsiteY8" fmla="*/ 1227932 h 1837532"/>
              <a:gd name="connsiteX9" fmla="*/ 539750 w 2379663"/>
              <a:gd name="connsiteY9" fmla="*/ 802482 h 1837532"/>
              <a:gd name="connsiteX10" fmla="*/ 516731 w 2379663"/>
              <a:gd name="connsiteY10" fmla="*/ 696913 h 1837532"/>
              <a:gd name="connsiteX11" fmla="*/ 826294 w 2379663"/>
              <a:gd name="connsiteY11" fmla="*/ 443707 h 1837532"/>
              <a:gd name="connsiteX12" fmla="*/ 895350 w 2379663"/>
              <a:gd name="connsiteY12" fmla="*/ 469901 h 1837532"/>
              <a:gd name="connsiteX13" fmla="*/ 1455738 w 2379663"/>
              <a:gd name="connsiteY13" fmla="*/ 0 h 1837532"/>
              <a:gd name="connsiteX0" fmla="*/ 1455738 w 2379663"/>
              <a:gd name="connsiteY0" fmla="*/ 0 h 1837532"/>
              <a:gd name="connsiteX1" fmla="*/ 1999456 w 2379663"/>
              <a:gd name="connsiteY1" fmla="*/ 242888 h 1837532"/>
              <a:gd name="connsiteX2" fmla="*/ 1984375 w 2379663"/>
              <a:gd name="connsiteY2" fmla="*/ 389732 h 1837532"/>
              <a:gd name="connsiteX3" fmla="*/ 2379663 w 2379663"/>
              <a:gd name="connsiteY3" fmla="*/ 558007 h 1837532"/>
              <a:gd name="connsiteX4" fmla="*/ 1072355 w 2379663"/>
              <a:gd name="connsiteY4" fmla="*/ 1835151 h 1837532"/>
              <a:gd name="connsiteX5" fmla="*/ 745331 w 2379663"/>
              <a:gd name="connsiteY5" fmla="*/ 1686720 h 1837532"/>
              <a:gd name="connsiteX6" fmla="*/ 577850 w 2379663"/>
              <a:gd name="connsiteY6" fmla="*/ 1837532 h 1837532"/>
              <a:gd name="connsiteX7" fmla="*/ 0 w 2379663"/>
              <a:gd name="connsiteY7" fmla="*/ 1558132 h 1837532"/>
              <a:gd name="connsiteX8" fmla="*/ 6350 w 2379663"/>
              <a:gd name="connsiteY8" fmla="*/ 1227932 h 1837532"/>
              <a:gd name="connsiteX9" fmla="*/ 539750 w 2379663"/>
              <a:gd name="connsiteY9" fmla="*/ 802482 h 1837532"/>
              <a:gd name="connsiteX10" fmla="*/ 516731 w 2379663"/>
              <a:gd name="connsiteY10" fmla="*/ 696913 h 1837532"/>
              <a:gd name="connsiteX11" fmla="*/ 826294 w 2379663"/>
              <a:gd name="connsiteY11" fmla="*/ 443707 h 1837532"/>
              <a:gd name="connsiteX12" fmla="*/ 895350 w 2379663"/>
              <a:gd name="connsiteY12" fmla="*/ 469901 h 1837532"/>
              <a:gd name="connsiteX13" fmla="*/ 1455738 w 2379663"/>
              <a:gd name="connsiteY13" fmla="*/ 0 h 1837532"/>
              <a:gd name="connsiteX0" fmla="*/ 1455738 w 2379663"/>
              <a:gd name="connsiteY0" fmla="*/ 0 h 1835151"/>
              <a:gd name="connsiteX1" fmla="*/ 1999456 w 2379663"/>
              <a:gd name="connsiteY1" fmla="*/ 242888 h 1835151"/>
              <a:gd name="connsiteX2" fmla="*/ 1984375 w 2379663"/>
              <a:gd name="connsiteY2" fmla="*/ 389732 h 1835151"/>
              <a:gd name="connsiteX3" fmla="*/ 2379663 w 2379663"/>
              <a:gd name="connsiteY3" fmla="*/ 558007 h 1835151"/>
              <a:gd name="connsiteX4" fmla="*/ 1072355 w 2379663"/>
              <a:gd name="connsiteY4" fmla="*/ 1835151 h 1835151"/>
              <a:gd name="connsiteX5" fmla="*/ 745331 w 2379663"/>
              <a:gd name="connsiteY5" fmla="*/ 1686720 h 1835151"/>
              <a:gd name="connsiteX6" fmla="*/ 577850 w 2379663"/>
              <a:gd name="connsiteY6" fmla="*/ 1785144 h 1835151"/>
              <a:gd name="connsiteX7" fmla="*/ 0 w 2379663"/>
              <a:gd name="connsiteY7" fmla="*/ 1558132 h 1835151"/>
              <a:gd name="connsiteX8" fmla="*/ 6350 w 2379663"/>
              <a:gd name="connsiteY8" fmla="*/ 1227932 h 1835151"/>
              <a:gd name="connsiteX9" fmla="*/ 539750 w 2379663"/>
              <a:gd name="connsiteY9" fmla="*/ 802482 h 1835151"/>
              <a:gd name="connsiteX10" fmla="*/ 516731 w 2379663"/>
              <a:gd name="connsiteY10" fmla="*/ 696913 h 1835151"/>
              <a:gd name="connsiteX11" fmla="*/ 826294 w 2379663"/>
              <a:gd name="connsiteY11" fmla="*/ 443707 h 1835151"/>
              <a:gd name="connsiteX12" fmla="*/ 895350 w 2379663"/>
              <a:gd name="connsiteY12" fmla="*/ 469901 h 1835151"/>
              <a:gd name="connsiteX13" fmla="*/ 1455738 w 2379663"/>
              <a:gd name="connsiteY13" fmla="*/ 0 h 1835151"/>
              <a:gd name="connsiteX0" fmla="*/ 1455738 w 2379663"/>
              <a:gd name="connsiteY0" fmla="*/ 0 h 1842294"/>
              <a:gd name="connsiteX1" fmla="*/ 1999456 w 2379663"/>
              <a:gd name="connsiteY1" fmla="*/ 242888 h 1842294"/>
              <a:gd name="connsiteX2" fmla="*/ 1984375 w 2379663"/>
              <a:gd name="connsiteY2" fmla="*/ 389732 h 1842294"/>
              <a:gd name="connsiteX3" fmla="*/ 2379663 w 2379663"/>
              <a:gd name="connsiteY3" fmla="*/ 558007 h 1842294"/>
              <a:gd name="connsiteX4" fmla="*/ 1072355 w 2379663"/>
              <a:gd name="connsiteY4" fmla="*/ 1835151 h 1842294"/>
              <a:gd name="connsiteX5" fmla="*/ 745331 w 2379663"/>
              <a:gd name="connsiteY5" fmla="*/ 1686720 h 1842294"/>
              <a:gd name="connsiteX6" fmla="*/ 577850 w 2379663"/>
              <a:gd name="connsiteY6" fmla="*/ 1842294 h 1842294"/>
              <a:gd name="connsiteX7" fmla="*/ 0 w 2379663"/>
              <a:gd name="connsiteY7" fmla="*/ 1558132 h 1842294"/>
              <a:gd name="connsiteX8" fmla="*/ 6350 w 2379663"/>
              <a:gd name="connsiteY8" fmla="*/ 1227932 h 1842294"/>
              <a:gd name="connsiteX9" fmla="*/ 539750 w 2379663"/>
              <a:gd name="connsiteY9" fmla="*/ 802482 h 1842294"/>
              <a:gd name="connsiteX10" fmla="*/ 516731 w 2379663"/>
              <a:gd name="connsiteY10" fmla="*/ 696913 h 1842294"/>
              <a:gd name="connsiteX11" fmla="*/ 826294 w 2379663"/>
              <a:gd name="connsiteY11" fmla="*/ 443707 h 1842294"/>
              <a:gd name="connsiteX12" fmla="*/ 895350 w 2379663"/>
              <a:gd name="connsiteY12" fmla="*/ 469901 h 1842294"/>
              <a:gd name="connsiteX13" fmla="*/ 1455738 w 2379663"/>
              <a:gd name="connsiteY13" fmla="*/ 0 h 1842294"/>
              <a:gd name="connsiteX0" fmla="*/ 1449388 w 2373313"/>
              <a:gd name="connsiteY0" fmla="*/ 0 h 1842294"/>
              <a:gd name="connsiteX1" fmla="*/ 1993106 w 2373313"/>
              <a:gd name="connsiteY1" fmla="*/ 242888 h 1842294"/>
              <a:gd name="connsiteX2" fmla="*/ 1978025 w 2373313"/>
              <a:gd name="connsiteY2" fmla="*/ 389732 h 1842294"/>
              <a:gd name="connsiteX3" fmla="*/ 2373313 w 2373313"/>
              <a:gd name="connsiteY3" fmla="*/ 558007 h 1842294"/>
              <a:gd name="connsiteX4" fmla="*/ 1066005 w 2373313"/>
              <a:gd name="connsiteY4" fmla="*/ 1835151 h 1842294"/>
              <a:gd name="connsiteX5" fmla="*/ 738981 w 2373313"/>
              <a:gd name="connsiteY5" fmla="*/ 1686720 h 1842294"/>
              <a:gd name="connsiteX6" fmla="*/ 571500 w 2373313"/>
              <a:gd name="connsiteY6" fmla="*/ 1842294 h 1842294"/>
              <a:gd name="connsiteX7" fmla="*/ 98425 w 2373313"/>
              <a:gd name="connsiteY7" fmla="*/ 1460500 h 1842294"/>
              <a:gd name="connsiteX8" fmla="*/ 0 w 2373313"/>
              <a:gd name="connsiteY8" fmla="*/ 1227932 h 1842294"/>
              <a:gd name="connsiteX9" fmla="*/ 533400 w 2373313"/>
              <a:gd name="connsiteY9" fmla="*/ 802482 h 1842294"/>
              <a:gd name="connsiteX10" fmla="*/ 510381 w 2373313"/>
              <a:gd name="connsiteY10" fmla="*/ 696913 h 1842294"/>
              <a:gd name="connsiteX11" fmla="*/ 819944 w 2373313"/>
              <a:gd name="connsiteY11" fmla="*/ 443707 h 1842294"/>
              <a:gd name="connsiteX12" fmla="*/ 889000 w 2373313"/>
              <a:gd name="connsiteY12" fmla="*/ 469901 h 1842294"/>
              <a:gd name="connsiteX13" fmla="*/ 1449388 w 2373313"/>
              <a:gd name="connsiteY13" fmla="*/ 0 h 1842294"/>
              <a:gd name="connsiteX0" fmla="*/ 1462882 w 2386807"/>
              <a:gd name="connsiteY0" fmla="*/ 0 h 1842294"/>
              <a:gd name="connsiteX1" fmla="*/ 2006600 w 2386807"/>
              <a:gd name="connsiteY1" fmla="*/ 242888 h 1842294"/>
              <a:gd name="connsiteX2" fmla="*/ 1991519 w 2386807"/>
              <a:gd name="connsiteY2" fmla="*/ 389732 h 1842294"/>
              <a:gd name="connsiteX3" fmla="*/ 2386807 w 2386807"/>
              <a:gd name="connsiteY3" fmla="*/ 558007 h 1842294"/>
              <a:gd name="connsiteX4" fmla="*/ 1079499 w 2386807"/>
              <a:gd name="connsiteY4" fmla="*/ 1835151 h 1842294"/>
              <a:gd name="connsiteX5" fmla="*/ 752475 w 2386807"/>
              <a:gd name="connsiteY5" fmla="*/ 1686720 h 1842294"/>
              <a:gd name="connsiteX6" fmla="*/ 584994 w 2386807"/>
              <a:gd name="connsiteY6" fmla="*/ 1842294 h 1842294"/>
              <a:gd name="connsiteX7" fmla="*/ 0 w 2386807"/>
              <a:gd name="connsiteY7" fmla="*/ 1539081 h 1842294"/>
              <a:gd name="connsiteX8" fmla="*/ 13494 w 2386807"/>
              <a:gd name="connsiteY8" fmla="*/ 1227932 h 1842294"/>
              <a:gd name="connsiteX9" fmla="*/ 546894 w 2386807"/>
              <a:gd name="connsiteY9" fmla="*/ 802482 h 1842294"/>
              <a:gd name="connsiteX10" fmla="*/ 523875 w 2386807"/>
              <a:gd name="connsiteY10" fmla="*/ 696913 h 1842294"/>
              <a:gd name="connsiteX11" fmla="*/ 833438 w 2386807"/>
              <a:gd name="connsiteY11" fmla="*/ 443707 h 1842294"/>
              <a:gd name="connsiteX12" fmla="*/ 902494 w 2386807"/>
              <a:gd name="connsiteY12" fmla="*/ 469901 h 1842294"/>
              <a:gd name="connsiteX13" fmla="*/ 1462882 w 2386807"/>
              <a:gd name="connsiteY13" fmla="*/ 0 h 1842294"/>
              <a:gd name="connsiteX0" fmla="*/ 1449388 w 2373313"/>
              <a:gd name="connsiteY0" fmla="*/ 0 h 1842294"/>
              <a:gd name="connsiteX1" fmla="*/ 1993106 w 2373313"/>
              <a:gd name="connsiteY1" fmla="*/ 242888 h 1842294"/>
              <a:gd name="connsiteX2" fmla="*/ 1978025 w 2373313"/>
              <a:gd name="connsiteY2" fmla="*/ 389732 h 1842294"/>
              <a:gd name="connsiteX3" fmla="*/ 2373313 w 2373313"/>
              <a:gd name="connsiteY3" fmla="*/ 558007 h 1842294"/>
              <a:gd name="connsiteX4" fmla="*/ 1066005 w 2373313"/>
              <a:gd name="connsiteY4" fmla="*/ 1835151 h 1842294"/>
              <a:gd name="connsiteX5" fmla="*/ 738981 w 2373313"/>
              <a:gd name="connsiteY5" fmla="*/ 1686720 h 1842294"/>
              <a:gd name="connsiteX6" fmla="*/ 571500 w 2373313"/>
              <a:gd name="connsiteY6" fmla="*/ 1842294 h 1842294"/>
              <a:gd name="connsiteX7" fmla="*/ 3174 w 2373313"/>
              <a:gd name="connsiteY7" fmla="*/ 1548606 h 1842294"/>
              <a:gd name="connsiteX8" fmla="*/ 0 w 2373313"/>
              <a:gd name="connsiteY8" fmla="*/ 1227932 h 1842294"/>
              <a:gd name="connsiteX9" fmla="*/ 533400 w 2373313"/>
              <a:gd name="connsiteY9" fmla="*/ 802482 h 1842294"/>
              <a:gd name="connsiteX10" fmla="*/ 510381 w 2373313"/>
              <a:gd name="connsiteY10" fmla="*/ 696913 h 1842294"/>
              <a:gd name="connsiteX11" fmla="*/ 819944 w 2373313"/>
              <a:gd name="connsiteY11" fmla="*/ 443707 h 1842294"/>
              <a:gd name="connsiteX12" fmla="*/ 889000 w 2373313"/>
              <a:gd name="connsiteY12" fmla="*/ 469901 h 1842294"/>
              <a:gd name="connsiteX13" fmla="*/ 1449388 w 2373313"/>
              <a:gd name="connsiteY13" fmla="*/ 0 h 1842294"/>
              <a:gd name="connsiteX0" fmla="*/ 1449388 w 2373313"/>
              <a:gd name="connsiteY0" fmla="*/ 0 h 2572543"/>
              <a:gd name="connsiteX1" fmla="*/ 1993106 w 2373313"/>
              <a:gd name="connsiteY1" fmla="*/ 242888 h 2572543"/>
              <a:gd name="connsiteX2" fmla="*/ 1978025 w 2373313"/>
              <a:gd name="connsiteY2" fmla="*/ 389732 h 2572543"/>
              <a:gd name="connsiteX3" fmla="*/ 2373313 w 2373313"/>
              <a:gd name="connsiteY3" fmla="*/ 558007 h 2572543"/>
              <a:gd name="connsiteX4" fmla="*/ 1066005 w 2373313"/>
              <a:gd name="connsiteY4" fmla="*/ 1835151 h 2572543"/>
              <a:gd name="connsiteX5" fmla="*/ 738981 w 2373313"/>
              <a:gd name="connsiteY5" fmla="*/ 1686720 h 2572543"/>
              <a:gd name="connsiteX6" fmla="*/ 571500 w 2373313"/>
              <a:gd name="connsiteY6" fmla="*/ 1842294 h 2572543"/>
              <a:gd name="connsiteX7" fmla="*/ 36512 w 2373313"/>
              <a:gd name="connsiteY7" fmla="*/ 2572543 h 2572543"/>
              <a:gd name="connsiteX8" fmla="*/ 0 w 2373313"/>
              <a:gd name="connsiteY8" fmla="*/ 1227932 h 2572543"/>
              <a:gd name="connsiteX9" fmla="*/ 533400 w 2373313"/>
              <a:gd name="connsiteY9" fmla="*/ 802482 h 2572543"/>
              <a:gd name="connsiteX10" fmla="*/ 510381 w 2373313"/>
              <a:gd name="connsiteY10" fmla="*/ 696913 h 2572543"/>
              <a:gd name="connsiteX11" fmla="*/ 819944 w 2373313"/>
              <a:gd name="connsiteY11" fmla="*/ 443707 h 2572543"/>
              <a:gd name="connsiteX12" fmla="*/ 889000 w 2373313"/>
              <a:gd name="connsiteY12" fmla="*/ 469901 h 2572543"/>
              <a:gd name="connsiteX13" fmla="*/ 1449388 w 2373313"/>
              <a:gd name="connsiteY13" fmla="*/ 0 h 2572543"/>
              <a:gd name="connsiteX0" fmla="*/ 1449388 w 2373313"/>
              <a:gd name="connsiteY0" fmla="*/ 0 h 2851944"/>
              <a:gd name="connsiteX1" fmla="*/ 1993106 w 2373313"/>
              <a:gd name="connsiteY1" fmla="*/ 242888 h 2851944"/>
              <a:gd name="connsiteX2" fmla="*/ 1978025 w 2373313"/>
              <a:gd name="connsiteY2" fmla="*/ 389732 h 2851944"/>
              <a:gd name="connsiteX3" fmla="*/ 2373313 w 2373313"/>
              <a:gd name="connsiteY3" fmla="*/ 558007 h 2851944"/>
              <a:gd name="connsiteX4" fmla="*/ 1066005 w 2373313"/>
              <a:gd name="connsiteY4" fmla="*/ 1835151 h 2851944"/>
              <a:gd name="connsiteX5" fmla="*/ 738981 w 2373313"/>
              <a:gd name="connsiteY5" fmla="*/ 1686720 h 2851944"/>
              <a:gd name="connsiteX6" fmla="*/ 581025 w 2373313"/>
              <a:gd name="connsiteY6" fmla="*/ 2851944 h 2851944"/>
              <a:gd name="connsiteX7" fmla="*/ 36512 w 2373313"/>
              <a:gd name="connsiteY7" fmla="*/ 2572543 h 2851944"/>
              <a:gd name="connsiteX8" fmla="*/ 0 w 2373313"/>
              <a:gd name="connsiteY8" fmla="*/ 1227932 h 2851944"/>
              <a:gd name="connsiteX9" fmla="*/ 533400 w 2373313"/>
              <a:gd name="connsiteY9" fmla="*/ 802482 h 2851944"/>
              <a:gd name="connsiteX10" fmla="*/ 510381 w 2373313"/>
              <a:gd name="connsiteY10" fmla="*/ 696913 h 2851944"/>
              <a:gd name="connsiteX11" fmla="*/ 819944 w 2373313"/>
              <a:gd name="connsiteY11" fmla="*/ 443707 h 2851944"/>
              <a:gd name="connsiteX12" fmla="*/ 889000 w 2373313"/>
              <a:gd name="connsiteY12" fmla="*/ 469901 h 2851944"/>
              <a:gd name="connsiteX13" fmla="*/ 1449388 w 2373313"/>
              <a:gd name="connsiteY13" fmla="*/ 0 h 2851944"/>
              <a:gd name="connsiteX0" fmla="*/ 1449388 w 2373313"/>
              <a:gd name="connsiteY0" fmla="*/ 0 h 2851944"/>
              <a:gd name="connsiteX1" fmla="*/ 1993106 w 2373313"/>
              <a:gd name="connsiteY1" fmla="*/ 242888 h 2851944"/>
              <a:gd name="connsiteX2" fmla="*/ 1978025 w 2373313"/>
              <a:gd name="connsiteY2" fmla="*/ 389732 h 2851944"/>
              <a:gd name="connsiteX3" fmla="*/ 2373313 w 2373313"/>
              <a:gd name="connsiteY3" fmla="*/ 558007 h 2851944"/>
              <a:gd name="connsiteX4" fmla="*/ 1066005 w 2373313"/>
              <a:gd name="connsiteY4" fmla="*/ 1835151 h 2851944"/>
              <a:gd name="connsiteX5" fmla="*/ 729456 w 2373313"/>
              <a:gd name="connsiteY5" fmla="*/ 2705895 h 2851944"/>
              <a:gd name="connsiteX6" fmla="*/ 581025 w 2373313"/>
              <a:gd name="connsiteY6" fmla="*/ 2851944 h 2851944"/>
              <a:gd name="connsiteX7" fmla="*/ 36512 w 2373313"/>
              <a:gd name="connsiteY7" fmla="*/ 2572543 h 2851944"/>
              <a:gd name="connsiteX8" fmla="*/ 0 w 2373313"/>
              <a:gd name="connsiteY8" fmla="*/ 1227932 h 2851944"/>
              <a:gd name="connsiteX9" fmla="*/ 533400 w 2373313"/>
              <a:gd name="connsiteY9" fmla="*/ 802482 h 2851944"/>
              <a:gd name="connsiteX10" fmla="*/ 510381 w 2373313"/>
              <a:gd name="connsiteY10" fmla="*/ 696913 h 2851944"/>
              <a:gd name="connsiteX11" fmla="*/ 819944 w 2373313"/>
              <a:gd name="connsiteY11" fmla="*/ 443707 h 2851944"/>
              <a:gd name="connsiteX12" fmla="*/ 889000 w 2373313"/>
              <a:gd name="connsiteY12" fmla="*/ 469901 h 2851944"/>
              <a:gd name="connsiteX13" fmla="*/ 1449388 w 2373313"/>
              <a:gd name="connsiteY13" fmla="*/ 0 h 2851944"/>
              <a:gd name="connsiteX0" fmla="*/ 1449388 w 2373313"/>
              <a:gd name="connsiteY0" fmla="*/ 0 h 2878139"/>
              <a:gd name="connsiteX1" fmla="*/ 1993106 w 2373313"/>
              <a:gd name="connsiteY1" fmla="*/ 242888 h 2878139"/>
              <a:gd name="connsiteX2" fmla="*/ 1978025 w 2373313"/>
              <a:gd name="connsiteY2" fmla="*/ 389732 h 2878139"/>
              <a:gd name="connsiteX3" fmla="*/ 2373313 w 2373313"/>
              <a:gd name="connsiteY3" fmla="*/ 558007 h 2878139"/>
              <a:gd name="connsiteX4" fmla="*/ 999330 w 2373313"/>
              <a:gd name="connsiteY4" fmla="*/ 2878139 h 2878139"/>
              <a:gd name="connsiteX5" fmla="*/ 729456 w 2373313"/>
              <a:gd name="connsiteY5" fmla="*/ 2705895 h 2878139"/>
              <a:gd name="connsiteX6" fmla="*/ 581025 w 2373313"/>
              <a:gd name="connsiteY6" fmla="*/ 2851944 h 2878139"/>
              <a:gd name="connsiteX7" fmla="*/ 36512 w 2373313"/>
              <a:gd name="connsiteY7" fmla="*/ 2572543 h 2878139"/>
              <a:gd name="connsiteX8" fmla="*/ 0 w 2373313"/>
              <a:gd name="connsiteY8" fmla="*/ 1227932 h 2878139"/>
              <a:gd name="connsiteX9" fmla="*/ 533400 w 2373313"/>
              <a:gd name="connsiteY9" fmla="*/ 802482 h 2878139"/>
              <a:gd name="connsiteX10" fmla="*/ 510381 w 2373313"/>
              <a:gd name="connsiteY10" fmla="*/ 696913 h 2878139"/>
              <a:gd name="connsiteX11" fmla="*/ 819944 w 2373313"/>
              <a:gd name="connsiteY11" fmla="*/ 443707 h 2878139"/>
              <a:gd name="connsiteX12" fmla="*/ 889000 w 2373313"/>
              <a:gd name="connsiteY12" fmla="*/ 469901 h 2878139"/>
              <a:gd name="connsiteX13" fmla="*/ 1449388 w 2373313"/>
              <a:gd name="connsiteY13" fmla="*/ 0 h 2878139"/>
              <a:gd name="connsiteX0" fmla="*/ 1449388 w 2373313"/>
              <a:gd name="connsiteY0" fmla="*/ 0 h 2878139"/>
              <a:gd name="connsiteX1" fmla="*/ 1993106 w 2373313"/>
              <a:gd name="connsiteY1" fmla="*/ 242888 h 2878139"/>
              <a:gd name="connsiteX2" fmla="*/ 1978025 w 2373313"/>
              <a:gd name="connsiteY2" fmla="*/ 389732 h 2878139"/>
              <a:gd name="connsiteX3" fmla="*/ 2373313 w 2373313"/>
              <a:gd name="connsiteY3" fmla="*/ 558007 h 2878139"/>
              <a:gd name="connsiteX4" fmla="*/ 1871663 w 2373313"/>
              <a:gd name="connsiteY4" fmla="*/ 1393031 h 2878139"/>
              <a:gd name="connsiteX5" fmla="*/ 999330 w 2373313"/>
              <a:gd name="connsiteY5" fmla="*/ 2878139 h 2878139"/>
              <a:gd name="connsiteX6" fmla="*/ 729456 w 2373313"/>
              <a:gd name="connsiteY6" fmla="*/ 2705895 h 2878139"/>
              <a:gd name="connsiteX7" fmla="*/ 581025 w 2373313"/>
              <a:gd name="connsiteY7" fmla="*/ 2851944 h 2878139"/>
              <a:gd name="connsiteX8" fmla="*/ 36512 w 2373313"/>
              <a:gd name="connsiteY8" fmla="*/ 2572543 h 2878139"/>
              <a:gd name="connsiteX9" fmla="*/ 0 w 2373313"/>
              <a:gd name="connsiteY9" fmla="*/ 1227932 h 2878139"/>
              <a:gd name="connsiteX10" fmla="*/ 533400 w 2373313"/>
              <a:gd name="connsiteY10" fmla="*/ 802482 h 2878139"/>
              <a:gd name="connsiteX11" fmla="*/ 510381 w 2373313"/>
              <a:gd name="connsiteY11" fmla="*/ 696913 h 2878139"/>
              <a:gd name="connsiteX12" fmla="*/ 819944 w 2373313"/>
              <a:gd name="connsiteY12" fmla="*/ 443707 h 2878139"/>
              <a:gd name="connsiteX13" fmla="*/ 889000 w 2373313"/>
              <a:gd name="connsiteY13" fmla="*/ 469901 h 2878139"/>
              <a:gd name="connsiteX14" fmla="*/ 1449388 w 2373313"/>
              <a:gd name="connsiteY14" fmla="*/ 0 h 2878139"/>
              <a:gd name="connsiteX0" fmla="*/ 1449388 w 2373313"/>
              <a:gd name="connsiteY0" fmla="*/ 0 h 2878139"/>
              <a:gd name="connsiteX1" fmla="*/ 1993106 w 2373313"/>
              <a:gd name="connsiteY1" fmla="*/ 242888 h 2878139"/>
              <a:gd name="connsiteX2" fmla="*/ 1978025 w 2373313"/>
              <a:gd name="connsiteY2" fmla="*/ 389732 h 2878139"/>
              <a:gd name="connsiteX3" fmla="*/ 2373313 w 2373313"/>
              <a:gd name="connsiteY3" fmla="*/ 558007 h 2878139"/>
              <a:gd name="connsiteX4" fmla="*/ 2162176 w 2373313"/>
              <a:gd name="connsiteY4" fmla="*/ 1678781 h 2878139"/>
              <a:gd name="connsiteX5" fmla="*/ 999330 w 2373313"/>
              <a:gd name="connsiteY5" fmla="*/ 2878139 h 2878139"/>
              <a:gd name="connsiteX6" fmla="*/ 729456 w 2373313"/>
              <a:gd name="connsiteY6" fmla="*/ 2705895 h 2878139"/>
              <a:gd name="connsiteX7" fmla="*/ 581025 w 2373313"/>
              <a:gd name="connsiteY7" fmla="*/ 2851944 h 2878139"/>
              <a:gd name="connsiteX8" fmla="*/ 36512 w 2373313"/>
              <a:gd name="connsiteY8" fmla="*/ 2572543 h 2878139"/>
              <a:gd name="connsiteX9" fmla="*/ 0 w 2373313"/>
              <a:gd name="connsiteY9" fmla="*/ 1227932 h 2878139"/>
              <a:gd name="connsiteX10" fmla="*/ 533400 w 2373313"/>
              <a:gd name="connsiteY10" fmla="*/ 802482 h 2878139"/>
              <a:gd name="connsiteX11" fmla="*/ 510381 w 2373313"/>
              <a:gd name="connsiteY11" fmla="*/ 696913 h 2878139"/>
              <a:gd name="connsiteX12" fmla="*/ 819944 w 2373313"/>
              <a:gd name="connsiteY12" fmla="*/ 443707 h 2878139"/>
              <a:gd name="connsiteX13" fmla="*/ 889000 w 2373313"/>
              <a:gd name="connsiteY13" fmla="*/ 469901 h 2878139"/>
              <a:gd name="connsiteX14" fmla="*/ 1449388 w 2373313"/>
              <a:gd name="connsiteY14" fmla="*/ 0 h 2878139"/>
              <a:gd name="connsiteX0" fmla="*/ 1449388 w 2373313"/>
              <a:gd name="connsiteY0" fmla="*/ 0 h 2878139"/>
              <a:gd name="connsiteX1" fmla="*/ 1993106 w 2373313"/>
              <a:gd name="connsiteY1" fmla="*/ 242888 h 2878139"/>
              <a:gd name="connsiteX2" fmla="*/ 1978025 w 2373313"/>
              <a:gd name="connsiteY2" fmla="*/ 389732 h 2878139"/>
              <a:gd name="connsiteX3" fmla="*/ 2373313 w 2373313"/>
              <a:gd name="connsiteY3" fmla="*/ 558007 h 2878139"/>
              <a:gd name="connsiteX4" fmla="*/ 2185988 w 2373313"/>
              <a:gd name="connsiteY4" fmla="*/ 1535906 h 2878139"/>
              <a:gd name="connsiteX5" fmla="*/ 2162176 w 2373313"/>
              <a:gd name="connsiteY5" fmla="*/ 1678781 h 2878139"/>
              <a:gd name="connsiteX6" fmla="*/ 999330 w 2373313"/>
              <a:gd name="connsiteY6" fmla="*/ 2878139 h 2878139"/>
              <a:gd name="connsiteX7" fmla="*/ 729456 w 2373313"/>
              <a:gd name="connsiteY7" fmla="*/ 2705895 h 2878139"/>
              <a:gd name="connsiteX8" fmla="*/ 581025 w 2373313"/>
              <a:gd name="connsiteY8" fmla="*/ 2851944 h 2878139"/>
              <a:gd name="connsiteX9" fmla="*/ 36512 w 2373313"/>
              <a:gd name="connsiteY9" fmla="*/ 2572543 h 2878139"/>
              <a:gd name="connsiteX10" fmla="*/ 0 w 2373313"/>
              <a:gd name="connsiteY10" fmla="*/ 1227932 h 2878139"/>
              <a:gd name="connsiteX11" fmla="*/ 533400 w 2373313"/>
              <a:gd name="connsiteY11" fmla="*/ 802482 h 2878139"/>
              <a:gd name="connsiteX12" fmla="*/ 510381 w 2373313"/>
              <a:gd name="connsiteY12" fmla="*/ 696913 h 2878139"/>
              <a:gd name="connsiteX13" fmla="*/ 819944 w 2373313"/>
              <a:gd name="connsiteY13" fmla="*/ 443707 h 2878139"/>
              <a:gd name="connsiteX14" fmla="*/ 889000 w 2373313"/>
              <a:gd name="connsiteY14" fmla="*/ 469901 h 2878139"/>
              <a:gd name="connsiteX15" fmla="*/ 1449388 w 2373313"/>
              <a:gd name="connsiteY15" fmla="*/ 0 h 2878139"/>
              <a:gd name="connsiteX0" fmla="*/ 1449388 w 2373313"/>
              <a:gd name="connsiteY0" fmla="*/ 0 h 2878139"/>
              <a:gd name="connsiteX1" fmla="*/ 1993106 w 2373313"/>
              <a:gd name="connsiteY1" fmla="*/ 242888 h 2878139"/>
              <a:gd name="connsiteX2" fmla="*/ 1978025 w 2373313"/>
              <a:gd name="connsiteY2" fmla="*/ 389732 h 2878139"/>
              <a:gd name="connsiteX3" fmla="*/ 2373313 w 2373313"/>
              <a:gd name="connsiteY3" fmla="*/ 558007 h 2878139"/>
              <a:gd name="connsiteX4" fmla="*/ 2200275 w 2373313"/>
              <a:gd name="connsiteY4" fmla="*/ 1421606 h 2878139"/>
              <a:gd name="connsiteX5" fmla="*/ 2185988 w 2373313"/>
              <a:gd name="connsiteY5" fmla="*/ 1535906 h 2878139"/>
              <a:gd name="connsiteX6" fmla="*/ 2162176 w 2373313"/>
              <a:gd name="connsiteY6" fmla="*/ 1678781 h 2878139"/>
              <a:gd name="connsiteX7" fmla="*/ 999330 w 2373313"/>
              <a:gd name="connsiteY7" fmla="*/ 2878139 h 2878139"/>
              <a:gd name="connsiteX8" fmla="*/ 729456 w 2373313"/>
              <a:gd name="connsiteY8" fmla="*/ 2705895 h 2878139"/>
              <a:gd name="connsiteX9" fmla="*/ 581025 w 2373313"/>
              <a:gd name="connsiteY9" fmla="*/ 2851944 h 2878139"/>
              <a:gd name="connsiteX10" fmla="*/ 36512 w 2373313"/>
              <a:gd name="connsiteY10" fmla="*/ 2572543 h 2878139"/>
              <a:gd name="connsiteX11" fmla="*/ 0 w 2373313"/>
              <a:gd name="connsiteY11" fmla="*/ 1227932 h 2878139"/>
              <a:gd name="connsiteX12" fmla="*/ 533400 w 2373313"/>
              <a:gd name="connsiteY12" fmla="*/ 802482 h 2878139"/>
              <a:gd name="connsiteX13" fmla="*/ 510381 w 2373313"/>
              <a:gd name="connsiteY13" fmla="*/ 696913 h 2878139"/>
              <a:gd name="connsiteX14" fmla="*/ 819944 w 2373313"/>
              <a:gd name="connsiteY14" fmla="*/ 443707 h 2878139"/>
              <a:gd name="connsiteX15" fmla="*/ 889000 w 2373313"/>
              <a:gd name="connsiteY15" fmla="*/ 469901 h 2878139"/>
              <a:gd name="connsiteX16" fmla="*/ 1449388 w 2373313"/>
              <a:gd name="connsiteY16" fmla="*/ 0 h 2878139"/>
              <a:gd name="connsiteX0" fmla="*/ 1449388 w 2373313"/>
              <a:gd name="connsiteY0" fmla="*/ 0 h 2878139"/>
              <a:gd name="connsiteX1" fmla="*/ 1993106 w 2373313"/>
              <a:gd name="connsiteY1" fmla="*/ 242888 h 2878139"/>
              <a:gd name="connsiteX2" fmla="*/ 1978025 w 2373313"/>
              <a:gd name="connsiteY2" fmla="*/ 389732 h 2878139"/>
              <a:gd name="connsiteX3" fmla="*/ 2373313 w 2373313"/>
              <a:gd name="connsiteY3" fmla="*/ 558007 h 2878139"/>
              <a:gd name="connsiteX4" fmla="*/ 2262188 w 2373313"/>
              <a:gd name="connsiteY4" fmla="*/ 1450181 h 2878139"/>
              <a:gd name="connsiteX5" fmla="*/ 2185988 w 2373313"/>
              <a:gd name="connsiteY5" fmla="*/ 1535906 h 2878139"/>
              <a:gd name="connsiteX6" fmla="*/ 2162176 w 2373313"/>
              <a:gd name="connsiteY6" fmla="*/ 1678781 h 2878139"/>
              <a:gd name="connsiteX7" fmla="*/ 999330 w 2373313"/>
              <a:gd name="connsiteY7" fmla="*/ 2878139 h 2878139"/>
              <a:gd name="connsiteX8" fmla="*/ 729456 w 2373313"/>
              <a:gd name="connsiteY8" fmla="*/ 2705895 h 2878139"/>
              <a:gd name="connsiteX9" fmla="*/ 581025 w 2373313"/>
              <a:gd name="connsiteY9" fmla="*/ 2851944 h 2878139"/>
              <a:gd name="connsiteX10" fmla="*/ 36512 w 2373313"/>
              <a:gd name="connsiteY10" fmla="*/ 2572543 h 2878139"/>
              <a:gd name="connsiteX11" fmla="*/ 0 w 2373313"/>
              <a:gd name="connsiteY11" fmla="*/ 1227932 h 2878139"/>
              <a:gd name="connsiteX12" fmla="*/ 533400 w 2373313"/>
              <a:gd name="connsiteY12" fmla="*/ 802482 h 2878139"/>
              <a:gd name="connsiteX13" fmla="*/ 510381 w 2373313"/>
              <a:gd name="connsiteY13" fmla="*/ 696913 h 2878139"/>
              <a:gd name="connsiteX14" fmla="*/ 819944 w 2373313"/>
              <a:gd name="connsiteY14" fmla="*/ 443707 h 2878139"/>
              <a:gd name="connsiteX15" fmla="*/ 889000 w 2373313"/>
              <a:gd name="connsiteY15" fmla="*/ 469901 h 2878139"/>
              <a:gd name="connsiteX16" fmla="*/ 1449388 w 2373313"/>
              <a:gd name="connsiteY16" fmla="*/ 0 h 2878139"/>
              <a:gd name="connsiteX0" fmla="*/ 1449388 w 2373313"/>
              <a:gd name="connsiteY0" fmla="*/ 0 h 2878139"/>
              <a:gd name="connsiteX1" fmla="*/ 1993106 w 2373313"/>
              <a:gd name="connsiteY1" fmla="*/ 242888 h 2878139"/>
              <a:gd name="connsiteX2" fmla="*/ 1978025 w 2373313"/>
              <a:gd name="connsiteY2" fmla="*/ 389732 h 2878139"/>
              <a:gd name="connsiteX3" fmla="*/ 2373313 w 2373313"/>
              <a:gd name="connsiteY3" fmla="*/ 558007 h 2878139"/>
              <a:gd name="connsiteX4" fmla="*/ 2252663 w 2373313"/>
              <a:gd name="connsiteY4" fmla="*/ 1450181 h 2878139"/>
              <a:gd name="connsiteX5" fmla="*/ 2185988 w 2373313"/>
              <a:gd name="connsiteY5" fmla="*/ 1535906 h 2878139"/>
              <a:gd name="connsiteX6" fmla="*/ 2162176 w 2373313"/>
              <a:gd name="connsiteY6" fmla="*/ 1678781 h 2878139"/>
              <a:gd name="connsiteX7" fmla="*/ 999330 w 2373313"/>
              <a:gd name="connsiteY7" fmla="*/ 2878139 h 2878139"/>
              <a:gd name="connsiteX8" fmla="*/ 729456 w 2373313"/>
              <a:gd name="connsiteY8" fmla="*/ 2705895 h 2878139"/>
              <a:gd name="connsiteX9" fmla="*/ 581025 w 2373313"/>
              <a:gd name="connsiteY9" fmla="*/ 2851944 h 2878139"/>
              <a:gd name="connsiteX10" fmla="*/ 36512 w 2373313"/>
              <a:gd name="connsiteY10" fmla="*/ 2572543 h 2878139"/>
              <a:gd name="connsiteX11" fmla="*/ 0 w 2373313"/>
              <a:gd name="connsiteY11" fmla="*/ 1227932 h 2878139"/>
              <a:gd name="connsiteX12" fmla="*/ 533400 w 2373313"/>
              <a:gd name="connsiteY12" fmla="*/ 802482 h 2878139"/>
              <a:gd name="connsiteX13" fmla="*/ 510381 w 2373313"/>
              <a:gd name="connsiteY13" fmla="*/ 696913 h 2878139"/>
              <a:gd name="connsiteX14" fmla="*/ 819944 w 2373313"/>
              <a:gd name="connsiteY14" fmla="*/ 443707 h 2878139"/>
              <a:gd name="connsiteX15" fmla="*/ 889000 w 2373313"/>
              <a:gd name="connsiteY15" fmla="*/ 469901 h 2878139"/>
              <a:gd name="connsiteX16" fmla="*/ 1449388 w 2373313"/>
              <a:gd name="connsiteY16" fmla="*/ 0 h 2878139"/>
              <a:gd name="connsiteX0" fmla="*/ 1449388 w 2387600"/>
              <a:gd name="connsiteY0" fmla="*/ 0 h 2878139"/>
              <a:gd name="connsiteX1" fmla="*/ 1993106 w 2387600"/>
              <a:gd name="connsiteY1" fmla="*/ 242888 h 2878139"/>
              <a:gd name="connsiteX2" fmla="*/ 1978025 w 2387600"/>
              <a:gd name="connsiteY2" fmla="*/ 389732 h 2878139"/>
              <a:gd name="connsiteX3" fmla="*/ 2387600 w 2387600"/>
              <a:gd name="connsiteY3" fmla="*/ 558007 h 2878139"/>
              <a:gd name="connsiteX4" fmla="*/ 2252663 w 2387600"/>
              <a:gd name="connsiteY4" fmla="*/ 1450181 h 2878139"/>
              <a:gd name="connsiteX5" fmla="*/ 2185988 w 2387600"/>
              <a:gd name="connsiteY5" fmla="*/ 1535906 h 2878139"/>
              <a:gd name="connsiteX6" fmla="*/ 2162176 w 2387600"/>
              <a:gd name="connsiteY6" fmla="*/ 1678781 h 2878139"/>
              <a:gd name="connsiteX7" fmla="*/ 999330 w 2387600"/>
              <a:gd name="connsiteY7" fmla="*/ 2878139 h 2878139"/>
              <a:gd name="connsiteX8" fmla="*/ 729456 w 2387600"/>
              <a:gd name="connsiteY8" fmla="*/ 2705895 h 2878139"/>
              <a:gd name="connsiteX9" fmla="*/ 581025 w 2387600"/>
              <a:gd name="connsiteY9" fmla="*/ 2851944 h 2878139"/>
              <a:gd name="connsiteX10" fmla="*/ 36512 w 2387600"/>
              <a:gd name="connsiteY10" fmla="*/ 2572543 h 2878139"/>
              <a:gd name="connsiteX11" fmla="*/ 0 w 2387600"/>
              <a:gd name="connsiteY11" fmla="*/ 1227932 h 2878139"/>
              <a:gd name="connsiteX12" fmla="*/ 533400 w 2387600"/>
              <a:gd name="connsiteY12" fmla="*/ 802482 h 2878139"/>
              <a:gd name="connsiteX13" fmla="*/ 510381 w 2387600"/>
              <a:gd name="connsiteY13" fmla="*/ 696913 h 2878139"/>
              <a:gd name="connsiteX14" fmla="*/ 819944 w 2387600"/>
              <a:gd name="connsiteY14" fmla="*/ 443707 h 2878139"/>
              <a:gd name="connsiteX15" fmla="*/ 889000 w 2387600"/>
              <a:gd name="connsiteY15" fmla="*/ 469901 h 2878139"/>
              <a:gd name="connsiteX16" fmla="*/ 1449388 w 2387600"/>
              <a:gd name="connsiteY16" fmla="*/ 0 h 2878139"/>
              <a:gd name="connsiteX0" fmla="*/ 1449388 w 2387600"/>
              <a:gd name="connsiteY0" fmla="*/ 0 h 2878139"/>
              <a:gd name="connsiteX1" fmla="*/ 1993106 w 2387600"/>
              <a:gd name="connsiteY1" fmla="*/ 242888 h 2878139"/>
              <a:gd name="connsiteX2" fmla="*/ 1978025 w 2387600"/>
              <a:gd name="connsiteY2" fmla="*/ 389732 h 2878139"/>
              <a:gd name="connsiteX3" fmla="*/ 2387600 w 2387600"/>
              <a:gd name="connsiteY3" fmla="*/ 558007 h 2878139"/>
              <a:gd name="connsiteX4" fmla="*/ 2252663 w 2387600"/>
              <a:gd name="connsiteY4" fmla="*/ 1450181 h 2878139"/>
              <a:gd name="connsiteX5" fmla="*/ 2185988 w 2387600"/>
              <a:gd name="connsiteY5" fmla="*/ 1535906 h 2878139"/>
              <a:gd name="connsiteX6" fmla="*/ 2162176 w 2387600"/>
              <a:gd name="connsiteY6" fmla="*/ 1678781 h 2878139"/>
              <a:gd name="connsiteX7" fmla="*/ 999330 w 2387600"/>
              <a:gd name="connsiteY7" fmla="*/ 2878139 h 2878139"/>
              <a:gd name="connsiteX8" fmla="*/ 729456 w 2387600"/>
              <a:gd name="connsiteY8" fmla="*/ 2705895 h 2878139"/>
              <a:gd name="connsiteX9" fmla="*/ 581025 w 2387600"/>
              <a:gd name="connsiteY9" fmla="*/ 2851944 h 2878139"/>
              <a:gd name="connsiteX10" fmla="*/ 36512 w 2387600"/>
              <a:gd name="connsiteY10" fmla="*/ 2572543 h 2878139"/>
              <a:gd name="connsiteX11" fmla="*/ 0 w 2387600"/>
              <a:gd name="connsiteY11" fmla="*/ 1227932 h 2878139"/>
              <a:gd name="connsiteX12" fmla="*/ 507206 w 2387600"/>
              <a:gd name="connsiteY12" fmla="*/ 802482 h 2878139"/>
              <a:gd name="connsiteX13" fmla="*/ 510381 w 2387600"/>
              <a:gd name="connsiteY13" fmla="*/ 696913 h 2878139"/>
              <a:gd name="connsiteX14" fmla="*/ 819944 w 2387600"/>
              <a:gd name="connsiteY14" fmla="*/ 443707 h 2878139"/>
              <a:gd name="connsiteX15" fmla="*/ 889000 w 2387600"/>
              <a:gd name="connsiteY15" fmla="*/ 469901 h 2878139"/>
              <a:gd name="connsiteX16" fmla="*/ 1449388 w 2387600"/>
              <a:gd name="connsiteY16" fmla="*/ 0 h 2878139"/>
              <a:gd name="connsiteX0" fmla="*/ 1461294 w 2399506"/>
              <a:gd name="connsiteY0" fmla="*/ 0 h 2878139"/>
              <a:gd name="connsiteX1" fmla="*/ 2005012 w 2399506"/>
              <a:gd name="connsiteY1" fmla="*/ 242888 h 2878139"/>
              <a:gd name="connsiteX2" fmla="*/ 1989931 w 2399506"/>
              <a:gd name="connsiteY2" fmla="*/ 389732 h 2878139"/>
              <a:gd name="connsiteX3" fmla="*/ 2399506 w 2399506"/>
              <a:gd name="connsiteY3" fmla="*/ 558007 h 2878139"/>
              <a:gd name="connsiteX4" fmla="*/ 2264569 w 2399506"/>
              <a:gd name="connsiteY4" fmla="*/ 1450181 h 2878139"/>
              <a:gd name="connsiteX5" fmla="*/ 2197894 w 2399506"/>
              <a:gd name="connsiteY5" fmla="*/ 1535906 h 2878139"/>
              <a:gd name="connsiteX6" fmla="*/ 2174082 w 2399506"/>
              <a:gd name="connsiteY6" fmla="*/ 1678781 h 2878139"/>
              <a:gd name="connsiteX7" fmla="*/ 1011236 w 2399506"/>
              <a:gd name="connsiteY7" fmla="*/ 2878139 h 2878139"/>
              <a:gd name="connsiteX8" fmla="*/ 741362 w 2399506"/>
              <a:gd name="connsiteY8" fmla="*/ 2705895 h 2878139"/>
              <a:gd name="connsiteX9" fmla="*/ 592931 w 2399506"/>
              <a:gd name="connsiteY9" fmla="*/ 2851944 h 2878139"/>
              <a:gd name="connsiteX10" fmla="*/ 48418 w 2399506"/>
              <a:gd name="connsiteY10" fmla="*/ 2572543 h 2878139"/>
              <a:gd name="connsiteX11" fmla="*/ 0 w 2399506"/>
              <a:gd name="connsiteY11" fmla="*/ 1220788 h 2878139"/>
              <a:gd name="connsiteX12" fmla="*/ 519112 w 2399506"/>
              <a:gd name="connsiteY12" fmla="*/ 802482 h 2878139"/>
              <a:gd name="connsiteX13" fmla="*/ 522287 w 2399506"/>
              <a:gd name="connsiteY13" fmla="*/ 696913 h 2878139"/>
              <a:gd name="connsiteX14" fmla="*/ 831850 w 2399506"/>
              <a:gd name="connsiteY14" fmla="*/ 443707 h 2878139"/>
              <a:gd name="connsiteX15" fmla="*/ 900906 w 2399506"/>
              <a:gd name="connsiteY15" fmla="*/ 469901 h 2878139"/>
              <a:gd name="connsiteX16" fmla="*/ 1461294 w 2399506"/>
              <a:gd name="connsiteY16" fmla="*/ 0 h 2878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99506" h="2878139">
                <a:moveTo>
                  <a:pt x="1461294" y="0"/>
                </a:moveTo>
                <a:lnTo>
                  <a:pt x="2005012" y="242888"/>
                </a:lnTo>
                <a:lnTo>
                  <a:pt x="1989931" y="389732"/>
                </a:lnTo>
                <a:lnTo>
                  <a:pt x="2399506" y="558007"/>
                </a:lnTo>
                <a:lnTo>
                  <a:pt x="2264569" y="1450181"/>
                </a:lnTo>
                <a:lnTo>
                  <a:pt x="2197894" y="1535906"/>
                </a:lnTo>
                <a:lnTo>
                  <a:pt x="2174082" y="1678781"/>
                </a:lnTo>
                <a:lnTo>
                  <a:pt x="1011236" y="2878139"/>
                </a:lnTo>
                <a:lnTo>
                  <a:pt x="741362" y="2705895"/>
                </a:lnTo>
                <a:lnTo>
                  <a:pt x="592931" y="2851944"/>
                </a:lnTo>
                <a:lnTo>
                  <a:pt x="48418" y="2572543"/>
                </a:lnTo>
                <a:lnTo>
                  <a:pt x="0" y="1220788"/>
                </a:lnTo>
                <a:lnTo>
                  <a:pt x="519112" y="802482"/>
                </a:lnTo>
                <a:cubicBezTo>
                  <a:pt x="520170" y="767292"/>
                  <a:pt x="521229" y="732103"/>
                  <a:pt x="522287" y="696913"/>
                </a:cubicBezTo>
                <a:lnTo>
                  <a:pt x="831850" y="443707"/>
                </a:lnTo>
                <a:lnTo>
                  <a:pt x="900906" y="469901"/>
                </a:lnTo>
                <a:lnTo>
                  <a:pt x="1461294" y="0"/>
                </a:lnTo>
                <a:close/>
              </a:path>
            </a:pathLst>
          </a:custGeom>
          <a:solidFill>
            <a:srgbClr val="0070C0">
              <a:alpha val="33000"/>
            </a:srgbClr>
          </a:solidFill>
          <a:ln w="635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4" name="자유형 13"/>
          <p:cNvSpPr/>
          <p:nvPr/>
        </p:nvSpPr>
        <p:spPr>
          <a:xfrm>
            <a:off x="1876425" y="3463925"/>
            <a:ext cx="4311650" cy="3305175"/>
          </a:xfrm>
          <a:custGeom>
            <a:avLst/>
            <a:gdLst>
              <a:gd name="connsiteX0" fmla="*/ 0 w 3660775"/>
              <a:gd name="connsiteY0" fmla="*/ 2644775 h 3298825"/>
              <a:gd name="connsiteX1" fmla="*/ 0 w 3660775"/>
              <a:gd name="connsiteY1" fmla="*/ 2520950 h 3298825"/>
              <a:gd name="connsiteX2" fmla="*/ 723900 w 3660775"/>
              <a:gd name="connsiteY2" fmla="*/ 1790700 h 3298825"/>
              <a:gd name="connsiteX3" fmla="*/ 701675 w 3660775"/>
              <a:gd name="connsiteY3" fmla="*/ 409575 h 3298825"/>
              <a:gd name="connsiteX4" fmla="*/ 1187450 w 3660775"/>
              <a:gd name="connsiteY4" fmla="*/ 0 h 3298825"/>
              <a:gd name="connsiteX5" fmla="*/ 1466850 w 3660775"/>
              <a:gd name="connsiteY5" fmla="*/ 123825 h 3298825"/>
              <a:gd name="connsiteX6" fmla="*/ 1463675 w 3660775"/>
              <a:gd name="connsiteY6" fmla="*/ 473075 h 3298825"/>
              <a:gd name="connsiteX7" fmla="*/ 1765300 w 3660775"/>
              <a:gd name="connsiteY7" fmla="*/ 622300 h 3298825"/>
              <a:gd name="connsiteX8" fmla="*/ 1720850 w 3660775"/>
              <a:gd name="connsiteY8" fmla="*/ 1838325 h 3298825"/>
              <a:gd name="connsiteX9" fmla="*/ 3660775 w 3660775"/>
              <a:gd name="connsiteY9" fmla="*/ 2803525 h 3298825"/>
              <a:gd name="connsiteX10" fmla="*/ 3660775 w 3660775"/>
              <a:gd name="connsiteY10" fmla="*/ 3298825 h 3298825"/>
              <a:gd name="connsiteX11" fmla="*/ 0 w 3660775"/>
              <a:gd name="connsiteY11" fmla="*/ 3298825 h 3298825"/>
              <a:gd name="connsiteX12" fmla="*/ 0 w 3660775"/>
              <a:gd name="connsiteY12" fmla="*/ 2644775 h 3298825"/>
              <a:gd name="connsiteX0" fmla="*/ 641350 w 4302125"/>
              <a:gd name="connsiteY0" fmla="*/ 2644775 h 3305175"/>
              <a:gd name="connsiteX1" fmla="*/ 641350 w 4302125"/>
              <a:gd name="connsiteY1" fmla="*/ 2520950 h 3305175"/>
              <a:gd name="connsiteX2" fmla="*/ 1365250 w 4302125"/>
              <a:gd name="connsiteY2" fmla="*/ 1790700 h 3305175"/>
              <a:gd name="connsiteX3" fmla="*/ 1343025 w 4302125"/>
              <a:gd name="connsiteY3" fmla="*/ 409575 h 3305175"/>
              <a:gd name="connsiteX4" fmla="*/ 1828800 w 4302125"/>
              <a:gd name="connsiteY4" fmla="*/ 0 h 3305175"/>
              <a:gd name="connsiteX5" fmla="*/ 2108200 w 4302125"/>
              <a:gd name="connsiteY5" fmla="*/ 123825 h 3305175"/>
              <a:gd name="connsiteX6" fmla="*/ 2105025 w 4302125"/>
              <a:gd name="connsiteY6" fmla="*/ 473075 h 3305175"/>
              <a:gd name="connsiteX7" fmla="*/ 2406650 w 4302125"/>
              <a:gd name="connsiteY7" fmla="*/ 622300 h 3305175"/>
              <a:gd name="connsiteX8" fmla="*/ 2362200 w 4302125"/>
              <a:gd name="connsiteY8" fmla="*/ 1838325 h 3305175"/>
              <a:gd name="connsiteX9" fmla="*/ 4302125 w 4302125"/>
              <a:gd name="connsiteY9" fmla="*/ 2803525 h 3305175"/>
              <a:gd name="connsiteX10" fmla="*/ 4302125 w 4302125"/>
              <a:gd name="connsiteY10" fmla="*/ 3298825 h 3305175"/>
              <a:gd name="connsiteX11" fmla="*/ 0 w 4302125"/>
              <a:gd name="connsiteY11" fmla="*/ 3305175 h 3305175"/>
              <a:gd name="connsiteX12" fmla="*/ 641350 w 4302125"/>
              <a:gd name="connsiteY12" fmla="*/ 2644775 h 3305175"/>
              <a:gd name="connsiteX0" fmla="*/ 0 w 4393565"/>
              <a:gd name="connsiteY0" fmla="*/ 3305175 h 3390265"/>
              <a:gd name="connsiteX1" fmla="*/ 641350 w 4393565"/>
              <a:gd name="connsiteY1" fmla="*/ 2644775 h 3390265"/>
              <a:gd name="connsiteX2" fmla="*/ 641350 w 4393565"/>
              <a:gd name="connsiteY2" fmla="*/ 2520950 h 3390265"/>
              <a:gd name="connsiteX3" fmla="*/ 1365250 w 4393565"/>
              <a:gd name="connsiteY3" fmla="*/ 1790700 h 3390265"/>
              <a:gd name="connsiteX4" fmla="*/ 1343025 w 4393565"/>
              <a:gd name="connsiteY4" fmla="*/ 409575 h 3390265"/>
              <a:gd name="connsiteX5" fmla="*/ 1828800 w 4393565"/>
              <a:gd name="connsiteY5" fmla="*/ 0 h 3390265"/>
              <a:gd name="connsiteX6" fmla="*/ 2108200 w 4393565"/>
              <a:gd name="connsiteY6" fmla="*/ 123825 h 3390265"/>
              <a:gd name="connsiteX7" fmla="*/ 2105025 w 4393565"/>
              <a:gd name="connsiteY7" fmla="*/ 473075 h 3390265"/>
              <a:gd name="connsiteX8" fmla="*/ 2406650 w 4393565"/>
              <a:gd name="connsiteY8" fmla="*/ 622300 h 3390265"/>
              <a:gd name="connsiteX9" fmla="*/ 2362200 w 4393565"/>
              <a:gd name="connsiteY9" fmla="*/ 1838325 h 3390265"/>
              <a:gd name="connsiteX10" fmla="*/ 4302125 w 4393565"/>
              <a:gd name="connsiteY10" fmla="*/ 2803525 h 3390265"/>
              <a:gd name="connsiteX11" fmla="*/ 4393565 w 4393565"/>
              <a:gd name="connsiteY11" fmla="*/ 3390265 h 3390265"/>
              <a:gd name="connsiteX0" fmla="*/ 0 w 4302125"/>
              <a:gd name="connsiteY0" fmla="*/ 3305175 h 3305175"/>
              <a:gd name="connsiteX1" fmla="*/ 641350 w 4302125"/>
              <a:gd name="connsiteY1" fmla="*/ 2644775 h 3305175"/>
              <a:gd name="connsiteX2" fmla="*/ 641350 w 4302125"/>
              <a:gd name="connsiteY2" fmla="*/ 2520950 h 3305175"/>
              <a:gd name="connsiteX3" fmla="*/ 1365250 w 4302125"/>
              <a:gd name="connsiteY3" fmla="*/ 1790700 h 3305175"/>
              <a:gd name="connsiteX4" fmla="*/ 1343025 w 4302125"/>
              <a:gd name="connsiteY4" fmla="*/ 409575 h 3305175"/>
              <a:gd name="connsiteX5" fmla="*/ 1828800 w 4302125"/>
              <a:gd name="connsiteY5" fmla="*/ 0 h 3305175"/>
              <a:gd name="connsiteX6" fmla="*/ 2108200 w 4302125"/>
              <a:gd name="connsiteY6" fmla="*/ 123825 h 3305175"/>
              <a:gd name="connsiteX7" fmla="*/ 2105025 w 4302125"/>
              <a:gd name="connsiteY7" fmla="*/ 473075 h 3305175"/>
              <a:gd name="connsiteX8" fmla="*/ 2406650 w 4302125"/>
              <a:gd name="connsiteY8" fmla="*/ 622300 h 3305175"/>
              <a:gd name="connsiteX9" fmla="*/ 2362200 w 4302125"/>
              <a:gd name="connsiteY9" fmla="*/ 1838325 h 3305175"/>
              <a:gd name="connsiteX10" fmla="*/ 4302125 w 4302125"/>
              <a:gd name="connsiteY10" fmla="*/ 2803525 h 3305175"/>
              <a:gd name="connsiteX11" fmla="*/ 4285615 w 4302125"/>
              <a:gd name="connsiteY11" fmla="*/ 3295015 h 3305175"/>
              <a:gd name="connsiteX0" fmla="*/ 0 w 4317365"/>
              <a:gd name="connsiteY0" fmla="*/ 3305175 h 3305175"/>
              <a:gd name="connsiteX1" fmla="*/ 641350 w 4317365"/>
              <a:gd name="connsiteY1" fmla="*/ 2644775 h 3305175"/>
              <a:gd name="connsiteX2" fmla="*/ 641350 w 4317365"/>
              <a:gd name="connsiteY2" fmla="*/ 2520950 h 3305175"/>
              <a:gd name="connsiteX3" fmla="*/ 1365250 w 4317365"/>
              <a:gd name="connsiteY3" fmla="*/ 1790700 h 3305175"/>
              <a:gd name="connsiteX4" fmla="*/ 1343025 w 4317365"/>
              <a:gd name="connsiteY4" fmla="*/ 409575 h 3305175"/>
              <a:gd name="connsiteX5" fmla="*/ 1828800 w 4317365"/>
              <a:gd name="connsiteY5" fmla="*/ 0 h 3305175"/>
              <a:gd name="connsiteX6" fmla="*/ 2108200 w 4317365"/>
              <a:gd name="connsiteY6" fmla="*/ 123825 h 3305175"/>
              <a:gd name="connsiteX7" fmla="*/ 2105025 w 4317365"/>
              <a:gd name="connsiteY7" fmla="*/ 473075 h 3305175"/>
              <a:gd name="connsiteX8" fmla="*/ 2406650 w 4317365"/>
              <a:gd name="connsiteY8" fmla="*/ 622300 h 3305175"/>
              <a:gd name="connsiteX9" fmla="*/ 2362200 w 4317365"/>
              <a:gd name="connsiteY9" fmla="*/ 1838325 h 3305175"/>
              <a:gd name="connsiteX10" fmla="*/ 4302125 w 4317365"/>
              <a:gd name="connsiteY10" fmla="*/ 2803525 h 3305175"/>
              <a:gd name="connsiteX11" fmla="*/ 4317365 w 4317365"/>
              <a:gd name="connsiteY11" fmla="*/ 3295015 h 3305175"/>
              <a:gd name="connsiteX0" fmla="*/ 0 w 4307840"/>
              <a:gd name="connsiteY0" fmla="*/ 3305175 h 3305175"/>
              <a:gd name="connsiteX1" fmla="*/ 641350 w 4307840"/>
              <a:gd name="connsiteY1" fmla="*/ 2644775 h 3305175"/>
              <a:gd name="connsiteX2" fmla="*/ 641350 w 4307840"/>
              <a:gd name="connsiteY2" fmla="*/ 2520950 h 3305175"/>
              <a:gd name="connsiteX3" fmla="*/ 1365250 w 4307840"/>
              <a:gd name="connsiteY3" fmla="*/ 1790700 h 3305175"/>
              <a:gd name="connsiteX4" fmla="*/ 1343025 w 4307840"/>
              <a:gd name="connsiteY4" fmla="*/ 409575 h 3305175"/>
              <a:gd name="connsiteX5" fmla="*/ 1828800 w 4307840"/>
              <a:gd name="connsiteY5" fmla="*/ 0 h 3305175"/>
              <a:gd name="connsiteX6" fmla="*/ 2108200 w 4307840"/>
              <a:gd name="connsiteY6" fmla="*/ 123825 h 3305175"/>
              <a:gd name="connsiteX7" fmla="*/ 2105025 w 4307840"/>
              <a:gd name="connsiteY7" fmla="*/ 473075 h 3305175"/>
              <a:gd name="connsiteX8" fmla="*/ 2406650 w 4307840"/>
              <a:gd name="connsiteY8" fmla="*/ 622300 h 3305175"/>
              <a:gd name="connsiteX9" fmla="*/ 2362200 w 4307840"/>
              <a:gd name="connsiteY9" fmla="*/ 1838325 h 3305175"/>
              <a:gd name="connsiteX10" fmla="*/ 4302125 w 4307840"/>
              <a:gd name="connsiteY10" fmla="*/ 2803525 h 3305175"/>
              <a:gd name="connsiteX11" fmla="*/ 4307840 w 4307840"/>
              <a:gd name="connsiteY11" fmla="*/ 3295015 h 3305175"/>
              <a:gd name="connsiteX0" fmla="*/ 0 w 4311650"/>
              <a:gd name="connsiteY0" fmla="*/ 3305175 h 3305175"/>
              <a:gd name="connsiteX1" fmla="*/ 641350 w 4311650"/>
              <a:gd name="connsiteY1" fmla="*/ 2644775 h 3305175"/>
              <a:gd name="connsiteX2" fmla="*/ 641350 w 4311650"/>
              <a:gd name="connsiteY2" fmla="*/ 2520950 h 3305175"/>
              <a:gd name="connsiteX3" fmla="*/ 1365250 w 4311650"/>
              <a:gd name="connsiteY3" fmla="*/ 1790700 h 3305175"/>
              <a:gd name="connsiteX4" fmla="*/ 1343025 w 4311650"/>
              <a:gd name="connsiteY4" fmla="*/ 409575 h 3305175"/>
              <a:gd name="connsiteX5" fmla="*/ 1828800 w 4311650"/>
              <a:gd name="connsiteY5" fmla="*/ 0 h 3305175"/>
              <a:gd name="connsiteX6" fmla="*/ 2108200 w 4311650"/>
              <a:gd name="connsiteY6" fmla="*/ 123825 h 3305175"/>
              <a:gd name="connsiteX7" fmla="*/ 2105025 w 4311650"/>
              <a:gd name="connsiteY7" fmla="*/ 473075 h 3305175"/>
              <a:gd name="connsiteX8" fmla="*/ 2406650 w 4311650"/>
              <a:gd name="connsiteY8" fmla="*/ 622300 h 3305175"/>
              <a:gd name="connsiteX9" fmla="*/ 2362200 w 4311650"/>
              <a:gd name="connsiteY9" fmla="*/ 1838325 h 3305175"/>
              <a:gd name="connsiteX10" fmla="*/ 4311650 w 4311650"/>
              <a:gd name="connsiteY10" fmla="*/ 2803525 h 3305175"/>
              <a:gd name="connsiteX11" fmla="*/ 4307840 w 4311650"/>
              <a:gd name="connsiteY11" fmla="*/ 3295015 h 3305175"/>
              <a:gd name="connsiteX0" fmla="*/ 0 w 4311650"/>
              <a:gd name="connsiteY0" fmla="*/ 3305175 h 3305175"/>
              <a:gd name="connsiteX1" fmla="*/ 641350 w 4311650"/>
              <a:gd name="connsiteY1" fmla="*/ 2644775 h 3305175"/>
              <a:gd name="connsiteX2" fmla="*/ 641350 w 4311650"/>
              <a:gd name="connsiteY2" fmla="*/ 2520950 h 3305175"/>
              <a:gd name="connsiteX3" fmla="*/ 1365250 w 4311650"/>
              <a:gd name="connsiteY3" fmla="*/ 1790700 h 3305175"/>
              <a:gd name="connsiteX4" fmla="*/ 1343025 w 4311650"/>
              <a:gd name="connsiteY4" fmla="*/ 409575 h 3305175"/>
              <a:gd name="connsiteX5" fmla="*/ 1828800 w 4311650"/>
              <a:gd name="connsiteY5" fmla="*/ 0 h 3305175"/>
              <a:gd name="connsiteX6" fmla="*/ 2108200 w 4311650"/>
              <a:gd name="connsiteY6" fmla="*/ 123825 h 3305175"/>
              <a:gd name="connsiteX7" fmla="*/ 2105025 w 4311650"/>
              <a:gd name="connsiteY7" fmla="*/ 473075 h 3305175"/>
              <a:gd name="connsiteX8" fmla="*/ 2406650 w 4311650"/>
              <a:gd name="connsiteY8" fmla="*/ 622300 h 3305175"/>
              <a:gd name="connsiteX9" fmla="*/ 2362200 w 4311650"/>
              <a:gd name="connsiteY9" fmla="*/ 1838325 h 3305175"/>
              <a:gd name="connsiteX10" fmla="*/ 4311650 w 4311650"/>
              <a:gd name="connsiteY10" fmla="*/ 2803525 h 3305175"/>
              <a:gd name="connsiteX11" fmla="*/ 4307840 w 4311650"/>
              <a:gd name="connsiteY11" fmla="*/ 3295015 h 3305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11650" h="3305175">
                <a:moveTo>
                  <a:pt x="0" y="3305175"/>
                </a:moveTo>
                <a:lnTo>
                  <a:pt x="641350" y="2644775"/>
                </a:lnTo>
                <a:lnTo>
                  <a:pt x="641350" y="2520950"/>
                </a:lnTo>
                <a:lnTo>
                  <a:pt x="1365250" y="1790700"/>
                </a:lnTo>
                <a:lnTo>
                  <a:pt x="1343025" y="409575"/>
                </a:lnTo>
                <a:lnTo>
                  <a:pt x="1828800" y="0"/>
                </a:lnTo>
                <a:lnTo>
                  <a:pt x="2108200" y="123825"/>
                </a:lnTo>
                <a:cubicBezTo>
                  <a:pt x="2107142" y="240242"/>
                  <a:pt x="2106083" y="356658"/>
                  <a:pt x="2105025" y="473075"/>
                </a:cubicBezTo>
                <a:lnTo>
                  <a:pt x="2406650" y="622300"/>
                </a:lnTo>
                <a:lnTo>
                  <a:pt x="2362200" y="1838325"/>
                </a:lnTo>
                <a:lnTo>
                  <a:pt x="4311650" y="2803525"/>
                </a:lnTo>
                <a:cubicBezTo>
                  <a:pt x="4311650" y="2968625"/>
                  <a:pt x="4307840" y="3295015"/>
                  <a:pt x="4307840" y="3295015"/>
                </a:cubicBezTo>
              </a:path>
            </a:pathLst>
          </a:custGeom>
          <a:solidFill>
            <a:schemeClr val="accent6">
              <a:lumMod val="40000"/>
              <a:lumOff val="60000"/>
              <a:alpha val="21961"/>
            </a:schemeClr>
          </a:solidFill>
          <a:ln>
            <a:solidFill>
              <a:srgbClr val="EE30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6317952" y="3052683"/>
            <a:ext cx="3888881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317952" y="4976576"/>
            <a:ext cx="3888881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1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23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현장맞춤형 안전통합관리로 무재해 현장 실현</a:t>
            </a:r>
          </a:p>
        </p:txBody>
      </p:sp>
      <p:sp>
        <p:nvSpPr>
          <p:cNvPr id="15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현장 위험요인 분석 및 중점관리 방안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02482" y="534635"/>
            <a:ext cx="1005083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④ 안전관리계획</a:t>
            </a:r>
            <a:endParaRPr lang="en-US" altLang="ko-KR" sz="1200" spc="-5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17952" y="1150937"/>
            <a:ext cx="3888881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02830" y="1548429"/>
            <a:ext cx="3904004" cy="1383937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02830" y="3459925"/>
            <a:ext cx="3904004" cy="1383937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02830" y="5383000"/>
            <a:ext cx="3904004" cy="1383937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83528" y="1194266"/>
            <a:ext cx="261449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재해 </a:t>
            </a:r>
            <a:r>
              <a:rPr lang="ko-KR" altLang="en-US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요인별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안전 특화대책 수립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83528" y="3090612"/>
            <a:ext cx="338650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600" spc="-13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IT</a:t>
            </a:r>
            <a:r>
              <a:rPr lang="ko-KR" altLang="en-US" sz="1600" spc="-13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기반 안전시설 활용 사고예방 및 신속한 처리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660668" y="5019402"/>
            <a:ext cx="31675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실시간 안전 모니터링 </a:t>
            </a:r>
            <a:r>
              <a:rPr lang="ko-KR" altLang="en-US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통합상황실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운영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336260" y="1779653"/>
            <a:ext cx="2450460" cy="900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밀폐공간 화기작업구역 중점관리</a:t>
            </a:r>
            <a:endParaRPr lang="en-US" altLang="ko-KR" sz="1300" spc="-7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안전사고 </a:t>
            </a:r>
            <a:r>
              <a:rPr lang="ko-KR" altLang="en-US" sz="1300" spc="-7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다발공종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안전 </a:t>
            </a:r>
            <a:r>
              <a:rPr lang="ko-KR" altLang="en-US" sz="1300" spc="-7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전담자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선정</a:t>
            </a:r>
            <a:endParaRPr lang="en-US" altLang="ko-KR" sz="1300" spc="-7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시공단계별 사전 안전성 분석 후 착수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36260" y="3691149"/>
            <a:ext cx="2449710" cy="9002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spc="-7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밀폐구간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연기 및 </a:t>
            </a:r>
            <a:r>
              <a:rPr lang="ko-KR" altLang="en-US" sz="1300" spc="-7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열감지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</a:t>
            </a: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CCTV 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설치</a:t>
            </a:r>
            <a:endParaRPr lang="en-US" altLang="ko-KR" sz="1300" spc="-7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2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인</a:t>
            </a: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1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조 작업 및 블랙박스 안전모 착용</a:t>
            </a:r>
            <a:endParaRPr lang="en-US" altLang="ko-KR" sz="1300" spc="-7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고소부위 및 사각지대 </a:t>
            </a:r>
            <a:r>
              <a:rPr lang="ko-KR" altLang="en-US" sz="1300" spc="-7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드론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감시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36260" y="5614224"/>
            <a:ext cx="2513188" cy="9002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임시소방시설 설치 및 경보시스템 운영</a:t>
            </a:r>
            <a:endParaRPr lang="en-US" altLang="ko-KR" sz="1300" spc="-7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안면인식 </a:t>
            </a: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AI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카메라 출입관리</a:t>
            </a:r>
            <a:endParaRPr lang="en-US" altLang="ko-KR" sz="1300" spc="-7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spc="-7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흙막이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</a:t>
            </a:r>
            <a:r>
              <a:rPr lang="ko-KR" altLang="en-US" sz="1300" spc="-7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계측관리로</a:t>
            </a:r>
            <a:r>
              <a:rPr lang="ko-KR" altLang="en-US" sz="1300" spc="-7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안전성 확보</a:t>
            </a:r>
          </a:p>
        </p:txBody>
      </p:sp>
      <p:grpSp>
        <p:nvGrpSpPr>
          <p:cNvPr id="125" name="그룹 124"/>
          <p:cNvGrpSpPr/>
          <p:nvPr/>
        </p:nvGrpSpPr>
        <p:grpSpPr>
          <a:xfrm>
            <a:off x="2047810" y="2175709"/>
            <a:ext cx="1321827" cy="1310788"/>
            <a:chOff x="1924140" y="1969130"/>
            <a:chExt cx="1321827" cy="1310788"/>
          </a:xfrm>
        </p:grpSpPr>
        <p:sp>
          <p:nvSpPr>
            <p:cNvPr id="43" name="자유형 63">
              <a:extLst>
                <a:ext uri="{FF2B5EF4-FFF2-40B4-BE49-F238E27FC236}">
                  <a16:creationId xmlns:a16="http://schemas.microsoft.com/office/drawing/2014/main" id="{5DCE66EE-477E-46F0-A0CB-354CB9B5AEC0}"/>
                </a:ext>
              </a:extLst>
            </p:cNvPr>
            <p:cNvSpPr/>
            <p:nvPr/>
          </p:nvSpPr>
          <p:spPr>
            <a:xfrm flipH="1">
              <a:off x="2051930" y="2101850"/>
              <a:ext cx="826292" cy="1131636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chemeClr val="bg1"/>
              </a:solidFill>
              <a:prstDash val="solid"/>
              <a:headEnd type="none" w="sm" len="sm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488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2978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467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5957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445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8934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424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1913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26395">
                <a:defRPr/>
              </a:pPr>
              <a:endParaRPr lang="ko-KR" altLang="en-US" dirty="0"/>
            </a:p>
          </p:txBody>
        </p:sp>
        <p:sp>
          <p:nvSpPr>
            <p:cNvPr id="44" name="타원 43"/>
            <p:cNvSpPr/>
            <p:nvPr/>
          </p:nvSpPr>
          <p:spPr>
            <a:xfrm flipH="1">
              <a:off x="2016590" y="3207918"/>
              <a:ext cx="72000" cy="720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103846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ko-KR" altLang="en-US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933114" y="1969130"/>
              <a:ext cx="1312853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1924140" y="196913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32263" y="2009365"/>
              <a:ext cx="95378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타워크레인 전도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999810" y="200047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1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pic>
        <p:nvPicPr>
          <p:cNvPr id="41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47" y="5618867"/>
            <a:ext cx="1310939" cy="91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flipH="1" flipV="1">
            <a:off x="3828256" y="5260186"/>
            <a:ext cx="1051915" cy="532923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4683674" y="5656112"/>
            <a:ext cx="1152949" cy="263739"/>
            <a:chOff x="4004921" y="6251690"/>
            <a:chExt cx="1152949" cy="263739"/>
          </a:xfrm>
        </p:grpSpPr>
        <p:sp>
          <p:nvSpPr>
            <p:cNvPr id="59" name="직사각형 58"/>
            <p:cNvSpPr/>
            <p:nvPr/>
          </p:nvSpPr>
          <p:spPr>
            <a:xfrm>
              <a:off x="4013896" y="6251690"/>
              <a:ext cx="1143974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004921" y="625169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313044" y="6291925"/>
              <a:ext cx="76155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 dirty="0" err="1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열감지</a:t>
              </a:r>
              <a:r>
                <a:rPr lang="ko-KR" altLang="en-US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 </a:t>
              </a:r>
              <a:r>
                <a:rPr lang="en-US" altLang="ko-KR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CCTV</a:t>
              </a:r>
              <a:endParaRPr lang="ko-KR" altLang="en-US" sz="1200" spc="-50" dirty="0">
                <a:latin typeface="Rix고딕_Pro SemiBold" panose="02020603020101020101" pitchFamily="18" charset="-127"/>
                <a:ea typeface="Rix고딕_Pro SemiBold" panose="02020603020101020101" pitchFamily="18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080591" y="628303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2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111" name="타원 110"/>
          <p:cNvSpPr/>
          <p:nvPr/>
        </p:nvSpPr>
        <p:spPr>
          <a:xfrm flipH="1">
            <a:off x="3796331" y="5224186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2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flipV="1">
            <a:off x="2045713" y="5953760"/>
            <a:ext cx="772314" cy="440690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006176" y="6255329"/>
            <a:ext cx="1546524" cy="263739"/>
            <a:chOff x="2179996" y="6251690"/>
            <a:chExt cx="1546524" cy="263739"/>
          </a:xfrm>
        </p:grpSpPr>
        <p:sp>
          <p:nvSpPr>
            <p:cNvPr id="63" name="직사각형 62"/>
            <p:cNvSpPr/>
            <p:nvPr/>
          </p:nvSpPr>
          <p:spPr>
            <a:xfrm>
              <a:off x="2188970" y="6251690"/>
              <a:ext cx="1537550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79996" y="625169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488119" y="6291925"/>
              <a:ext cx="113813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 dirty="0" err="1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통합상황실</a:t>
              </a:r>
              <a:r>
                <a:rPr lang="en-US" altLang="ko-KR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(</a:t>
              </a:r>
              <a:r>
                <a:rPr lang="ko-KR" altLang="en-US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지하층</a:t>
              </a:r>
              <a:r>
                <a:rPr lang="en-US" altLang="ko-KR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)</a:t>
              </a:r>
              <a:endParaRPr lang="ko-KR" altLang="en-US" sz="1200" spc="-50" dirty="0">
                <a:latin typeface="Rix고딕_Pro SemiBold" panose="02020603020101020101" pitchFamily="18" charset="-127"/>
                <a:ea typeface="Rix고딕_Pro SemiBold" panose="02020603020101020101" pitchFamily="18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255666" y="628303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3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112" name="타원 111"/>
          <p:cNvSpPr/>
          <p:nvPr/>
        </p:nvSpPr>
        <p:spPr>
          <a:xfrm flipH="1">
            <a:off x="2782027" y="5917760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3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flipH="1" flipV="1">
            <a:off x="3197593" y="6051440"/>
            <a:ext cx="1462592" cy="341854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4" name="타원 93"/>
          <p:cNvSpPr/>
          <p:nvPr/>
        </p:nvSpPr>
        <p:spPr>
          <a:xfrm flipH="1">
            <a:off x="3161596" y="6015441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 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4671641" y="6255329"/>
            <a:ext cx="1164089" cy="263739"/>
            <a:chOff x="2179996" y="6251690"/>
            <a:chExt cx="1164089" cy="263739"/>
          </a:xfrm>
        </p:grpSpPr>
        <p:sp>
          <p:nvSpPr>
            <p:cNvPr id="88" name="직사각형 87"/>
            <p:cNvSpPr/>
            <p:nvPr/>
          </p:nvSpPr>
          <p:spPr>
            <a:xfrm>
              <a:off x="2188970" y="6251690"/>
              <a:ext cx="1155115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2179996" y="625169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488119" y="6291925"/>
              <a:ext cx="69089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소화기 비치</a:t>
              </a:r>
              <a:endParaRPr lang="ko-KR" altLang="en-US" sz="1200" spc="-50" dirty="0">
                <a:latin typeface="Rix고딕_Pro SemiBold" panose="02020603020101020101" pitchFamily="18" charset="-127"/>
                <a:ea typeface="Rix고딕_Pro SemiBold" panose="02020603020101020101" pitchFamily="18" charset="-127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255666" y="628303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3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98" name="타원 97"/>
          <p:cNvSpPr/>
          <p:nvPr/>
        </p:nvSpPr>
        <p:spPr>
          <a:xfrm>
            <a:off x="951898" y="2132401"/>
            <a:ext cx="709618" cy="709616"/>
          </a:xfrm>
          <a:prstGeom prst="ellipse">
            <a:avLst/>
          </a:prstGeom>
          <a:solidFill>
            <a:schemeClr val="bg1">
              <a:alpha val="21961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1055880" y="2336471"/>
            <a:ext cx="792708" cy="977894"/>
            <a:chOff x="1191335" y="2368615"/>
            <a:chExt cx="792708" cy="977894"/>
          </a:xfrm>
        </p:grpSpPr>
        <p:cxnSp>
          <p:nvCxnSpPr>
            <p:cNvPr id="85" name="직선 연결선 84"/>
            <p:cNvCxnSpPr/>
            <p:nvPr/>
          </p:nvCxnSpPr>
          <p:spPr>
            <a:xfrm flipH="1">
              <a:off x="1314299" y="2625500"/>
              <a:ext cx="56325" cy="72100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/>
            <p:cNvCxnSpPr/>
            <p:nvPr/>
          </p:nvCxnSpPr>
          <p:spPr>
            <a:xfrm>
              <a:off x="1553483" y="2568722"/>
              <a:ext cx="430560" cy="101053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4" name="Picture 5" descr="C:\[00. 현재진행작업]\20-34. 안양물류센터 재건축사업[고려개발][PMCM][2020.09.18(금)]\02. 제안서\#삽도\600ppi\드론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1649">
              <a:off x="1191335" y="2368615"/>
              <a:ext cx="504460" cy="275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flipH="1">
            <a:off x="1274117" y="1634799"/>
            <a:ext cx="826292" cy="613988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041304" y="1500024"/>
            <a:ext cx="1510063" cy="263739"/>
            <a:chOff x="1247702" y="-154319"/>
            <a:chExt cx="1510063" cy="263739"/>
          </a:xfrm>
        </p:grpSpPr>
        <p:sp>
          <p:nvSpPr>
            <p:cNvPr id="55" name="직사각형 54"/>
            <p:cNvSpPr/>
            <p:nvPr/>
          </p:nvSpPr>
          <p:spPr>
            <a:xfrm>
              <a:off x="1256677" y="-154319"/>
              <a:ext cx="1501088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247702" y="-154319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555825" y="-114084"/>
              <a:ext cx="10852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사각지대 </a:t>
              </a:r>
              <a:r>
                <a:rPr lang="ko-KR" altLang="en-US" sz="1200" spc="-50" dirty="0" err="1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드론감시</a:t>
              </a:r>
              <a:endParaRPr lang="ko-KR" altLang="en-US" sz="1200" spc="-50" dirty="0">
                <a:latin typeface="Rix고딕_Pro SemiBold" panose="02020603020101020101" pitchFamily="18" charset="-127"/>
                <a:ea typeface="Rix고딕_Pro SemiBold" panose="02020603020101020101" pitchFamily="18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23372" y="-122978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2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109" name="타원 108"/>
          <p:cNvSpPr/>
          <p:nvPr/>
        </p:nvSpPr>
        <p:spPr>
          <a:xfrm flipH="1">
            <a:off x="1232433" y="2217524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113" name="직선 화살표 연결선 112"/>
          <p:cNvCxnSpPr/>
          <p:nvPr/>
        </p:nvCxnSpPr>
        <p:spPr>
          <a:xfrm>
            <a:off x="2366118" y="3352537"/>
            <a:ext cx="569629" cy="285851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/>
          <p:nvPr/>
        </p:nvCxnSpPr>
        <p:spPr>
          <a:xfrm>
            <a:off x="3016168" y="3671433"/>
            <a:ext cx="1105380" cy="545276"/>
          </a:xfrm>
          <a:prstGeom prst="straightConnector1">
            <a:avLst/>
          </a:prstGeom>
          <a:ln w="28575">
            <a:solidFill>
              <a:schemeClr val="tx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 rot="1522353">
            <a:off x="2497230" y="3298710"/>
            <a:ext cx="564257" cy="167584"/>
          </a:xfrm>
          <a:prstGeom prst="rect">
            <a:avLst/>
          </a:prstGeom>
          <a:solidFill>
            <a:schemeClr val="accent6"/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900" spc="-5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주차장 구역</a:t>
            </a:r>
          </a:p>
        </p:txBody>
      </p:sp>
      <p:sp>
        <p:nvSpPr>
          <p:cNvPr id="126" name="TextBox 125"/>
          <p:cNvSpPr txBox="1"/>
          <p:nvPr/>
        </p:nvSpPr>
        <p:spPr>
          <a:xfrm rot="1522353">
            <a:off x="3210312" y="3690545"/>
            <a:ext cx="801070" cy="167584"/>
          </a:xfrm>
          <a:prstGeom prst="rect">
            <a:avLst/>
          </a:prstGeom>
          <a:solidFill>
            <a:schemeClr val="tx2"/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900" spc="-50" dirty="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창고</a:t>
            </a:r>
            <a:r>
              <a:rPr lang="en-US" altLang="ko-KR" sz="900" spc="-50" dirty="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/</a:t>
            </a:r>
            <a:r>
              <a:rPr lang="ko-KR" altLang="en-US" sz="900" spc="-50" dirty="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전실 구역</a:t>
            </a:r>
          </a:p>
        </p:txBody>
      </p:sp>
      <p:sp>
        <p:nvSpPr>
          <p:cNvPr id="127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flipH="1">
            <a:off x="4404221" y="1634799"/>
            <a:ext cx="742598" cy="1254034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dirty="0"/>
          </a:p>
        </p:txBody>
      </p:sp>
      <p:sp>
        <p:nvSpPr>
          <p:cNvPr id="128" name="타원 127"/>
          <p:cNvSpPr/>
          <p:nvPr/>
        </p:nvSpPr>
        <p:spPr>
          <a:xfrm flipH="1">
            <a:off x="4368221" y="2884941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grpSp>
        <p:nvGrpSpPr>
          <p:cNvPr id="122" name="그룹 121"/>
          <p:cNvGrpSpPr/>
          <p:nvPr/>
        </p:nvGrpSpPr>
        <p:grpSpPr>
          <a:xfrm>
            <a:off x="4583549" y="1498762"/>
            <a:ext cx="1442262" cy="263739"/>
            <a:chOff x="4306076" y="1383996"/>
            <a:chExt cx="1442262" cy="263739"/>
          </a:xfrm>
        </p:grpSpPr>
        <p:sp>
          <p:nvSpPr>
            <p:cNvPr id="129" name="직사각형 128"/>
            <p:cNvSpPr/>
            <p:nvPr/>
          </p:nvSpPr>
          <p:spPr>
            <a:xfrm>
              <a:off x="4315050" y="1383996"/>
              <a:ext cx="1433288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4306076" y="1383996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614199" y="1424231"/>
              <a:ext cx="10852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화재예방 중점관리</a:t>
              </a:r>
              <a:endParaRPr lang="ko-KR" altLang="en-US" sz="1200" spc="-50" dirty="0">
                <a:latin typeface="Rix고딕_Pro SemiBold" panose="02020603020101020101" pitchFamily="18" charset="-127"/>
                <a:ea typeface="Rix고딕_Pro SemiBold" panose="02020603020101020101" pitchFamily="18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381746" y="1415337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1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4096" name="자유형 4095"/>
          <p:cNvSpPr/>
          <p:nvPr/>
        </p:nvSpPr>
        <p:spPr>
          <a:xfrm>
            <a:off x="2882900" y="5264150"/>
            <a:ext cx="857250" cy="622300"/>
          </a:xfrm>
          <a:custGeom>
            <a:avLst/>
            <a:gdLst>
              <a:gd name="connsiteX0" fmla="*/ 857250 w 857250"/>
              <a:gd name="connsiteY0" fmla="*/ 0 h 622300"/>
              <a:gd name="connsiteX1" fmla="*/ 228600 w 857250"/>
              <a:gd name="connsiteY1" fmla="*/ 622300 h 622300"/>
              <a:gd name="connsiteX2" fmla="*/ 0 w 857250"/>
              <a:gd name="connsiteY2" fmla="*/ 48895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250" h="622300">
                <a:moveTo>
                  <a:pt x="857250" y="0"/>
                </a:moveTo>
                <a:lnTo>
                  <a:pt x="228600" y="622300"/>
                </a:lnTo>
                <a:lnTo>
                  <a:pt x="0" y="488950"/>
                </a:lnTo>
              </a:path>
            </a:pathLst>
          </a:custGeom>
          <a:noFill/>
          <a:ln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TextBox 137"/>
          <p:cNvSpPr txBox="1"/>
          <p:nvPr/>
        </p:nvSpPr>
        <p:spPr>
          <a:xfrm rot="18856338">
            <a:off x="3205586" y="5577458"/>
            <a:ext cx="65402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000" spc="-50" dirty="0">
                <a:solidFill>
                  <a:srgbClr val="FFFF00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비상대피동선</a:t>
            </a:r>
            <a:endParaRPr lang="en-US" altLang="ko-KR" sz="1000" spc="-50" dirty="0">
              <a:solidFill>
                <a:srgbClr val="FFFF00"/>
              </a:solidFill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  <a:p>
            <a:pPr algn="ctr"/>
            <a:r>
              <a:rPr lang="en-US" altLang="ko-KR" sz="1000" spc="-50" dirty="0">
                <a:solidFill>
                  <a:srgbClr val="FFFF00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(</a:t>
            </a:r>
            <a:r>
              <a:rPr lang="ko-KR" altLang="en-US" sz="1000" spc="-50" dirty="0">
                <a:solidFill>
                  <a:srgbClr val="FFFF00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지하</a:t>
            </a:r>
            <a:r>
              <a:rPr lang="en-US" altLang="ko-KR" sz="1000" spc="-50" dirty="0">
                <a:solidFill>
                  <a:srgbClr val="FFFF00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)</a:t>
            </a:r>
            <a:endParaRPr lang="ko-KR" altLang="en-US" sz="1000" spc="-50" dirty="0">
              <a:solidFill>
                <a:srgbClr val="FFFF00"/>
              </a:solidFill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</p:txBody>
      </p:sp>
      <p:sp>
        <p:nvSpPr>
          <p:cNvPr id="150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flipH="1" flipV="1">
            <a:off x="4404221" y="3970675"/>
            <a:ext cx="1051915" cy="1250673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3" name="타원 82"/>
          <p:cNvSpPr/>
          <p:nvPr/>
        </p:nvSpPr>
        <p:spPr>
          <a:xfrm flipH="1">
            <a:off x="4369909" y="3934675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684196" y="5077563"/>
            <a:ext cx="1152427" cy="263739"/>
            <a:chOff x="5038197" y="2967593"/>
            <a:chExt cx="1152427" cy="263739"/>
          </a:xfrm>
        </p:grpSpPr>
        <p:sp>
          <p:nvSpPr>
            <p:cNvPr id="67" name="직사각형 66"/>
            <p:cNvSpPr/>
            <p:nvPr/>
          </p:nvSpPr>
          <p:spPr>
            <a:xfrm>
              <a:off x="5047171" y="2967593"/>
              <a:ext cx="1143453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5038197" y="2967593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346320" y="3007828"/>
              <a:ext cx="65723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 dirty="0" err="1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안전난간대</a:t>
              </a:r>
              <a:endParaRPr lang="ko-KR" altLang="en-US" sz="1200" spc="-50" dirty="0">
                <a:latin typeface="Rix고딕_Pro SemiBold" panose="02020603020101020101" pitchFamily="18" charset="-127"/>
                <a:ea typeface="Rix고딕_Pro SemiBold" panose="02020603020101020101" pitchFamily="18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13867" y="2998934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1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pic>
        <p:nvPicPr>
          <p:cNvPr id="4109" name="그림 410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970" y="1719271"/>
            <a:ext cx="1335027" cy="1085090"/>
          </a:xfrm>
          <a:prstGeom prst="rect">
            <a:avLst/>
          </a:prstGeom>
        </p:spPr>
      </p:pic>
      <p:pic>
        <p:nvPicPr>
          <p:cNvPr id="4110" name="그림 410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52" y="3626957"/>
            <a:ext cx="1290515" cy="1045965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6302829" y="3052683"/>
            <a:ext cx="307228" cy="32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n-ea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6302829" y="4976576"/>
            <a:ext cx="307228" cy="32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n-ea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302829" y="1150937"/>
            <a:ext cx="307228" cy="32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n-ea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391423" y="1175806"/>
            <a:ext cx="121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8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rPr>
              <a:t>1</a:t>
            </a:r>
            <a:endParaRPr lang="ko-KR" altLang="en-US" sz="1800" spc="-50" dirty="0">
              <a:solidFill>
                <a:schemeClr val="bg1"/>
              </a:solidFill>
              <a:latin typeface="Rix고딕_Pro Black" pitchFamily="18" charset="-127"/>
              <a:ea typeface="Rix고딕_Pro Black" pitchFamily="18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391423" y="3075083"/>
            <a:ext cx="121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8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rPr>
              <a:t>2</a:t>
            </a:r>
            <a:endParaRPr lang="ko-KR" altLang="en-US" sz="1800" spc="-50" dirty="0">
              <a:solidFill>
                <a:schemeClr val="bg1"/>
              </a:solidFill>
              <a:latin typeface="Rix고딕_Pro Black" pitchFamily="18" charset="-127"/>
              <a:ea typeface="Rix고딕_Pro Black" pitchFamily="18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391423" y="4997812"/>
            <a:ext cx="121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8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rPr>
              <a:t>3</a:t>
            </a:r>
            <a:endParaRPr lang="ko-KR" altLang="en-US" sz="1800" spc="-50" dirty="0">
              <a:solidFill>
                <a:schemeClr val="bg1"/>
              </a:solidFill>
              <a:latin typeface="Rix고딕_Pro Black" pitchFamily="18" charset="-127"/>
              <a:ea typeface="Rix고딕_Pro Black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75088" y="6174105"/>
            <a:ext cx="63787" cy="5921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07462" y="114339"/>
            <a:ext cx="10692788" cy="7546896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8118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5">
            <a:extLst>
              <a:ext uri="{FF2B5EF4-FFF2-40B4-BE49-F238E27FC236}">
                <a16:creationId xmlns:a16="http://schemas.microsoft.com/office/drawing/2014/main" id="{D37EC22C-56CC-42C7-8BDC-445CBB12E623}"/>
              </a:ext>
            </a:extLst>
          </p:cNvPr>
          <p:cNvSpPr txBox="1">
            <a:spLocks/>
          </p:cNvSpPr>
          <p:nvPr userDrawn="1"/>
        </p:nvSpPr>
        <p:spPr>
          <a:xfrm>
            <a:off x="9105900" y="7289729"/>
            <a:ext cx="1161174" cy="271648"/>
          </a:xfrm>
          <a:prstGeom prst="rect">
            <a:avLst/>
          </a:prstGeom>
        </p:spPr>
        <p:txBody>
          <a:bodyPr vert="horz" lIns="88804" tIns="44403" rIns="88804" bIns="44403" rtlCol="0" anchor="ctr"/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1E2E42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rPr>
              <a:t>24</a:t>
            </a:r>
            <a:endParaRPr lang="ko-KR" altLang="en-US" sz="967" kern="1200" spc="-99" dirty="0">
              <a:ln>
                <a:solidFill>
                  <a:srgbClr val="6FAC46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58BA19-E95C-466E-992D-35EC624F9A73}"/>
              </a:ext>
            </a:extLst>
          </p:cNvPr>
          <p:cNvSpPr/>
          <p:nvPr/>
        </p:nvSpPr>
        <p:spPr>
          <a:xfrm>
            <a:off x="8642350" y="7307047"/>
            <a:ext cx="145641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rPr>
              <a:t>안양물류센터 재건축사업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안전사고 요인 사전 제거로 쾌적하고 안전한 작업환경 조성</a:t>
            </a:r>
          </a:p>
        </p:txBody>
      </p:sp>
      <p:sp>
        <p:nvSpPr>
          <p:cNvPr id="16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주요 재해 </a:t>
            </a:r>
            <a:r>
              <a:rPr lang="ko-KR" altLang="en-US" sz="2400" dirty="0" err="1">
                <a:solidFill>
                  <a:schemeClr val="bg1"/>
                </a:solidFill>
              </a:rPr>
              <a:t>요인별</a:t>
            </a:r>
            <a:r>
              <a:rPr lang="ko-KR" altLang="en-US" sz="2400" dirty="0">
                <a:solidFill>
                  <a:schemeClr val="bg1"/>
                </a:solidFill>
              </a:rPr>
              <a:t> 안전관리 특화계획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902482" y="534635"/>
            <a:ext cx="1005083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④ 안전관리계획</a:t>
            </a:r>
            <a:endParaRPr lang="en-US" altLang="ko-KR" sz="1200" spc="-50" dirty="0">
              <a:solidFill>
                <a:schemeClr val="bg1">
                  <a:lumMod val="95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7054849" y="1151483"/>
            <a:ext cx="3158331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장비전도 예방대책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7054849" y="1475482"/>
            <a:ext cx="3158331" cy="2412001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1283950" y="1151480"/>
            <a:ext cx="412800" cy="2736003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1296894" y="4032691"/>
            <a:ext cx="412800" cy="2734821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sz="16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7054850" y="4032691"/>
            <a:ext cx="3151982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추락사고 예방대책</a:t>
            </a:r>
            <a:endParaRPr lang="ko-KR" altLang="en-US" sz="16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054849" y="4351850"/>
            <a:ext cx="3158331" cy="2412001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35" name="직사각형 234"/>
          <p:cNvSpPr/>
          <p:nvPr/>
        </p:nvSpPr>
        <p:spPr>
          <a:xfrm>
            <a:off x="700881" y="1151483"/>
            <a:ext cx="6201569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화재사고 예방대책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00881" y="1475481"/>
            <a:ext cx="6201569" cy="5288369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+mn-ea"/>
              </a:rPr>
              <a:t> </a:t>
            </a:r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18C33FF-1F38-471A-989B-6BBFC42A1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9" t="1259" r="6297" b="723"/>
          <a:stretch/>
        </p:blipFill>
        <p:spPr>
          <a:xfrm>
            <a:off x="7054849" y="4351850"/>
            <a:ext cx="3151982" cy="2412000"/>
          </a:xfrm>
          <a:prstGeom prst="rect">
            <a:avLst/>
          </a:prstGeom>
        </p:spPr>
      </p:pic>
      <p:sp>
        <p:nvSpPr>
          <p:cNvPr id="86" name="자유형 63">
            <a:extLst>
              <a:ext uri="{FF2B5EF4-FFF2-40B4-BE49-F238E27FC236}">
                <a16:creationId xmlns:a16="http://schemas.microsoft.com/office/drawing/2014/main" id="{8424593E-FDB0-4117-AC92-664E5E7B07EB}"/>
              </a:ext>
            </a:extLst>
          </p:cNvPr>
          <p:cNvSpPr/>
          <p:nvPr/>
        </p:nvSpPr>
        <p:spPr>
          <a:xfrm>
            <a:off x="8108863" y="5792836"/>
            <a:ext cx="279487" cy="158292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26395"/>
            <a:endParaRPr lang="ko-KR" altLang="en-US" sz="10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7" name="자유형 63">
            <a:extLst>
              <a:ext uri="{FF2B5EF4-FFF2-40B4-BE49-F238E27FC236}">
                <a16:creationId xmlns:a16="http://schemas.microsoft.com/office/drawing/2014/main" id="{420F0351-B965-4978-8941-1B39BC8CEC29}"/>
              </a:ext>
            </a:extLst>
          </p:cNvPr>
          <p:cNvSpPr/>
          <p:nvPr/>
        </p:nvSpPr>
        <p:spPr>
          <a:xfrm>
            <a:off x="8438624" y="4991101"/>
            <a:ext cx="667276" cy="456300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26395"/>
            <a:endParaRPr lang="ko-KR" altLang="en-US" sz="10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8021899" y="5402208"/>
            <a:ext cx="874826" cy="588935"/>
            <a:chOff x="8021899" y="5402208"/>
            <a:chExt cx="874826" cy="588935"/>
          </a:xfrm>
        </p:grpSpPr>
        <p:sp>
          <p:nvSpPr>
            <p:cNvPr id="84" name="자유형 63">
              <a:extLst>
                <a:ext uri="{FF2B5EF4-FFF2-40B4-BE49-F238E27FC236}">
                  <a16:creationId xmlns:a16="http://schemas.microsoft.com/office/drawing/2014/main" id="{3234C99C-D077-4F46-B48A-C1C0BA8C1876}"/>
                </a:ext>
              </a:extLst>
            </p:cNvPr>
            <p:cNvSpPr/>
            <p:nvPr/>
          </p:nvSpPr>
          <p:spPr>
            <a:xfrm>
              <a:off x="8021899" y="5402208"/>
              <a:ext cx="845175" cy="548919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53F67"/>
              </a:solidFill>
              <a:prstDash val="solid"/>
              <a:headEnd type="none" w="sm" len="sm"/>
            </a:ln>
            <a:effectLst/>
          </p:spPr>
          <p:txBody>
            <a:bodyPr anchor="ctr"/>
            <a:lstStyle/>
            <a:p>
              <a:pPr algn="ctr" defTabSz="1026395"/>
              <a:endParaRPr lang="ko-KR" altLang="en-US" dirty="0"/>
            </a:p>
          </p:txBody>
        </p:sp>
        <p:sp>
          <p:nvSpPr>
            <p:cNvPr id="88" name="타원 87"/>
            <p:cNvSpPr/>
            <p:nvPr/>
          </p:nvSpPr>
          <p:spPr>
            <a:xfrm flipH="1">
              <a:off x="8824725" y="5916608"/>
              <a:ext cx="72000" cy="74535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38462" latinLnBrk="0"/>
              <a:endParaRPr lang="ko-KR" altLang="en-US" sz="10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90" name="타원 89"/>
          <p:cNvSpPr/>
          <p:nvPr/>
        </p:nvSpPr>
        <p:spPr>
          <a:xfrm flipH="1">
            <a:off x="9070643" y="5402208"/>
            <a:ext cx="72000" cy="7453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0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1" name="타원 90"/>
          <p:cNvSpPr/>
          <p:nvPr/>
        </p:nvSpPr>
        <p:spPr>
          <a:xfrm flipH="1">
            <a:off x="8351312" y="5904817"/>
            <a:ext cx="72000" cy="7453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0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218628" y="5283269"/>
            <a:ext cx="895469" cy="2265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36000" tIns="36000" rIns="36000" bIns="3600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1000" spc="-50" dirty="0" err="1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아웃트리거</a:t>
            </a:r>
            <a:r>
              <a:rPr lang="en-US" altLang="ko-KR" sz="1000" spc="-50" dirty="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</a:t>
            </a:r>
            <a:r>
              <a:rPr lang="ko-KR" altLang="en-US" sz="1000" spc="-50" dirty="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설치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7949473" y="6244177"/>
            <a:ext cx="1504906" cy="281614"/>
            <a:chOff x="7902482" y="6244177"/>
            <a:chExt cx="1504906" cy="281614"/>
          </a:xfrm>
        </p:grpSpPr>
        <p:sp>
          <p:nvSpPr>
            <p:cNvPr id="85" name="자유형 63">
              <a:extLst>
                <a:ext uri="{FF2B5EF4-FFF2-40B4-BE49-F238E27FC236}">
                  <a16:creationId xmlns:a16="http://schemas.microsoft.com/office/drawing/2014/main" id="{1A1C5322-4594-40CA-9578-10FE990523FE}"/>
                </a:ext>
              </a:extLst>
            </p:cNvPr>
            <p:cNvSpPr/>
            <p:nvPr/>
          </p:nvSpPr>
          <p:spPr>
            <a:xfrm rot="10800000" flipH="1">
              <a:off x="7902482" y="6318713"/>
              <a:ext cx="1467737" cy="207078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53F67"/>
              </a:solidFill>
              <a:prstDash val="solid"/>
              <a:headEnd type="none" w="sm" len="sm"/>
            </a:ln>
            <a:effectLst/>
          </p:spPr>
          <p:txBody>
            <a:bodyPr anchor="ctr"/>
            <a:lstStyle/>
            <a:p>
              <a:pPr algn="ctr" defTabSz="1026395"/>
              <a:endParaRPr lang="ko-KR" altLang="en-US" sz="1000" dirty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89" name="타원 88"/>
            <p:cNvSpPr/>
            <p:nvPr/>
          </p:nvSpPr>
          <p:spPr>
            <a:xfrm rot="10800000">
              <a:off x="9335388" y="6244177"/>
              <a:ext cx="72000" cy="74535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38462" latinLnBrk="0"/>
              <a:endParaRPr lang="ko-KR" altLang="en-US" sz="10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93" name="직사각형 92"/>
          <p:cNvSpPr/>
          <p:nvPr/>
        </p:nvSpPr>
        <p:spPr>
          <a:xfrm>
            <a:off x="7218628" y="5684355"/>
            <a:ext cx="890235" cy="2265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36000" tIns="36000" rIns="36000" bIns="3600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1000" spc="-50" dirty="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장비 신호수 배치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7218628" y="6403580"/>
            <a:ext cx="753980" cy="2265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36000" tIns="36000" rIns="36000" bIns="3600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1000" spc="-50" dirty="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브레이크 고정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7218628" y="4877913"/>
            <a:ext cx="1256194" cy="2265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lIns="36000" tIns="36000" rIns="36000" bIns="3600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1000" spc="-50" dirty="0" err="1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협착사고</a:t>
            </a:r>
            <a:r>
              <a:rPr lang="ko-KR" altLang="en-US" sz="1000" spc="-50" dirty="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방지 </a:t>
            </a:r>
            <a:r>
              <a:rPr lang="ko-KR" altLang="en-US" sz="1000" spc="-50" dirty="0" err="1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하강이동</a:t>
            </a:r>
            <a:endParaRPr lang="ko-KR" altLang="en-US" sz="1000" spc="-50" dirty="0">
              <a:solidFill>
                <a:schemeClr val="bg1"/>
              </a:solidFill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00881" y="1551846"/>
            <a:ext cx="1173639" cy="955732"/>
          </a:xfrm>
          <a:prstGeom prst="rect">
            <a:avLst/>
          </a:prstGeom>
          <a:solidFill>
            <a:srgbClr val="9BB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이천물류창고</a:t>
            </a:r>
            <a:endParaRPr lang="en-US" altLang="ko-KR" sz="14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화재원인분석</a:t>
            </a:r>
            <a:endParaRPr lang="en-US" altLang="ko-KR" sz="14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(2020.04.29)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1874521" y="1551846"/>
            <a:ext cx="3291839" cy="955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72000" rIns="72000" bIns="72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 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화재원인 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우레탄 및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용접작업 동시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추가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)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진행으로 발화</a:t>
            </a:r>
            <a:endParaRPr lang="en-US" altLang="ko-KR" sz="10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 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인명피해원인 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: 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소화설비 미흡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비상대피동선 미확보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,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                         </a:t>
            </a:r>
            <a:r>
              <a:rPr lang="ko-KR" altLang="en-US" sz="10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초기대처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및 사전교육 미흡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C00000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 </a:t>
            </a:r>
            <a:r>
              <a:rPr lang="ko-KR" altLang="en-US" sz="1000" dirty="0">
                <a:solidFill>
                  <a:srgbClr val="C00000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사망자 </a:t>
            </a:r>
            <a:r>
              <a:rPr lang="en-US" altLang="ko-KR" sz="1000" dirty="0">
                <a:solidFill>
                  <a:srgbClr val="C00000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: 38</a:t>
            </a:r>
            <a:r>
              <a:rPr lang="ko-KR" altLang="en-US" sz="1000" dirty="0">
                <a:solidFill>
                  <a:srgbClr val="C00000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명 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지하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2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층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~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지상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4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층 </a:t>
            </a:r>
            <a:r>
              <a:rPr lang="ko-KR" altLang="en-US" sz="10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전층에서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사망자 발생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)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126438" y="2422152"/>
            <a:ext cx="3225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rgbClr val="9BBBE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▼</a:t>
            </a:r>
            <a:endParaRPr lang="ko-KR" altLang="en-US" sz="1200" dirty="0">
              <a:solidFill>
                <a:srgbClr val="9BBBE1"/>
              </a:solidFill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700881" y="2699151"/>
            <a:ext cx="1173639" cy="4052234"/>
          </a:xfrm>
          <a:prstGeom prst="rect">
            <a:avLst/>
          </a:prstGeom>
          <a:solidFill>
            <a:srgbClr val="9BB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화재요인</a:t>
            </a:r>
            <a:endParaRPr lang="en-US" altLang="ko-KR" sz="14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100%</a:t>
            </a:r>
            <a:r>
              <a:rPr lang="ko-KR" altLang="en-US" sz="14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제거</a:t>
            </a:r>
            <a:endParaRPr lang="en-US" altLang="ko-KR" sz="14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및</a:t>
            </a:r>
            <a:endParaRPr lang="en-US" altLang="ko-KR" sz="14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화재예방</a:t>
            </a:r>
            <a:endParaRPr lang="en-US" altLang="ko-KR" sz="14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개선대책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1874521" y="2699151"/>
            <a:ext cx="5027929" cy="394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88000" tIns="72000" rIns="72000" bIns="72000" rtlCol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배관 </a:t>
            </a:r>
            <a:r>
              <a:rPr lang="ko-KR" altLang="en-US" sz="10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용접공사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완료 후 마감 </a:t>
            </a:r>
            <a:r>
              <a:rPr lang="ko-KR" altLang="en-US" sz="10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우레탄폼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공사착수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▶ 작업 </a:t>
            </a:r>
            <a:r>
              <a:rPr lang="ko-KR" altLang="en-US" sz="10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완전분리로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0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화재요인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100% </a:t>
            </a:r>
            <a:r>
              <a: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제거</a:t>
            </a:r>
          </a:p>
        </p:txBody>
      </p:sp>
      <p:sp>
        <p:nvSpPr>
          <p:cNvPr id="22" name="타원 21"/>
          <p:cNvSpPr/>
          <p:nvPr/>
        </p:nvSpPr>
        <p:spPr>
          <a:xfrm>
            <a:off x="1948575" y="2825047"/>
            <a:ext cx="156688" cy="15668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latin typeface="+mj-ea"/>
                <a:ea typeface="+mj-ea"/>
              </a:rPr>
              <a:t>1</a:t>
            </a:r>
            <a:endParaRPr lang="ko-KR" altLang="en-US" sz="1050" dirty="0">
              <a:latin typeface="+mj-ea"/>
              <a:ea typeface="+mj-ea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1874521" y="4133515"/>
            <a:ext cx="5027929" cy="394356"/>
            <a:chOff x="1874521" y="3134985"/>
            <a:chExt cx="5027929" cy="394356"/>
          </a:xfrm>
        </p:grpSpPr>
        <p:sp>
          <p:nvSpPr>
            <p:cNvPr id="108" name="직사각형 107"/>
            <p:cNvSpPr/>
            <p:nvPr/>
          </p:nvSpPr>
          <p:spPr>
            <a:xfrm>
              <a:off x="1874521" y="3134985"/>
              <a:ext cx="5027929" cy="394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88000" tIns="72000" rIns="72000" bIns="7200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환기시설 설치</a:t>
              </a:r>
              <a:r>
                <a:rPr lang="en-US" altLang="ko-KR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</a:t>
              </a:r>
              <a:r>
                <a:rPr lang="ko-KR" altLang="en-US" sz="1000" dirty="0" err="1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유증기</a:t>
              </a:r>
              <a:r>
                <a:rPr lang="ko-KR" altLang="en-US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및 가연성 가스 등 즉시 배출</a:t>
              </a:r>
              <a:r>
                <a:rPr lang="en-US" altLang="ko-KR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</a:t>
              </a:r>
              <a:r>
                <a:rPr lang="ko-KR" altLang="en-US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및 </a:t>
              </a:r>
              <a:r>
                <a:rPr lang="ko-KR" altLang="en-US" sz="1000" dirty="0" err="1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초기화재</a:t>
              </a:r>
              <a:r>
                <a:rPr lang="ko-KR" altLang="en-US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진압 소방장비 비치</a:t>
              </a:r>
            </a:p>
          </p:txBody>
        </p:sp>
        <p:sp>
          <p:nvSpPr>
            <p:cNvPr id="109" name="타원 108"/>
            <p:cNvSpPr/>
            <p:nvPr/>
          </p:nvSpPr>
          <p:spPr>
            <a:xfrm>
              <a:off x="1948575" y="3253819"/>
              <a:ext cx="156688" cy="1566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+mj-ea"/>
                  <a:ea typeface="+mj-ea"/>
                </a:rPr>
                <a:t>2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2139950" y="3169870"/>
            <a:ext cx="733427" cy="314095"/>
          </a:xfrm>
          <a:prstGeom prst="rect">
            <a:avLst/>
          </a:prstGeom>
          <a:solidFill>
            <a:srgbClr val="9BB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용접공사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2139950" y="3743056"/>
            <a:ext cx="733427" cy="314095"/>
          </a:xfrm>
          <a:prstGeom prst="rect">
            <a:avLst/>
          </a:prstGeom>
          <a:solidFill>
            <a:srgbClr val="9BBB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우레탄공사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2912088" y="3169870"/>
            <a:ext cx="305779" cy="314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B2</a:t>
            </a:r>
            <a:endParaRPr lang="ko-KR" altLang="en-US" sz="11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38" name="직사각형 137"/>
          <p:cNvSpPr/>
          <p:nvPr/>
        </p:nvSpPr>
        <p:spPr>
          <a:xfrm>
            <a:off x="3238247" y="3169870"/>
            <a:ext cx="305779" cy="3140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B1</a:t>
            </a:r>
            <a:endParaRPr lang="ko-KR" altLang="en-US" sz="11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3564406" y="3169870"/>
            <a:ext cx="305779" cy="3140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F1</a:t>
            </a:r>
            <a:endParaRPr lang="ko-KR" altLang="en-US" sz="11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3890565" y="3169870"/>
            <a:ext cx="305779" cy="3140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F2</a:t>
            </a:r>
            <a:endParaRPr lang="ko-KR" altLang="en-US" sz="11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216724" y="3169870"/>
            <a:ext cx="305779" cy="314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F3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4542883" y="3169870"/>
            <a:ext cx="305779" cy="314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F4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4869042" y="3169870"/>
            <a:ext cx="305779" cy="3140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F5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5195201" y="3169870"/>
            <a:ext cx="305779" cy="3140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F6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5521360" y="3169870"/>
            <a:ext cx="305779" cy="3140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F7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63" name="직사각형 162"/>
          <p:cNvSpPr/>
          <p:nvPr/>
        </p:nvSpPr>
        <p:spPr>
          <a:xfrm>
            <a:off x="5847519" y="3169870"/>
            <a:ext cx="305779" cy="314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PH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3564406" y="3739348"/>
            <a:ext cx="305779" cy="314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B2</a:t>
            </a:r>
            <a:endParaRPr lang="ko-KR" altLang="en-US" sz="11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3890565" y="3739348"/>
            <a:ext cx="305779" cy="31409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B1</a:t>
            </a:r>
            <a:endParaRPr lang="ko-KR" altLang="en-US" sz="11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4216724" y="3739348"/>
            <a:ext cx="305779" cy="31409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F1</a:t>
            </a:r>
            <a:endParaRPr lang="ko-KR" altLang="en-US" sz="11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4542883" y="3739348"/>
            <a:ext cx="305779" cy="3140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F2</a:t>
            </a:r>
            <a:endParaRPr lang="ko-KR" altLang="en-US" sz="11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4869042" y="3739348"/>
            <a:ext cx="305779" cy="31409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F3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5195201" y="3739348"/>
            <a:ext cx="305779" cy="3140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F4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5521360" y="3739348"/>
            <a:ext cx="305779" cy="3140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F5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79" name="직사각형 178"/>
          <p:cNvSpPr/>
          <p:nvPr/>
        </p:nvSpPr>
        <p:spPr>
          <a:xfrm>
            <a:off x="5847519" y="3739348"/>
            <a:ext cx="305779" cy="31409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F6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80" name="직사각형 179"/>
          <p:cNvSpPr/>
          <p:nvPr/>
        </p:nvSpPr>
        <p:spPr>
          <a:xfrm>
            <a:off x="6173678" y="3739348"/>
            <a:ext cx="305779" cy="3140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F7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81" name="직사각형 180"/>
          <p:cNvSpPr/>
          <p:nvPr/>
        </p:nvSpPr>
        <p:spPr>
          <a:xfrm>
            <a:off x="6499837" y="3739348"/>
            <a:ext cx="305779" cy="314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PH</a:t>
            </a:r>
            <a:endParaRPr lang="ko-KR" altLang="en-US" sz="1100" dirty="0">
              <a:solidFill>
                <a:schemeClr val="tx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grpSp>
        <p:nvGrpSpPr>
          <p:cNvPr id="184" name="그룹 183"/>
          <p:cNvGrpSpPr/>
          <p:nvPr/>
        </p:nvGrpSpPr>
        <p:grpSpPr>
          <a:xfrm>
            <a:off x="1874521" y="4587670"/>
            <a:ext cx="5027929" cy="394356"/>
            <a:chOff x="1874521" y="3134985"/>
            <a:chExt cx="5027929" cy="394356"/>
          </a:xfrm>
        </p:grpSpPr>
        <p:sp>
          <p:nvSpPr>
            <p:cNvPr id="185" name="직사각형 184"/>
            <p:cNvSpPr/>
            <p:nvPr/>
          </p:nvSpPr>
          <p:spPr>
            <a:xfrm>
              <a:off x="1874521" y="3134985"/>
              <a:ext cx="5027929" cy="394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288000" tIns="72000" rIns="72000" bIns="72000" rtlCol="0" anchor="t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화재안전교육 이수자 </a:t>
              </a:r>
              <a:r>
                <a:rPr lang="en-US" altLang="ko-KR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2</a:t>
              </a:r>
              <a:r>
                <a:rPr lang="ko-KR" altLang="en-US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인</a:t>
              </a:r>
              <a:r>
                <a:rPr lang="en-US" altLang="ko-KR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1</a:t>
              </a:r>
              <a:r>
                <a:rPr lang="ko-KR" altLang="en-US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조 작업 실시 및 화재 감시자 배치</a:t>
              </a:r>
              <a:r>
                <a:rPr lang="en-US" altLang="ko-KR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비상대피동선 </a:t>
              </a:r>
              <a:r>
                <a:rPr lang="ko-KR" altLang="en-US" sz="1000" dirty="0" err="1">
                  <a:solidFill>
                    <a:schemeClr val="tx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사전확보</a:t>
              </a:r>
              <a:endParaRPr lang="ko-KR" altLang="en-US" sz="1000" dirty="0">
                <a:solidFill>
                  <a:schemeClr val="tx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186" name="타원 185"/>
            <p:cNvSpPr/>
            <p:nvPr/>
          </p:nvSpPr>
          <p:spPr>
            <a:xfrm>
              <a:off x="1948575" y="3253819"/>
              <a:ext cx="156688" cy="15668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latin typeface="+mj-ea"/>
                  <a:ea typeface="+mj-ea"/>
                </a:rPr>
                <a:t>3</a:t>
              </a:r>
              <a:endParaRPr lang="ko-KR" altLang="en-US" sz="1050" dirty="0">
                <a:latin typeface="+mj-ea"/>
                <a:ea typeface="+mj-ea"/>
              </a:endParaRPr>
            </a:p>
          </p:txBody>
        </p:sp>
      </p:grpSp>
      <p:sp>
        <p:nvSpPr>
          <p:cNvPr id="188" name="직사각형 187"/>
          <p:cNvSpPr/>
          <p:nvPr/>
        </p:nvSpPr>
        <p:spPr>
          <a:xfrm>
            <a:off x="2917949" y="3739348"/>
            <a:ext cx="626077" cy="31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100">
                <a:solidFill>
                  <a:srgbClr val="C00000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작업대기</a:t>
            </a:r>
            <a:endParaRPr lang="ko-KR" altLang="en-US" sz="1100" dirty="0">
              <a:solidFill>
                <a:srgbClr val="C00000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912088" y="3613150"/>
            <a:ext cx="3887667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6173678" y="3164644"/>
            <a:ext cx="626077" cy="314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100" dirty="0">
                <a:solidFill>
                  <a:schemeClr val="bg2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작업완료</a:t>
            </a:r>
          </a:p>
        </p:txBody>
      </p:sp>
      <p:sp>
        <p:nvSpPr>
          <p:cNvPr id="193" name="직사각형 192"/>
          <p:cNvSpPr/>
          <p:nvPr/>
        </p:nvSpPr>
        <p:spPr>
          <a:xfrm>
            <a:off x="2139950" y="3515996"/>
            <a:ext cx="733427" cy="19502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작업 완전분리</a:t>
            </a:r>
          </a:p>
        </p:txBody>
      </p:sp>
      <p:pic>
        <p:nvPicPr>
          <p:cNvPr id="1028" name="Picture 4" descr="http://www.gobalnews.com/news/photo/202004/30082_75937_233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53" b="528"/>
          <a:stretch/>
        </p:blipFill>
        <p:spPr bwMode="auto">
          <a:xfrm>
            <a:off x="5173990" y="1546620"/>
            <a:ext cx="1728460" cy="96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849" y="1490139"/>
            <a:ext cx="3151982" cy="2394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8" name="직사각형 197"/>
          <p:cNvSpPr/>
          <p:nvPr/>
        </p:nvSpPr>
        <p:spPr>
          <a:xfrm>
            <a:off x="4580404" y="3515996"/>
            <a:ext cx="551035" cy="1950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900" dirty="0" err="1">
                <a:solidFill>
                  <a:srgbClr val="C00000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작업순서</a:t>
            </a:r>
            <a:endParaRPr lang="ko-KR" altLang="en-US" sz="900" dirty="0">
              <a:solidFill>
                <a:srgbClr val="C00000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pic>
        <p:nvPicPr>
          <p:cNvPr id="203" name="그림 202">
            <a:extLst>
              <a:ext uri="{FF2B5EF4-FFF2-40B4-BE49-F238E27FC236}">
                <a16:creationId xmlns:a16="http://schemas.microsoft.com/office/drawing/2014/main" id="{3CA6B6EC-B887-4044-8F21-70C26B0DA2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04" b="22678"/>
          <a:stretch/>
        </p:blipFill>
        <p:spPr>
          <a:xfrm>
            <a:off x="1874520" y="4991101"/>
            <a:ext cx="5041978" cy="1760284"/>
          </a:xfrm>
          <a:prstGeom prst="rect">
            <a:avLst/>
          </a:prstGeom>
        </p:spPr>
      </p:pic>
      <p:sp>
        <p:nvSpPr>
          <p:cNvPr id="204" name="자유형 63">
            <a:extLst>
              <a:ext uri="{FF2B5EF4-FFF2-40B4-BE49-F238E27FC236}">
                <a16:creationId xmlns:a16="http://schemas.microsoft.com/office/drawing/2014/main" id="{2A3ABCB0-EFF6-4E03-8DED-74A0E0FB4211}"/>
              </a:ext>
            </a:extLst>
          </p:cNvPr>
          <p:cNvSpPr/>
          <p:nvPr/>
        </p:nvSpPr>
        <p:spPr>
          <a:xfrm flipV="1">
            <a:off x="5490570" y="6299482"/>
            <a:ext cx="265174" cy="289124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5" name="자유형 63">
            <a:extLst>
              <a:ext uri="{FF2B5EF4-FFF2-40B4-BE49-F238E27FC236}">
                <a16:creationId xmlns:a16="http://schemas.microsoft.com/office/drawing/2014/main" id="{9E754156-1294-4B9C-AA37-605DAD6C3E42}"/>
              </a:ext>
            </a:extLst>
          </p:cNvPr>
          <p:cNvSpPr/>
          <p:nvPr/>
        </p:nvSpPr>
        <p:spPr>
          <a:xfrm flipH="1">
            <a:off x="5250479" y="5684354"/>
            <a:ext cx="400211" cy="595873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6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flipH="1">
            <a:off x="4731461" y="5415181"/>
            <a:ext cx="891691" cy="679287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5521504" y="5298597"/>
            <a:ext cx="1029830" cy="2214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불티방지커버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5519589" y="5571433"/>
            <a:ext cx="1031888" cy="22141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소화장비 비치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4418303" y="6477902"/>
            <a:ext cx="1132204" cy="2214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화재감시단 운영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32" y="5835198"/>
            <a:ext cx="518879" cy="805000"/>
          </a:xfrm>
          <a:prstGeom prst="rect">
            <a:avLst/>
          </a:prstGeom>
        </p:spPr>
      </p:pic>
      <p:sp>
        <p:nvSpPr>
          <p:cNvPr id="223" name="자유형 63">
            <a:extLst>
              <a:ext uri="{FF2B5EF4-FFF2-40B4-BE49-F238E27FC236}">
                <a16:creationId xmlns:a16="http://schemas.microsoft.com/office/drawing/2014/main" id="{3234C99C-D077-4F46-B48A-C1C0BA8C1876}"/>
              </a:ext>
            </a:extLst>
          </p:cNvPr>
          <p:cNvSpPr/>
          <p:nvPr/>
        </p:nvSpPr>
        <p:spPr>
          <a:xfrm rot="10800000">
            <a:off x="2139949" y="5684354"/>
            <a:ext cx="389622" cy="504595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26395"/>
            <a:endParaRPr lang="ko-KR" altLang="en-US" dirty="0"/>
          </a:p>
        </p:txBody>
      </p:sp>
      <p:sp>
        <p:nvSpPr>
          <p:cNvPr id="224" name="타원 223"/>
          <p:cNvSpPr/>
          <p:nvPr/>
        </p:nvSpPr>
        <p:spPr>
          <a:xfrm flipH="1">
            <a:off x="2487223" y="6154431"/>
            <a:ext cx="72000" cy="7453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0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2077781" y="5517780"/>
            <a:ext cx="902771" cy="203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/>
              <a:t>임시소방시설</a:t>
            </a:r>
            <a:endParaRPr lang="ko-KR" altLang="en-US" dirty="0"/>
          </a:p>
        </p:txBody>
      </p:sp>
      <p:sp>
        <p:nvSpPr>
          <p:cNvPr id="228" name="자유형 63">
            <a:extLst>
              <a:ext uri="{FF2B5EF4-FFF2-40B4-BE49-F238E27FC236}">
                <a16:creationId xmlns:a16="http://schemas.microsoft.com/office/drawing/2014/main" id="{3234C99C-D077-4F46-B48A-C1C0BA8C1876}"/>
              </a:ext>
            </a:extLst>
          </p:cNvPr>
          <p:cNvSpPr/>
          <p:nvPr/>
        </p:nvSpPr>
        <p:spPr>
          <a:xfrm>
            <a:off x="2912088" y="5283269"/>
            <a:ext cx="305779" cy="1153427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/>
          <a:p>
            <a:pPr algn="ctr" defTabSz="1026395"/>
            <a:endParaRPr lang="ko-KR" altLang="en-US" dirty="0"/>
          </a:p>
        </p:txBody>
      </p:sp>
      <p:sp>
        <p:nvSpPr>
          <p:cNvPr id="227" name="타원 226"/>
          <p:cNvSpPr/>
          <p:nvPr/>
        </p:nvSpPr>
        <p:spPr>
          <a:xfrm flipH="1">
            <a:off x="3177584" y="6415234"/>
            <a:ext cx="72000" cy="7453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0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29" name="타원 228"/>
          <p:cNvSpPr/>
          <p:nvPr/>
        </p:nvSpPr>
        <p:spPr>
          <a:xfrm flipH="1">
            <a:off x="4694536" y="6094469"/>
            <a:ext cx="72000" cy="7453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0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30" name="타원 229"/>
          <p:cNvSpPr/>
          <p:nvPr/>
        </p:nvSpPr>
        <p:spPr>
          <a:xfrm flipH="1">
            <a:off x="5208132" y="6237698"/>
            <a:ext cx="72000" cy="7453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0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2" name="타원 271"/>
          <p:cNvSpPr/>
          <p:nvPr/>
        </p:nvSpPr>
        <p:spPr>
          <a:xfrm flipH="1">
            <a:off x="5716969" y="6237698"/>
            <a:ext cx="72000" cy="7453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0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078089" y="5165212"/>
            <a:ext cx="902150" cy="19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바닥 방화포</a:t>
            </a:r>
          </a:p>
        </p:txBody>
      </p:sp>
      <p:sp>
        <p:nvSpPr>
          <p:cNvPr id="277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flipH="1" flipV="1">
            <a:off x="4187177" y="5095012"/>
            <a:ext cx="1435975" cy="45719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  <a:gd name="connsiteX0" fmla="*/ 319315 w 319315"/>
              <a:gd name="connsiteY0" fmla="*/ 0 h 0"/>
              <a:gd name="connsiteX1" fmla="*/ 0 w 31931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9315">
                <a:moveTo>
                  <a:pt x="319315" y="0"/>
                </a:move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83" name="타원 282"/>
          <p:cNvSpPr/>
          <p:nvPr/>
        </p:nvSpPr>
        <p:spPr>
          <a:xfrm flipH="1">
            <a:off x="4115178" y="5102839"/>
            <a:ext cx="72000" cy="74535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0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4663898" y="5047607"/>
            <a:ext cx="1894150" cy="19996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천장 </a:t>
            </a:r>
            <a:r>
              <a:rPr lang="ko-KR" altLang="en-US" dirty="0" err="1"/>
              <a:t>우레탄폼</a:t>
            </a:r>
            <a:r>
              <a:rPr lang="ko-KR" altLang="en-US" dirty="0"/>
              <a:t> </a:t>
            </a:r>
            <a:r>
              <a:rPr lang="ko-KR" altLang="en-US" dirty="0" err="1"/>
              <a:t>마감시</a:t>
            </a:r>
            <a:r>
              <a:rPr lang="ko-KR" altLang="en-US" dirty="0"/>
              <a:t> </a:t>
            </a:r>
            <a:r>
              <a:rPr lang="ko-KR" altLang="en-US" dirty="0" err="1"/>
              <a:t>용접금지</a:t>
            </a:r>
            <a:endParaRPr lang="ko-KR" altLang="en-US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28309" y="2507578"/>
            <a:ext cx="1221926" cy="763090"/>
          </a:xfrm>
          <a:prstGeom prst="rect">
            <a:avLst/>
          </a:prstGeom>
        </p:spPr>
      </p:pic>
      <p:grpSp>
        <p:nvGrpSpPr>
          <p:cNvPr id="46" name="그룹 45"/>
          <p:cNvGrpSpPr/>
          <p:nvPr/>
        </p:nvGrpSpPr>
        <p:grpSpPr>
          <a:xfrm>
            <a:off x="9291122" y="1522210"/>
            <a:ext cx="894401" cy="2340579"/>
            <a:chOff x="9295113" y="1522210"/>
            <a:chExt cx="829450" cy="2340579"/>
          </a:xfrm>
        </p:grpSpPr>
        <p:grpSp>
          <p:nvGrpSpPr>
            <p:cNvPr id="44" name="그룹 43"/>
            <p:cNvGrpSpPr/>
            <p:nvPr/>
          </p:nvGrpSpPr>
          <p:grpSpPr>
            <a:xfrm>
              <a:off x="9295113" y="1522210"/>
              <a:ext cx="829450" cy="892322"/>
              <a:chOff x="9486500" y="1529830"/>
              <a:chExt cx="829450" cy="892322"/>
            </a:xfrm>
          </p:grpSpPr>
          <p:pic>
            <p:nvPicPr>
              <p:cNvPr id="43" name="그림 4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87225" y="1694391"/>
                <a:ext cx="828000" cy="727761"/>
              </a:xfrm>
              <a:prstGeom prst="rect">
                <a:avLst/>
              </a:prstGeom>
            </p:spPr>
          </p:pic>
          <p:sp>
            <p:nvSpPr>
              <p:cNvPr id="285" name="TextBox 284"/>
              <p:cNvSpPr txBox="1"/>
              <p:nvPr/>
            </p:nvSpPr>
            <p:spPr>
              <a:xfrm>
                <a:off x="9486500" y="1529830"/>
                <a:ext cx="829450" cy="16781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200" spc="-50"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sz="900" spc="-100"/>
                  <a:t>풍속계 설치</a:t>
                </a:r>
                <a:endParaRPr lang="ko-KR" altLang="en-US" sz="900" spc="-100" dirty="0"/>
              </a:p>
            </p:txBody>
          </p:sp>
        </p:grpSp>
        <p:grpSp>
          <p:nvGrpSpPr>
            <p:cNvPr id="289" name="그룹 288"/>
            <p:cNvGrpSpPr/>
            <p:nvPr/>
          </p:nvGrpSpPr>
          <p:grpSpPr>
            <a:xfrm>
              <a:off x="9295113" y="2970467"/>
              <a:ext cx="829450" cy="892322"/>
              <a:chOff x="9486500" y="1529830"/>
              <a:chExt cx="829450" cy="892322"/>
            </a:xfrm>
          </p:grpSpPr>
          <p:pic>
            <p:nvPicPr>
              <p:cNvPr id="290" name="그림 28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487225" y="1694391"/>
                <a:ext cx="828000" cy="727761"/>
              </a:xfrm>
              <a:prstGeom prst="rect">
                <a:avLst/>
              </a:prstGeom>
            </p:spPr>
          </p:pic>
          <p:sp>
            <p:nvSpPr>
              <p:cNvPr id="294" name="TextBox 293"/>
              <p:cNvSpPr txBox="1"/>
              <p:nvPr/>
            </p:nvSpPr>
            <p:spPr>
              <a:xfrm>
                <a:off x="9486500" y="1529830"/>
                <a:ext cx="829450" cy="16781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200" spc="-50"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sz="900" spc="-100"/>
                  <a:t>풍속계 설치</a:t>
                </a:r>
                <a:endParaRPr lang="ko-KR" altLang="en-US" sz="900" spc="-100" dirty="0"/>
              </a:p>
            </p:txBody>
          </p:sp>
        </p:grpSp>
      </p:grpSp>
      <p:sp>
        <p:nvSpPr>
          <p:cNvPr id="296" name="TextBox 295"/>
          <p:cNvSpPr txBox="1"/>
          <p:nvPr/>
        </p:nvSpPr>
        <p:spPr>
          <a:xfrm>
            <a:off x="8246612" y="2541414"/>
            <a:ext cx="768456" cy="327148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작업중</a:t>
            </a:r>
          </a:p>
        </p:txBody>
      </p:sp>
      <p:sp>
        <p:nvSpPr>
          <p:cNvPr id="103" name="직사각형 102"/>
          <p:cNvSpPr/>
          <p:nvPr/>
        </p:nvSpPr>
        <p:spPr>
          <a:xfrm>
            <a:off x="107462" y="114339"/>
            <a:ext cx="10692788" cy="7546896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6634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10" descr="C:\[00. 현재진행작업]\20-34. 안양물류센터 재건축사업[고려개발][PMCM][2020.09.18(금)]\02. 제안서\#삽도\@_04-05-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9" t="12079" r="12079" b="12079"/>
          <a:stretch/>
        </p:blipFill>
        <p:spPr bwMode="auto">
          <a:xfrm>
            <a:off x="700881" y="1077913"/>
            <a:ext cx="5473700" cy="561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자유형 46"/>
          <p:cNvSpPr/>
          <p:nvPr/>
        </p:nvSpPr>
        <p:spPr>
          <a:xfrm>
            <a:off x="1793875" y="3381375"/>
            <a:ext cx="2428875" cy="2403475"/>
          </a:xfrm>
          <a:custGeom>
            <a:avLst/>
            <a:gdLst>
              <a:gd name="connsiteX0" fmla="*/ 1177925 w 2428875"/>
              <a:gd name="connsiteY0" fmla="*/ 241300 h 2403475"/>
              <a:gd name="connsiteX1" fmla="*/ 2203450 w 2428875"/>
              <a:gd name="connsiteY1" fmla="*/ 0 h 2403475"/>
              <a:gd name="connsiteX2" fmla="*/ 2428875 w 2428875"/>
              <a:gd name="connsiteY2" fmla="*/ 200025 h 2403475"/>
              <a:gd name="connsiteX3" fmla="*/ 2330450 w 2428875"/>
              <a:gd name="connsiteY3" fmla="*/ 1997075 h 2403475"/>
              <a:gd name="connsiteX4" fmla="*/ 2117725 w 2428875"/>
              <a:gd name="connsiteY4" fmla="*/ 1781175 h 2403475"/>
              <a:gd name="connsiteX5" fmla="*/ 19050 w 2428875"/>
              <a:gd name="connsiteY5" fmla="*/ 2403475 h 2403475"/>
              <a:gd name="connsiteX6" fmla="*/ 0 w 2428875"/>
              <a:gd name="connsiteY6" fmla="*/ 1987550 h 2403475"/>
              <a:gd name="connsiteX7" fmla="*/ 1190625 w 2428875"/>
              <a:gd name="connsiteY7" fmla="*/ 1635125 h 2403475"/>
              <a:gd name="connsiteX8" fmla="*/ 1177925 w 2428875"/>
              <a:gd name="connsiteY8" fmla="*/ 241300 h 240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28875" h="2403475">
                <a:moveTo>
                  <a:pt x="1177925" y="241300"/>
                </a:moveTo>
                <a:lnTo>
                  <a:pt x="2203450" y="0"/>
                </a:lnTo>
                <a:lnTo>
                  <a:pt x="2428875" y="200025"/>
                </a:lnTo>
                <a:lnTo>
                  <a:pt x="2330450" y="1997075"/>
                </a:lnTo>
                <a:lnTo>
                  <a:pt x="2117725" y="1781175"/>
                </a:lnTo>
                <a:lnTo>
                  <a:pt x="19050" y="2403475"/>
                </a:lnTo>
                <a:lnTo>
                  <a:pt x="0" y="1987550"/>
                </a:lnTo>
                <a:lnTo>
                  <a:pt x="1190625" y="1635125"/>
                </a:lnTo>
                <a:cubicBezTo>
                  <a:pt x="1191683" y="1174750"/>
                  <a:pt x="1192742" y="714375"/>
                  <a:pt x="1177925" y="241300"/>
                </a:cubicBezTo>
                <a:close/>
              </a:path>
            </a:pathLst>
          </a:custGeom>
          <a:solidFill>
            <a:srgbClr val="001A57">
              <a:alpha val="21961"/>
            </a:srgbClr>
          </a:solidFill>
          <a:ln>
            <a:solidFill>
              <a:srgbClr val="EE302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544970" y="7228218"/>
            <a:ext cx="5729036" cy="271648"/>
            <a:chOff x="4538038" y="7289729"/>
            <a:chExt cx="5729036" cy="271648"/>
          </a:xfrm>
        </p:grpSpPr>
        <p:sp>
          <p:nvSpPr>
            <p:cNvPr id="11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25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무결점 현장 실현 및 시스템 조기 안정화</a:t>
            </a:r>
          </a:p>
        </p:txBody>
      </p:sp>
      <p:sp>
        <p:nvSpPr>
          <p:cNvPr id="16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실적 빅데이터 및 </a:t>
            </a:r>
            <a:r>
              <a:rPr lang="en-US" altLang="ko-KR" sz="2400" dirty="0">
                <a:solidFill>
                  <a:schemeClr val="bg1"/>
                </a:solidFill>
              </a:rPr>
              <a:t>IT</a:t>
            </a:r>
            <a:r>
              <a:rPr lang="ko-KR" altLang="en-US" sz="2400" dirty="0">
                <a:solidFill>
                  <a:schemeClr val="bg1"/>
                </a:solidFill>
              </a:rPr>
              <a:t> 활용 품질 중점관리 방안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902482" y="534635"/>
            <a:ext cx="1005083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⑤ 품질관리계획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317952" y="3052683"/>
            <a:ext cx="3888881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302829" y="3052683"/>
            <a:ext cx="307228" cy="32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317952" y="4976576"/>
            <a:ext cx="3888881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302829" y="4976576"/>
            <a:ext cx="307228" cy="32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17952" y="1150937"/>
            <a:ext cx="3888881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302830" y="1548429"/>
            <a:ext cx="3904004" cy="1383937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02830" y="3459925"/>
            <a:ext cx="3904004" cy="1383937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302830" y="5383000"/>
            <a:ext cx="3904004" cy="1383937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302829" y="1150937"/>
            <a:ext cx="307228" cy="32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87994" y="1195217"/>
            <a:ext cx="33534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600" spc="-12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defRPr>
            </a:lvl1pPr>
          </a:lstStyle>
          <a:p>
            <a:r>
              <a:rPr lang="ko-KR" altLang="en-US" dirty="0"/>
              <a:t>물류센터 실적 빅데이터 활용  설계</a:t>
            </a:r>
            <a:r>
              <a:rPr lang="en-US" altLang="ko-KR" dirty="0"/>
              <a:t>·</a:t>
            </a:r>
            <a:r>
              <a:rPr lang="ko-KR" altLang="en-US" dirty="0"/>
              <a:t>시공 검증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91423" y="1175806"/>
            <a:ext cx="121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8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rPr>
              <a:t>1</a:t>
            </a:r>
            <a:endParaRPr lang="ko-KR" altLang="en-US" sz="1800" spc="-50" dirty="0">
              <a:solidFill>
                <a:schemeClr val="bg1"/>
              </a:solidFill>
              <a:latin typeface="Rix고딕_Pro Black" pitchFamily="18" charset="-127"/>
              <a:ea typeface="Rix고딕_Pro Black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87994" y="3087783"/>
            <a:ext cx="257442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en-US" altLang="ko-KR" sz="1600" spc="-12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IT</a:t>
            </a:r>
            <a:r>
              <a:rPr lang="ko-KR" altLang="en-US" sz="1600" spc="-12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를 활용한 설계</a:t>
            </a:r>
            <a:r>
              <a:rPr lang="en-US" altLang="ko-KR" sz="1600" spc="-12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</a:t>
            </a:r>
            <a:r>
              <a:rPr lang="ko-KR" altLang="en-US" sz="1600" spc="-12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시공 </a:t>
            </a:r>
            <a:r>
              <a:rPr lang="ko-KR" altLang="en-US" sz="1600" spc="-12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일치성</a:t>
            </a:r>
            <a:r>
              <a:rPr lang="ko-KR" altLang="en-US" sz="1600" spc="-12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확인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65134" y="5016007"/>
            <a:ext cx="311303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r>
              <a:rPr lang="ko-KR" altLang="en-US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지속가능한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유지관리로 품질성능 확보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36260" y="1805053"/>
            <a:ext cx="2472284" cy="900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50000"/>
              </a:lnSpc>
              <a:defRPr sz="1300" spc="-100"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dirty="0"/>
              <a:t>· </a:t>
            </a:r>
            <a:r>
              <a:rPr lang="ko-KR" altLang="en-US" dirty="0"/>
              <a:t>주요 </a:t>
            </a:r>
            <a:r>
              <a:rPr lang="ko-KR" altLang="en-US" dirty="0" err="1"/>
              <a:t>공종별</a:t>
            </a:r>
            <a:r>
              <a:rPr lang="ko-KR" altLang="en-US" dirty="0"/>
              <a:t> 성공 우수사례 분석</a:t>
            </a:r>
            <a:endParaRPr lang="en-US" altLang="ko-KR" dirty="0"/>
          </a:p>
          <a:p>
            <a:r>
              <a:rPr lang="en-US" altLang="ko-KR" dirty="0"/>
              <a:t>· </a:t>
            </a:r>
            <a:r>
              <a:rPr lang="ko-KR" altLang="en-US" dirty="0"/>
              <a:t>품질성능 및 설계 개선 사항 도출 검증</a:t>
            </a:r>
            <a:endParaRPr lang="en-US" altLang="ko-KR" dirty="0"/>
          </a:p>
          <a:p>
            <a:r>
              <a:rPr lang="en-US" altLang="ko-KR" dirty="0"/>
              <a:t>· </a:t>
            </a:r>
            <a:r>
              <a:rPr lang="ko-KR" altLang="en-US" dirty="0"/>
              <a:t>검증된 신기술 활용 </a:t>
            </a:r>
            <a:r>
              <a:rPr lang="ko-KR" altLang="en-US" dirty="0" err="1"/>
              <a:t>시공성</a:t>
            </a:r>
            <a:r>
              <a:rPr lang="ko-KR" altLang="en-US" dirty="0"/>
              <a:t> 개선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336260" y="3716549"/>
            <a:ext cx="2571305" cy="900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50000"/>
              </a:lnSpc>
              <a:defRPr sz="1300" spc="-100"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dirty="0"/>
              <a:t>· 3D </a:t>
            </a:r>
            <a:r>
              <a:rPr lang="ko-KR" altLang="en-US" dirty="0" err="1"/>
              <a:t>레이져</a:t>
            </a:r>
            <a:r>
              <a:rPr lang="ko-KR" altLang="en-US" dirty="0"/>
              <a:t> 스캔 활용 초정밀 시공</a:t>
            </a:r>
            <a:endParaRPr lang="en-US" altLang="ko-KR" dirty="0"/>
          </a:p>
          <a:p>
            <a:r>
              <a:rPr lang="en-US" altLang="ko-KR" dirty="0"/>
              <a:t>· BIM</a:t>
            </a:r>
            <a:r>
              <a:rPr lang="ko-KR" altLang="en-US" dirty="0"/>
              <a:t>기반 간섭확인 및 디지털 </a:t>
            </a:r>
            <a:r>
              <a:rPr lang="ko-KR" altLang="en-US" dirty="0" err="1"/>
              <a:t>목업</a:t>
            </a:r>
            <a:r>
              <a:rPr lang="ko-KR" altLang="en-US" dirty="0"/>
              <a:t> 검증</a:t>
            </a:r>
            <a:endParaRPr lang="en-US" altLang="ko-KR" dirty="0"/>
          </a:p>
          <a:p>
            <a:r>
              <a:rPr lang="en-US" altLang="ko-KR" dirty="0"/>
              <a:t>· 3</a:t>
            </a:r>
            <a:r>
              <a:rPr lang="ko-KR" altLang="en-US" dirty="0"/>
              <a:t>단계 </a:t>
            </a:r>
            <a:r>
              <a:rPr lang="en-US" altLang="ko-KR" dirty="0"/>
              <a:t>QC </a:t>
            </a:r>
            <a:r>
              <a:rPr lang="ko-KR" altLang="en-US" dirty="0"/>
              <a:t>품질관리 시스템  하자예방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38551" y="5639624"/>
            <a:ext cx="2569014" cy="9002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50000"/>
              </a:lnSpc>
              <a:defRPr sz="1300" spc="-100"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dirty="0"/>
              <a:t>· </a:t>
            </a:r>
            <a:r>
              <a:rPr lang="ko-KR" altLang="en-US" dirty="0" err="1"/>
              <a:t>정기방문</a:t>
            </a:r>
            <a:r>
              <a:rPr lang="en-US" altLang="ko-KR" dirty="0"/>
              <a:t>(1</a:t>
            </a:r>
            <a:r>
              <a:rPr lang="ko-KR" altLang="en-US" dirty="0"/>
              <a:t>개월</a:t>
            </a:r>
            <a:r>
              <a:rPr lang="en-US" altLang="ko-KR" dirty="0"/>
              <a:t>) </a:t>
            </a:r>
            <a:r>
              <a:rPr lang="ko-KR" altLang="en-US" dirty="0"/>
              <a:t>점검을 통한 </a:t>
            </a:r>
            <a:r>
              <a:rPr lang="ko-KR" altLang="en-US" dirty="0" err="1"/>
              <a:t>성능확보</a:t>
            </a:r>
            <a:endParaRPr lang="en-US" altLang="ko-KR" dirty="0"/>
          </a:p>
          <a:p>
            <a:r>
              <a:rPr lang="en-US" altLang="ko-KR" dirty="0"/>
              <a:t>· </a:t>
            </a:r>
            <a:r>
              <a:rPr lang="ko-KR" altLang="en-US" dirty="0" err="1"/>
              <a:t>냉동시설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시간 이내 신속한 </a:t>
            </a:r>
            <a:r>
              <a:rPr lang="en-US" altLang="ko-KR" dirty="0"/>
              <a:t>A/S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· </a:t>
            </a:r>
            <a:r>
              <a:rPr lang="ko-KR" altLang="en-US" dirty="0"/>
              <a:t>유지관리 </a:t>
            </a:r>
            <a:r>
              <a:rPr lang="ko-KR" altLang="en-US" dirty="0" err="1"/>
              <a:t>해피콜</a:t>
            </a:r>
            <a:r>
              <a:rPr lang="ko-KR" altLang="en-US" dirty="0"/>
              <a:t> 운용 실시간 피드백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391423" y="3075083"/>
            <a:ext cx="121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8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rPr>
              <a:t>2</a:t>
            </a:r>
            <a:endParaRPr lang="ko-KR" altLang="en-US" sz="1800" spc="-50" dirty="0">
              <a:solidFill>
                <a:schemeClr val="bg1"/>
              </a:solidFill>
              <a:latin typeface="Rix고딕_Pro Black" pitchFamily="18" charset="-127"/>
              <a:ea typeface="Rix고딕_Pro Black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1423" y="4997812"/>
            <a:ext cx="121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8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rPr>
              <a:t>3</a:t>
            </a:r>
            <a:endParaRPr lang="ko-KR" altLang="en-US" sz="1800" spc="-50" dirty="0">
              <a:solidFill>
                <a:schemeClr val="bg1"/>
              </a:solidFill>
              <a:latin typeface="Rix고딕_Pro Black" pitchFamily="18" charset="-127"/>
              <a:ea typeface="Rix고딕_Pro Black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159810" y="1276889"/>
            <a:ext cx="1492341" cy="263739"/>
            <a:chOff x="4537579" y="2619270"/>
            <a:chExt cx="1492341" cy="263739"/>
          </a:xfrm>
        </p:grpSpPr>
        <p:sp>
          <p:nvSpPr>
            <p:cNvPr id="35" name="직사각형 34"/>
            <p:cNvSpPr/>
            <p:nvPr/>
          </p:nvSpPr>
          <p:spPr>
            <a:xfrm>
              <a:off x="4546554" y="2619270"/>
              <a:ext cx="1483366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4537579" y="261927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45702" y="2659505"/>
              <a:ext cx="1118896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 dirty="0">
                  <a:latin typeface="Rix고딕_Pro Bold" pitchFamily="18" charset="-127"/>
                  <a:ea typeface="Rix고딕_Pro Bold" pitchFamily="18" charset="-127"/>
                </a:rPr>
                <a:t>실적 빅데이터 활용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613249" y="265061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1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78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>
            <a:off x="2653506" y="1416051"/>
            <a:ext cx="208869" cy="983778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4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flipH="1">
            <a:off x="3597279" y="1416051"/>
            <a:ext cx="826292" cy="2064774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5" name="타원 94"/>
          <p:cNvSpPr/>
          <p:nvPr/>
        </p:nvSpPr>
        <p:spPr>
          <a:xfrm flipH="1">
            <a:off x="3561939" y="3455101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8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rot="10800000">
            <a:off x="3633529" y="4843860"/>
            <a:ext cx="790042" cy="1348181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9" name="타원 98"/>
          <p:cNvSpPr/>
          <p:nvPr/>
        </p:nvSpPr>
        <p:spPr>
          <a:xfrm rot="5400000" flipH="1">
            <a:off x="3597528" y="4785675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3781345" y="6046775"/>
            <a:ext cx="2152439" cy="263739"/>
            <a:chOff x="4623849" y="6046775"/>
            <a:chExt cx="2152439" cy="263739"/>
          </a:xfrm>
        </p:grpSpPr>
        <p:sp>
          <p:nvSpPr>
            <p:cNvPr id="86" name="직사각형 85"/>
            <p:cNvSpPr/>
            <p:nvPr/>
          </p:nvSpPr>
          <p:spPr>
            <a:xfrm>
              <a:off x="4632824" y="6046775"/>
              <a:ext cx="2143464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623849" y="6046775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931972" y="6087010"/>
              <a:ext cx="1782539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defRPr sz="1200" spc="-50">
                  <a:latin typeface="Rix고딕_Pro Bold" pitchFamily="18" charset="-127"/>
                  <a:ea typeface="Rix고딕_Pro Bold" pitchFamily="18" charset="-127"/>
                </a:defRPr>
              </a:lvl1pPr>
            </a:lstStyle>
            <a:p>
              <a:r>
                <a:rPr lang="ko-KR" altLang="en-US" dirty="0" err="1"/>
                <a:t>냉동시설</a:t>
              </a:r>
              <a:r>
                <a:rPr lang="ko-KR" altLang="en-US" dirty="0"/>
                <a:t> </a:t>
              </a:r>
              <a:r>
                <a:rPr lang="en-US" altLang="ko-KR" dirty="0"/>
                <a:t>1</a:t>
              </a:r>
              <a:r>
                <a:rPr lang="ko-KR" altLang="en-US" dirty="0"/>
                <a:t>시간 이내 </a:t>
              </a:r>
              <a:r>
                <a:rPr lang="en-US" altLang="ko-KR" dirty="0"/>
                <a:t>A/S </a:t>
              </a:r>
              <a:r>
                <a:rPr lang="ko-KR" altLang="en-US" dirty="0"/>
                <a:t>완료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699519" y="6078116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3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73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rot="10800000" flipH="1">
            <a:off x="2689574" y="4569565"/>
            <a:ext cx="571359" cy="1622477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5" name="타원 74"/>
          <p:cNvSpPr/>
          <p:nvPr/>
        </p:nvSpPr>
        <p:spPr>
          <a:xfrm rot="10800000" flipH="1">
            <a:off x="3224274" y="4523135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159810" y="6057301"/>
            <a:ext cx="1656183" cy="263739"/>
            <a:chOff x="4537579" y="2619270"/>
            <a:chExt cx="1656183" cy="263739"/>
          </a:xfrm>
        </p:grpSpPr>
        <p:sp>
          <p:nvSpPr>
            <p:cNvPr id="43" name="직사각형 42"/>
            <p:cNvSpPr/>
            <p:nvPr/>
          </p:nvSpPr>
          <p:spPr>
            <a:xfrm>
              <a:off x="4546553" y="2619270"/>
              <a:ext cx="1647209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537579" y="261927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45702" y="2659505"/>
              <a:ext cx="1158972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defRPr sz="1200" spc="-50">
                  <a:latin typeface="Rix고딕_Pro Bold" pitchFamily="18" charset="-127"/>
                  <a:ea typeface="Rix고딕_Pro Bold" pitchFamily="18" charset="-127"/>
                </a:defRPr>
              </a:lvl1pPr>
            </a:lstStyle>
            <a:p>
              <a:r>
                <a:rPr lang="ko-KR" altLang="en-US" err="1"/>
                <a:t>대림보유</a:t>
              </a:r>
              <a:r>
                <a:rPr lang="ko-KR" altLang="en-US" dirty="0"/>
                <a:t> </a:t>
              </a:r>
              <a:r>
                <a:rPr lang="en-US" altLang="ko-KR" dirty="0"/>
                <a:t>PC </a:t>
              </a:r>
              <a:r>
                <a:rPr lang="ko-KR" altLang="en-US" dirty="0"/>
                <a:t>신기술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13249" y="265061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1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76" y="1570390"/>
            <a:ext cx="1516166" cy="13488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800" y="5432302"/>
            <a:ext cx="1457005" cy="1292835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783" y="3548827"/>
            <a:ext cx="1345519" cy="1197070"/>
          </a:xfrm>
          <a:prstGeom prst="rect">
            <a:avLst/>
          </a:prstGeom>
        </p:spPr>
      </p:pic>
      <p:sp>
        <p:nvSpPr>
          <p:cNvPr id="79" name="타원 78"/>
          <p:cNvSpPr/>
          <p:nvPr/>
        </p:nvSpPr>
        <p:spPr>
          <a:xfrm flipH="1">
            <a:off x="2825680" y="2391827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5123358" y="1486064"/>
            <a:ext cx="709618" cy="709616"/>
          </a:xfrm>
          <a:prstGeom prst="ellipse">
            <a:avLst/>
          </a:prstGeom>
          <a:solidFill>
            <a:schemeClr val="bg1">
              <a:alpha val="21961"/>
            </a:schemeClr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4862052" y="1653122"/>
            <a:ext cx="932709" cy="746942"/>
            <a:chOff x="4820983" y="1267703"/>
            <a:chExt cx="1231098" cy="985901"/>
          </a:xfrm>
        </p:grpSpPr>
        <p:grpSp>
          <p:nvGrpSpPr>
            <p:cNvPr id="69" name="그룹 68"/>
            <p:cNvGrpSpPr/>
            <p:nvPr/>
          </p:nvGrpSpPr>
          <p:grpSpPr>
            <a:xfrm>
              <a:off x="4820983" y="1643921"/>
              <a:ext cx="852684" cy="609683"/>
              <a:chOff x="4893035" y="1649216"/>
              <a:chExt cx="852684" cy="609683"/>
            </a:xfrm>
          </p:grpSpPr>
          <p:cxnSp>
            <p:nvCxnSpPr>
              <p:cNvPr id="66" name="직선 연결선 65"/>
              <p:cNvCxnSpPr/>
              <p:nvPr/>
            </p:nvCxnSpPr>
            <p:spPr>
              <a:xfrm rot="21147260" flipH="1">
                <a:off x="4893035" y="1649216"/>
                <a:ext cx="651057" cy="35157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/>
              <p:cNvCxnSpPr/>
              <p:nvPr/>
            </p:nvCxnSpPr>
            <p:spPr>
              <a:xfrm rot="21147260">
                <a:off x="5745719" y="1709654"/>
                <a:ext cx="0" cy="549245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5" name="Picture 5" descr="C:\[00. 현재진행작업]\20-34. 안양물류센터 재건축사업[고려개발][PMCM][2020.09.18(금)]\02. 제안서\#삽도\600ppi\드론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7336">
              <a:off x="5215236" y="1267703"/>
              <a:ext cx="836845" cy="457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0" name="그룹 79"/>
          <p:cNvGrpSpPr/>
          <p:nvPr/>
        </p:nvGrpSpPr>
        <p:grpSpPr>
          <a:xfrm>
            <a:off x="3857015" y="1284082"/>
            <a:ext cx="1756979" cy="263739"/>
            <a:chOff x="4537579" y="2619270"/>
            <a:chExt cx="1756979" cy="263739"/>
          </a:xfrm>
        </p:grpSpPr>
        <p:sp>
          <p:nvSpPr>
            <p:cNvPr id="81" name="직사각형 80"/>
            <p:cNvSpPr/>
            <p:nvPr/>
          </p:nvSpPr>
          <p:spPr>
            <a:xfrm>
              <a:off x="4546554" y="2619270"/>
              <a:ext cx="1748004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4537579" y="261927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845702" y="2659505"/>
              <a:ext cx="1372171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>
                <a:defRPr sz="1200" spc="-50">
                  <a:latin typeface="Rix고딕_Pro Bold" pitchFamily="18" charset="-127"/>
                  <a:ea typeface="Rix고딕_Pro Bold" pitchFamily="18" charset="-127"/>
                </a:defRPr>
              </a:lvl1pPr>
            </a:lstStyle>
            <a:p>
              <a:r>
                <a:rPr lang="en-US" altLang="ko-KR" dirty="0"/>
                <a:t>3D </a:t>
              </a:r>
              <a:r>
                <a:rPr lang="ko-KR" altLang="en-US" dirty="0" err="1"/>
                <a:t>목업</a:t>
              </a:r>
              <a:r>
                <a:rPr lang="ko-KR" altLang="en-US" dirty="0"/>
                <a:t> 및 </a:t>
              </a:r>
              <a:r>
                <a:rPr lang="ko-KR" altLang="en-US" dirty="0" err="1"/>
                <a:t>레이져</a:t>
              </a:r>
              <a:r>
                <a:rPr lang="ko-KR" altLang="en-US" dirty="0"/>
                <a:t> 스캔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613249" y="265061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2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107462" y="114339"/>
            <a:ext cx="10692788" cy="7546896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3772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직사각형 89"/>
          <p:cNvSpPr/>
          <p:nvPr/>
        </p:nvSpPr>
        <p:spPr>
          <a:xfrm>
            <a:off x="700881" y="1475483"/>
            <a:ext cx="4680000" cy="5245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1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26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7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공사단계별 고품질</a:t>
            </a:r>
            <a:r>
              <a:rPr lang="en-US" altLang="ko-KR" sz="2400" dirty="0">
                <a:solidFill>
                  <a:schemeClr val="bg1"/>
                </a:solidFill>
              </a:rPr>
              <a:t>·</a:t>
            </a:r>
            <a:r>
              <a:rPr lang="ko-KR" altLang="en-US" sz="2400" dirty="0">
                <a:solidFill>
                  <a:schemeClr val="bg1"/>
                </a:solidFill>
              </a:rPr>
              <a:t>유지관리 특화계획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902482" y="534635"/>
            <a:ext cx="1005083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⑤ 품질관리계획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시스템화 시공 및 전문화된 </a:t>
            </a:r>
            <a:r>
              <a:rPr lang="en-US" altLang="ko-KR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A/S 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관리로 지속적인 품질성능 확보</a:t>
            </a:r>
          </a:p>
        </p:txBody>
      </p:sp>
      <p:sp>
        <p:nvSpPr>
          <p:cNvPr id="91" name="직사각형 90"/>
          <p:cNvSpPr/>
          <p:nvPr/>
        </p:nvSpPr>
        <p:spPr>
          <a:xfrm>
            <a:off x="5540164" y="1475483"/>
            <a:ext cx="4680000" cy="52458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5556" y="7992243"/>
            <a:ext cx="4680000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지하층 골조공사 고품질 확보방안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700881" y="8316243"/>
            <a:ext cx="4680000" cy="2412304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540164" y="7992243"/>
            <a:ext cx="4680000" cy="2736304"/>
            <a:chOff x="5535207" y="1151483"/>
            <a:chExt cx="4680000" cy="2736304"/>
          </a:xfrm>
        </p:grpSpPr>
        <p:sp>
          <p:nvSpPr>
            <p:cNvPr id="27" name="직사각형 26"/>
            <p:cNvSpPr/>
            <p:nvPr/>
          </p:nvSpPr>
          <p:spPr>
            <a:xfrm>
              <a:off x="5535207" y="1151483"/>
              <a:ext cx="468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PC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공사 고품질 확보방안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535207" y="1475483"/>
              <a:ext cx="4680000" cy="2412304"/>
            </a:xfrm>
            <a:prstGeom prst="rect">
              <a:avLst/>
            </a:prstGeom>
            <a:solidFill>
              <a:srgbClr val="F7F7F7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00881" y="10826131"/>
            <a:ext cx="4680000" cy="2736000"/>
            <a:chOff x="700881" y="3985371"/>
            <a:chExt cx="4680000" cy="2736000"/>
          </a:xfrm>
        </p:grpSpPr>
        <p:sp>
          <p:nvSpPr>
            <p:cNvPr id="30" name="직사각형 29"/>
            <p:cNvSpPr/>
            <p:nvPr/>
          </p:nvSpPr>
          <p:spPr>
            <a:xfrm>
              <a:off x="700881" y="3985371"/>
              <a:ext cx="4680000" cy="324000"/>
            </a:xfrm>
            <a:prstGeom prst="rect">
              <a:avLst/>
            </a:prstGeom>
            <a:solidFill>
              <a:srgbClr val="4265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6000" tIns="18000" rIns="36000" bIns="1800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바닥 </a:t>
              </a:r>
              <a:r>
                <a:rPr lang="ko-KR" altLang="en-US" sz="1600" dirty="0" err="1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초평탄</a:t>
              </a:r>
              <a:r>
                <a: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고품질 확보방안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0881" y="4309371"/>
              <a:ext cx="4680000" cy="2412000"/>
            </a:xfrm>
            <a:prstGeom prst="rect">
              <a:avLst/>
            </a:prstGeom>
            <a:solidFill>
              <a:srgbClr val="F7F7F7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535207" y="10826131"/>
            <a:ext cx="4680000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방열공사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고품질 확보방안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535207" y="11150131"/>
            <a:ext cx="4680000" cy="2412000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34" name="Picture 2" descr="C:\[00. 현재진행작업]\20-34. 안양물류센터 재건축사업[고려개발][PMCM][2020.09.18(금)]\02. 제안서\#삽도\@_04-05-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396" y="8315101"/>
            <a:ext cx="4681537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C:\[00. 현재진행작업]\20-34. 안양물류센터 재건축사업[고려개발][PMCM][2020.09.18(금)]\02. 제안서\#삽도\@_04-05-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44" y="11133442"/>
            <a:ext cx="4681537" cy="241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C:\[00. 현재진행작업]\20-34. 안양물류센터 재건축사업[고려개발][PMCM][2020.09.18(금)]\02. 제안서\#삽도\@_04-05-0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88" y="8315101"/>
            <a:ext cx="4681537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직사각형 85"/>
          <p:cNvSpPr/>
          <p:nvPr/>
        </p:nvSpPr>
        <p:spPr>
          <a:xfrm>
            <a:off x="705555" y="1151483"/>
            <a:ext cx="4675326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시공단계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5540163" y="1151483"/>
            <a:ext cx="4666667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준공 및 유지관리단계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107462" y="114339"/>
            <a:ext cx="10692788" cy="7546896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4325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그림 1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2" y="1150926"/>
            <a:ext cx="5474219" cy="5617475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6317952" y="3052683"/>
            <a:ext cx="3888881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317952" y="4976576"/>
            <a:ext cx="3888881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317952" y="1150937"/>
            <a:ext cx="3888881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302830" y="1529976"/>
            <a:ext cx="3904004" cy="1383937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302830" y="3457832"/>
            <a:ext cx="3904004" cy="1383937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302830" y="5375362"/>
            <a:ext cx="3904004" cy="1383937"/>
          </a:xfrm>
          <a:prstGeom prst="rect">
            <a:avLst/>
          </a:prstGeom>
          <a:solidFill>
            <a:srgbClr val="F7F7F7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1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27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선행 노하우를 활용한 선제적 민원 예방관리로 민원 제로 현장 구현</a:t>
            </a:r>
          </a:p>
        </p:txBody>
      </p:sp>
      <p:sp>
        <p:nvSpPr>
          <p:cNvPr id="15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-70" dirty="0">
                <a:solidFill>
                  <a:schemeClr val="bg1"/>
                </a:solidFill>
              </a:rPr>
              <a:t>노하우 활용 민원 분석 및 중점관리 방안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02482" y="534635"/>
            <a:ext cx="1005083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⑥ 민원관리계획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796252" y="1197735"/>
            <a:ext cx="245740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8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sz="160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인접현장 수행경험 노하우 반영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96252" y="3103401"/>
            <a:ext cx="25439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8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sz="160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환경</a:t>
            </a:r>
            <a:r>
              <a:rPr lang="en-US" altLang="ko-KR" sz="160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</a:t>
            </a:r>
            <a:r>
              <a:rPr lang="ko-KR" altLang="en-US" sz="160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민원 </a:t>
            </a:r>
            <a:r>
              <a:rPr lang="ko-KR" altLang="en-US" sz="1600" dirty="0" err="1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요인별</a:t>
            </a:r>
            <a:r>
              <a:rPr lang="ko-KR" altLang="en-US" sz="160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특화대책 수립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744740" y="5029829"/>
            <a:ext cx="29575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8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sz="1600" dirty="0"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신속한 민원  처리로 민원 투명성 확보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368685" y="1722731"/>
            <a:ext cx="2284280" cy="9002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 spc="-150"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sz="1300" dirty="0"/>
              <a:t>· </a:t>
            </a:r>
            <a:r>
              <a:rPr lang="ko-KR" altLang="en-US" sz="1300" dirty="0"/>
              <a:t> </a:t>
            </a:r>
            <a:r>
              <a:rPr lang="ko-KR" altLang="en-US" sz="1300" dirty="0" err="1"/>
              <a:t>착공전</a:t>
            </a:r>
            <a:r>
              <a:rPr lang="ko-KR" altLang="en-US" sz="1300" dirty="0"/>
              <a:t> 인접건물 상태  전수조사 관리 </a:t>
            </a:r>
            <a:endParaRPr lang="en-US" altLang="ko-KR" sz="1300" dirty="0"/>
          </a:p>
          <a:p>
            <a:r>
              <a:rPr lang="en-US" altLang="ko-KR" sz="1300" dirty="0"/>
              <a:t>·  </a:t>
            </a:r>
            <a:r>
              <a:rPr lang="ko-KR" altLang="en-US" sz="1300" dirty="0"/>
              <a:t>안전성 사전검토 및 지속적 계측관리</a:t>
            </a:r>
            <a:endParaRPr lang="en-US" altLang="ko-KR" sz="1300" dirty="0"/>
          </a:p>
          <a:p>
            <a:r>
              <a:rPr lang="en-US" altLang="ko-KR" sz="1300" dirty="0"/>
              <a:t>·  </a:t>
            </a:r>
            <a:r>
              <a:rPr lang="ko-KR" altLang="en-US" sz="1300" dirty="0"/>
              <a:t>소음</a:t>
            </a:r>
            <a:r>
              <a:rPr lang="en-US" altLang="ko-KR" sz="1300" dirty="0"/>
              <a:t>·</a:t>
            </a:r>
            <a:r>
              <a:rPr lang="ko-KR" altLang="en-US" sz="1300" dirty="0"/>
              <a:t>진동 최소화 공법 선정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336260" y="5637642"/>
            <a:ext cx="2232984" cy="9002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lnSpc>
                <a:spcPct val="150000"/>
              </a:lnSpc>
              <a:defRPr sz="1400" spc="-150"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sz="1300" dirty="0"/>
              <a:t>· </a:t>
            </a:r>
            <a:r>
              <a:rPr lang="ko-KR" altLang="en-US" sz="1300" dirty="0"/>
              <a:t> 현장 </a:t>
            </a:r>
            <a:r>
              <a:rPr lang="ko-KR" altLang="en-US" sz="1300" dirty="0" err="1"/>
              <a:t>민원게시판</a:t>
            </a:r>
            <a:r>
              <a:rPr lang="ko-KR" altLang="en-US" sz="1300" dirty="0"/>
              <a:t> 운용</a:t>
            </a:r>
            <a:r>
              <a:rPr lang="en-US" altLang="ko-KR" sz="1300" dirty="0"/>
              <a:t>  </a:t>
            </a:r>
            <a:r>
              <a:rPr lang="ko-KR" altLang="en-US" sz="1300" dirty="0"/>
              <a:t>민원관리</a:t>
            </a:r>
            <a:endParaRPr lang="en-US" altLang="ko-KR" sz="1300" dirty="0"/>
          </a:p>
          <a:p>
            <a:r>
              <a:rPr lang="en-US" altLang="ko-KR" sz="1300" dirty="0"/>
              <a:t>·  </a:t>
            </a:r>
            <a:r>
              <a:rPr lang="ko-KR" altLang="en-US" sz="1300" dirty="0"/>
              <a:t>경험이 풍부한 </a:t>
            </a:r>
            <a:r>
              <a:rPr lang="ko-KR" altLang="en-US" sz="1300" dirty="0" err="1"/>
              <a:t>민원전담</a:t>
            </a:r>
            <a:r>
              <a:rPr lang="ko-KR" altLang="en-US" sz="1300" dirty="0"/>
              <a:t> 조직 운영</a:t>
            </a:r>
            <a:endParaRPr lang="en-US" altLang="ko-KR" sz="1300" dirty="0"/>
          </a:p>
          <a:p>
            <a:r>
              <a:rPr lang="en-US" altLang="ko-KR" sz="1300" dirty="0"/>
              <a:t>·  </a:t>
            </a:r>
            <a:r>
              <a:rPr lang="ko-KR" altLang="en-US" sz="1300" dirty="0" err="1"/>
              <a:t>꽃길</a:t>
            </a:r>
            <a:r>
              <a:rPr lang="ko-KR" altLang="en-US" sz="1300" dirty="0"/>
              <a:t> 가꾸기 등</a:t>
            </a:r>
            <a:r>
              <a:rPr lang="en-US" altLang="ko-KR" sz="1300" dirty="0"/>
              <a:t> </a:t>
            </a:r>
            <a:r>
              <a:rPr lang="ko-KR" altLang="en-US" sz="1300" dirty="0"/>
              <a:t>지역과 지속적인 소통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36260" y="3676289"/>
            <a:ext cx="2439770" cy="9002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150000"/>
              </a:lnSpc>
            </a:pPr>
            <a:r>
              <a:rPr lang="en-US" altLang="ko-KR" sz="130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인접건물</a:t>
            </a:r>
            <a:r>
              <a:rPr lang="ko-KR" altLang="en-US" sz="130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지속적인 </a:t>
            </a:r>
            <a:r>
              <a:rPr lang="ko-KR" altLang="en-US" sz="130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계측관리</a:t>
            </a:r>
            <a:endParaRPr lang="en-US" altLang="ko-KR" sz="130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현장 소음</a:t>
            </a:r>
            <a:r>
              <a:rPr lang="en-US" altLang="ko-KR" sz="130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</a:t>
            </a:r>
            <a:r>
              <a:rPr lang="ko-KR" altLang="en-US" sz="130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진동 관련기준이내 관리</a:t>
            </a:r>
            <a:endParaRPr lang="en-US" altLang="ko-KR" sz="1300" dirty="0">
              <a:latin typeface="Rix고딕_Pro SemiBold" panose="02020603020101020101" pitchFamily="18" charset="-127"/>
              <a:ea typeface="Rix고딕_Pro Semi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30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· </a:t>
            </a:r>
            <a:r>
              <a:rPr lang="ko-KR" altLang="en-US" sz="1300" dirty="0" err="1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공사차량</a:t>
            </a:r>
            <a:r>
              <a:rPr lang="ko-KR" altLang="en-US" sz="1300" dirty="0"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 주변 교통흐름 방해 방지</a:t>
            </a:r>
          </a:p>
        </p:txBody>
      </p:sp>
      <p:pic>
        <p:nvPicPr>
          <p:cNvPr id="63" name="Picture 8" descr="C:\[00. 현재진행작업]\20-34. 안양물류센터 재건축사업[고려개발][PMCM][2020.09.18(금)]\02. 제안서\#삽도\@_04-06-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92244" y="1150937"/>
            <a:ext cx="5473700" cy="561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/>
          <p:cNvSpPr/>
          <p:nvPr/>
        </p:nvSpPr>
        <p:spPr>
          <a:xfrm>
            <a:off x="-1967162" y="2211714"/>
            <a:ext cx="1152128" cy="110000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70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rot="16200000" flipH="1">
            <a:off x="-3319979" y="1619589"/>
            <a:ext cx="1438164" cy="1261938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1" name="타원 70"/>
          <p:cNvSpPr/>
          <p:nvPr/>
        </p:nvSpPr>
        <p:spPr>
          <a:xfrm rot="16200000" flipH="1">
            <a:off x="-2003162" y="2930699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-3056563" y="1588748"/>
            <a:ext cx="121507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8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>
                <a:latin typeface="Rix고딕_Pro Bold" pitchFamily="18" charset="-127"/>
                <a:ea typeface="Rix고딕_Pro Bold" pitchFamily="18" charset="-127"/>
              </a:rPr>
              <a:t>지하</a:t>
            </a:r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3</a:t>
            </a:r>
            <a:r>
              <a:rPr lang="ko-KR" altLang="en-US" sz="1200" dirty="0">
                <a:latin typeface="Rix고딕_Pro Bold" pitchFamily="18" charset="-127"/>
                <a:ea typeface="Rix고딕_Pro Bold" pitchFamily="18" charset="-127"/>
              </a:rPr>
              <a:t>층</a:t>
            </a:r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/</a:t>
            </a:r>
            <a:r>
              <a:rPr lang="ko-KR" altLang="en-US" sz="1200" dirty="0">
                <a:latin typeface="Rix고딕_Pro Bold" pitchFamily="18" charset="-127"/>
                <a:ea typeface="Rix고딕_Pro Bold" pitchFamily="18" charset="-127"/>
              </a:rPr>
              <a:t>지상</a:t>
            </a:r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13</a:t>
            </a:r>
            <a:r>
              <a:rPr lang="ko-KR" altLang="en-US" sz="1200" dirty="0">
                <a:latin typeface="Rix고딕_Pro Bold" pitchFamily="18" charset="-127"/>
                <a:ea typeface="Rix고딕_Pro Bold" pitchFamily="18" charset="-127"/>
              </a:rPr>
              <a:t>층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철근콘크리트조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2018.02 </a:t>
            </a:r>
            <a:r>
              <a:rPr lang="ko-KR" altLang="en-US" sz="1200" dirty="0">
                <a:latin typeface="Rix고딕_Pro Bold" pitchFamily="18" charset="-127"/>
                <a:ea typeface="Rix고딕_Pro Bold" pitchFamily="18" charset="-127"/>
              </a:rPr>
              <a:t>준공</a:t>
            </a:r>
          </a:p>
        </p:txBody>
      </p:sp>
      <p:grpSp>
        <p:nvGrpSpPr>
          <p:cNvPr id="74" name="그룹 73"/>
          <p:cNvGrpSpPr/>
          <p:nvPr/>
        </p:nvGrpSpPr>
        <p:grpSpPr>
          <a:xfrm>
            <a:off x="-3358832" y="1284690"/>
            <a:ext cx="1492341" cy="263739"/>
            <a:chOff x="4537579" y="2619270"/>
            <a:chExt cx="1492341" cy="263739"/>
          </a:xfrm>
        </p:grpSpPr>
        <p:sp>
          <p:nvSpPr>
            <p:cNvPr id="75" name="직사각형 74"/>
            <p:cNvSpPr/>
            <p:nvPr/>
          </p:nvSpPr>
          <p:spPr>
            <a:xfrm>
              <a:off x="4546554" y="2619270"/>
              <a:ext cx="1483366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4537579" y="261927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45702" y="2659505"/>
              <a:ext cx="105157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당사수행프로젝트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13249" y="265061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1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84" name="직사각형 83"/>
          <p:cNvSpPr/>
          <p:nvPr/>
        </p:nvSpPr>
        <p:spPr>
          <a:xfrm rot="21540000">
            <a:off x="-2103422" y="3294712"/>
            <a:ext cx="157174" cy="1662653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 rot="5400000">
            <a:off x="-3329449" y="3740341"/>
            <a:ext cx="143657" cy="229288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92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rot="16200000" flipH="1">
            <a:off x="-2966041" y="4589219"/>
            <a:ext cx="647082" cy="1242552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4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rot="16200000" flipH="1">
            <a:off x="-2340896" y="4512231"/>
            <a:ext cx="1346143" cy="697468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110" name="그룹 109"/>
          <p:cNvGrpSpPr/>
          <p:nvPr/>
        </p:nvGrpSpPr>
        <p:grpSpPr>
          <a:xfrm>
            <a:off x="-2128228" y="5385917"/>
            <a:ext cx="936104" cy="263739"/>
            <a:chOff x="4537579" y="2619270"/>
            <a:chExt cx="936104" cy="263739"/>
          </a:xfrm>
        </p:grpSpPr>
        <p:sp>
          <p:nvSpPr>
            <p:cNvPr id="111" name="직사각형 110"/>
            <p:cNvSpPr/>
            <p:nvPr/>
          </p:nvSpPr>
          <p:spPr>
            <a:xfrm>
              <a:off x="4546554" y="2619270"/>
              <a:ext cx="927129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4537579" y="261927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845702" y="2659505"/>
              <a:ext cx="52578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계측관리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613249" y="265061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2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115" name="타원 114"/>
          <p:cNvSpPr/>
          <p:nvPr/>
        </p:nvSpPr>
        <p:spPr>
          <a:xfrm rot="16200000" flipH="1">
            <a:off x="-2052558" y="4115893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6" name="타원 115"/>
          <p:cNvSpPr/>
          <p:nvPr/>
        </p:nvSpPr>
        <p:spPr>
          <a:xfrm rot="16200000" flipH="1">
            <a:off x="-3299776" y="4843862"/>
            <a:ext cx="72000" cy="72000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-5386529" y="3930684"/>
            <a:ext cx="769802" cy="2234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분진민원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-4778796" y="5256001"/>
            <a:ext cx="1464425" cy="2234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진동</a:t>
            </a:r>
            <a:r>
              <a:rPr lang="en-US" altLang="ko-KR" dirty="0"/>
              <a:t>·</a:t>
            </a:r>
            <a:r>
              <a:rPr lang="ko-KR" altLang="en-US" dirty="0"/>
              <a:t>소음</a:t>
            </a:r>
            <a:r>
              <a:rPr lang="en-US" altLang="ko-KR" dirty="0"/>
              <a:t> ·</a:t>
            </a:r>
            <a:r>
              <a:rPr lang="ko-KR" altLang="en-US" dirty="0"/>
              <a:t>분진민원</a:t>
            </a:r>
          </a:p>
        </p:txBody>
      </p:sp>
      <p:grpSp>
        <p:nvGrpSpPr>
          <p:cNvPr id="119" name="그룹 118"/>
          <p:cNvGrpSpPr/>
          <p:nvPr/>
        </p:nvGrpSpPr>
        <p:grpSpPr>
          <a:xfrm>
            <a:off x="-4623993" y="2839662"/>
            <a:ext cx="936104" cy="263739"/>
            <a:chOff x="4537579" y="2619270"/>
            <a:chExt cx="936104" cy="263739"/>
          </a:xfrm>
        </p:grpSpPr>
        <p:sp>
          <p:nvSpPr>
            <p:cNvPr id="120" name="직사각형 119"/>
            <p:cNvSpPr/>
            <p:nvPr/>
          </p:nvSpPr>
          <p:spPr>
            <a:xfrm>
              <a:off x="4546554" y="2619270"/>
              <a:ext cx="927129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4537579" y="261927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4845702" y="2659505"/>
              <a:ext cx="525785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계측관리</a:t>
              </a: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4613249" y="265061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2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125" name="직사각형 124"/>
          <p:cNvSpPr/>
          <p:nvPr/>
        </p:nvSpPr>
        <p:spPr>
          <a:xfrm rot="5400000">
            <a:off x="-2124387" y="5725497"/>
            <a:ext cx="143657" cy="2652924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44" y="1509134"/>
            <a:ext cx="1572593" cy="133653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383" y="5495292"/>
            <a:ext cx="1441707" cy="116090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022" y="3626726"/>
            <a:ext cx="1331814" cy="1134717"/>
          </a:xfrm>
          <a:prstGeom prst="rect">
            <a:avLst/>
          </a:prstGeom>
        </p:spPr>
      </p:pic>
      <p:sp>
        <p:nvSpPr>
          <p:cNvPr id="152" name="직사각형 151"/>
          <p:cNvSpPr/>
          <p:nvPr/>
        </p:nvSpPr>
        <p:spPr>
          <a:xfrm>
            <a:off x="3959779" y="4114620"/>
            <a:ext cx="695015" cy="64994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538174" y="5518308"/>
            <a:ext cx="1012714" cy="741594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513452" y="3467416"/>
            <a:ext cx="1092609" cy="518984"/>
          </a:xfrm>
          <a:prstGeom prst="rect">
            <a:avLst/>
          </a:prstGeom>
          <a:solidFill>
            <a:schemeClr val="tx1">
              <a:lumMod val="65000"/>
              <a:lumOff val="35000"/>
              <a:alpha val="84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8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지하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지상</a:t>
            </a:r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13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</a:t>
            </a:r>
            <a:r>
              <a:rPr lang="ko-KR" altLang="en-US" sz="9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철근콘크리트조</a:t>
            </a:r>
            <a:endParaRPr lang="en-US" altLang="ko-KR" sz="9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· 2018.02 </a:t>
            </a:r>
            <a:r>
              <a:rPr lang="ko-KR" altLang="en-US" sz="9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준공</a:t>
            </a:r>
          </a:p>
        </p:txBody>
      </p:sp>
      <p:sp>
        <p:nvSpPr>
          <p:cNvPr id="98" name="타원 97"/>
          <p:cNvSpPr/>
          <p:nvPr/>
        </p:nvSpPr>
        <p:spPr>
          <a:xfrm rot="16200000" flipH="1">
            <a:off x="4616063" y="4732828"/>
            <a:ext cx="77463" cy="77463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9" name="타원 98"/>
          <p:cNvSpPr/>
          <p:nvPr/>
        </p:nvSpPr>
        <p:spPr>
          <a:xfrm rot="16200000" flipH="1">
            <a:off x="4522452" y="5778769"/>
            <a:ext cx="77463" cy="77463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019786" y="4888210"/>
            <a:ext cx="218008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sz="1000" dirty="0"/>
              <a:t>분진</a:t>
            </a:r>
            <a:endParaRPr lang="en-US" altLang="ko-KR" sz="1000" dirty="0"/>
          </a:p>
          <a:p>
            <a:r>
              <a:rPr lang="ko-KR" altLang="en-US" sz="1000" dirty="0"/>
              <a:t>민원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733731" y="6082718"/>
            <a:ext cx="100187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sz="1000" dirty="0"/>
              <a:t>진동</a:t>
            </a:r>
            <a:r>
              <a:rPr lang="en-US" altLang="ko-KR" sz="1000" dirty="0"/>
              <a:t>·</a:t>
            </a:r>
            <a:r>
              <a:rPr lang="ko-KR" altLang="en-US" sz="1000" dirty="0"/>
              <a:t>소음</a:t>
            </a:r>
            <a:r>
              <a:rPr lang="en-US" altLang="ko-KR" sz="1000" dirty="0"/>
              <a:t> ·</a:t>
            </a:r>
            <a:r>
              <a:rPr lang="ko-KR" altLang="en-US" sz="1000" dirty="0"/>
              <a:t>분진민원</a:t>
            </a:r>
          </a:p>
        </p:txBody>
      </p:sp>
      <p:sp>
        <p:nvSpPr>
          <p:cNvPr id="126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flipH="1">
            <a:off x="1879051" y="2857344"/>
            <a:ext cx="443481" cy="1667376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7" name="타원 126"/>
          <p:cNvSpPr/>
          <p:nvPr/>
        </p:nvSpPr>
        <p:spPr>
          <a:xfrm rot="5400000">
            <a:off x="1839873" y="4447258"/>
            <a:ext cx="77463" cy="77463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2113213" y="2727877"/>
            <a:ext cx="1470029" cy="283750"/>
            <a:chOff x="4537579" y="2619270"/>
            <a:chExt cx="1366357" cy="263739"/>
          </a:xfrm>
        </p:grpSpPr>
        <p:sp>
          <p:nvSpPr>
            <p:cNvPr id="106" name="직사각형 105"/>
            <p:cNvSpPr/>
            <p:nvPr/>
          </p:nvSpPr>
          <p:spPr>
            <a:xfrm>
              <a:off x="4546554" y="2619270"/>
              <a:ext cx="1357382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4537579" y="261927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845702" y="2659505"/>
              <a:ext cx="95378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 dirty="0" err="1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흙막이</a:t>
              </a:r>
              <a:r>
                <a:rPr lang="ko-KR" altLang="en-US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 </a:t>
              </a:r>
              <a:r>
                <a:rPr lang="ko-KR" altLang="en-US" sz="1200" spc="-50" dirty="0" err="1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계측관리</a:t>
              </a:r>
              <a:endParaRPr lang="ko-KR" altLang="en-US" sz="1200" spc="-50" dirty="0">
                <a:latin typeface="Rix고딕_Pro SemiBold" panose="02020603020101020101" pitchFamily="18" charset="-127"/>
                <a:ea typeface="Rix고딕_Pro SemiBold" panose="02020603020101020101" pitchFamily="18" charset="-127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613249" y="265061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2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135" name="TextBox 134"/>
          <p:cNvSpPr txBox="1"/>
          <p:nvPr/>
        </p:nvSpPr>
        <p:spPr>
          <a:xfrm rot="1094075">
            <a:off x="2827926" y="1329147"/>
            <a:ext cx="1085660" cy="208468"/>
          </a:xfrm>
          <a:prstGeom prst="rect">
            <a:avLst/>
          </a:prstGeom>
          <a:solidFill>
            <a:schemeClr val="tx1">
              <a:lumMod val="85000"/>
              <a:lumOff val="15000"/>
              <a:alpha val="73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sz="1000" dirty="0"/>
              <a:t>◀ </a:t>
            </a:r>
            <a:r>
              <a:rPr lang="ko-KR" altLang="en-US" sz="1000" dirty="0" err="1"/>
              <a:t>인덕원역</a:t>
            </a:r>
            <a:r>
              <a:rPr lang="ko-KR" altLang="en-US" sz="1000" dirty="0"/>
              <a:t> 방향</a:t>
            </a:r>
          </a:p>
        </p:txBody>
      </p:sp>
      <p:sp>
        <p:nvSpPr>
          <p:cNvPr id="136" name="TextBox 135"/>
          <p:cNvSpPr txBox="1"/>
          <p:nvPr/>
        </p:nvSpPr>
        <p:spPr>
          <a:xfrm rot="1094075">
            <a:off x="5192118" y="2108526"/>
            <a:ext cx="911933" cy="182121"/>
          </a:xfrm>
          <a:prstGeom prst="rect">
            <a:avLst/>
          </a:prstGeom>
          <a:solidFill>
            <a:schemeClr val="tx1">
              <a:lumMod val="85000"/>
              <a:lumOff val="15000"/>
              <a:alpha val="73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sz="1000" dirty="0"/>
              <a:t>평촌</a:t>
            </a:r>
            <a:r>
              <a:rPr lang="en-US" altLang="ko-KR" sz="1000" dirty="0"/>
              <a:t>IC </a:t>
            </a:r>
            <a:r>
              <a:rPr lang="ko-KR" altLang="en-US" sz="1000" dirty="0"/>
              <a:t>방향 ▶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4513890" y="3237379"/>
            <a:ext cx="1090032" cy="2345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900" spc="-5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평촌디지털멤파이어</a:t>
            </a:r>
            <a:endParaRPr lang="ko-KR" altLang="en-US" sz="900" spc="-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3738753" y="6317949"/>
            <a:ext cx="4360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0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 err="1"/>
              <a:t>벌말성당</a:t>
            </a:r>
            <a:endParaRPr lang="ko-KR" altLang="en-US" dirty="0"/>
          </a:p>
        </p:txBody>
      </p:sp>
      <p:sp>
        <p:nvSpPr>
          <p:cNvPr id="141" name="TextBox 140"/>
          <p:cNvSpPr txBox="1"/>
          <p:nvPr/>
        </p:nvSpPr>
        <p:spPr>
          <a:xfrm>
            <a:off x="4980593" y="4268182"/>
            <a:ext cx="4360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0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 err="1"/>
              <a:t>열린교회</a:t>
            </a:r>
            <a:endParaRPr lang="ko-KR" altLang="en-US" dirty="0"/>
          </a:p>
        </p:txBody>
      </p:sp>
      <p:sp>
        <p:nvSpPr>
          <p:cNvPr id="143" name="TextBox 142"/>
          <p:cNvSpPr txBox="1"/>
          <p:nvPr/>
        </p:nvSpPr>
        <p:spPr>
          <a:xfrm rot="1094075">
            <a:off x="4233447" y="1737361"/>
            <a:ext cx="624373" cy="200333"/>
          </a:xfrm>
          <a:prstGeom prst="rect">
            <a:avLst/>
          </a:prstGeom>
          <a:solidFill>
            <a:schemeClr val="tx1">
              <a:lumMod val="85000"/>
              <a:lumOff val="15000"/>
              <a:alpha val="73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sz="1000"/>
              <a:t>홍안대로</a:t>
            </a:r>
            <a:endParaRPr lang="ko-KR" altLang="en-US" sz="1000" dirty="0"/>
          </a:p>
        </p:txBody>
      </p:sp>
      <p:sp>
        <p:nvSpPr>
          <p:cNvPr id="144" name="TextBox 143"/>
          <p:cNvSpPr txBox="1"/>
          <p:nvPr/>
        </p:nvSpPr>
        <p:spPr>
          <a:xfrm>
            <a:off x="2630642" y="5792460"/>
            <a:ext cx="599120" cy="182121"/>
          </a:xfrm>
          <a:prstGeom prst="rect">
            <a:avLst/>
          </a:prstGeom>
          <a:solidFill>
            <a:schemeClr val="tx1">
              <a:lumMod val="85000"/>
              <a:lumOff val="15000"/>
              <a:alpha val="73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sz="1000" dirty="0"/>
              <a:t>6m </a:t>
            </a:r>
            <a:r>
              <a:rPr lang="ko-KR" altLang="en-US" sz="1000" dirty="0"/>
              <a:t>도로</a:t>
            </a:r>
          </a:p>
        </p:txBody>
      </p:sp>
      <p:sp>
        <p:nvSpPr>
          <p:cNvPr id="30" name="자유형 29"/>
          <p:cNvSpPr/>
          <p:nvPr/>
        </p:nvSpPr>
        <p:spPr>
          <a:xfrm>
            <a:off x="2908350" y="1489742"/>
            <a:ext cx="1353355" cy="1504705"/>
          </a:xfrm>
          <a:custGeom>
            <a:avLst/>
            <a:gdLst>
              <a:gd name="connsiteX0" fmla="*/ 0 w 1263650"/>
              <a:gd name="connsiteY0" fmla="*/ 0 h 984250"/>
              <a:gd name="connsiteX1" fmla="*/ 1257300 w 1263650"/>
              <a:gd name="connsiteY1" fmla="*/ 412750 h 984250"/>
              <a:gd name="connsiteX2" fmla="*/ 1263650 w 1263650"/>
              <a:gd name="connsiteY2" fmla="*/ 984250 h 984250"/>
              <a:gd name="connsiteX0" fmla="*/ 0 w 1276350"/>
              <a:gd name="connsiteY0" fmla="*/ 0 h 965200"/>
              <a:gd name="connsiteX1" fmla="*/ 1257300 w 1276350"/>
              <a:gd name="connsiteY1" fmla="*/ 412750 h 965200"/>
              <a:gd name="connsiteX2" fmla="*/ 1276350 w 1276350"/>
              <a:gd name="connsiteY2" fmla="*/ 965200 h 965200"/>
              <a:gd name="connsiteX0" fmla="*/ 0 w 1266825"/>
              <a:gd name="connsiteY0" fmla="*/ 0 h 1431925"/>
              <a:gd name="connsiteX1" fmla="*/ 1257300 w 1266825"/>
              <a:gd name="connsiteY1" fmla="*/ 412750 h 1431925"/>
              <a:gd name="connsiteX2" fmla="*/ 1266825 w 1266825"/>
              <a:gd name="connsiteY2" fmla="*/ 1431925 h 1431925"/>
              <a:gd name="connsiteX0" fmla="*/ 0 w 1266825"/>
              <a:gd name="connsiteY0" fmla="*/ 0 h 1431925"/>
              <a:gd name="connsiteX1" fmla="*/ 1257300 w 1266825"/>
              <a:gd name="connsiteY1" fmla="*/ 412750 h 1431925"/>
              <a:gd name="connsiteX2" fmla="*/ 1266825 w 1266825"/>
              <a:gd name="connsiteY2" fmla="*/ 1431925 h 1431925"/>
              <a:gd name="connsiteX0" fmla="*/ 0 w 1257522"/>
              <a:gd name="connsiteY0" fmla="*/ 0 h 1431925"/>
              <a:gd name="connsiteX1" fmla="*/ 1257300 w 1257522"/>
              <a:gd name="connsiteY1" fmla="*/ 412750 h 1431925"/>
              <a:gd name="connsiteX2" fmla="*/ 1247775 w 1257522"/>
              <a:gd name="connsiteY2" fmla="*/ 1431925 h 1431925"/>
              <a:gd name="connsiteX0" fmla="*/ 0 w 1247775"/>
              <a:gd name="connsiteY0" fmla="*/ 0 h 1431925"/>
              <a:gd name="connsiteX1" fmla="*/ 1228725 w 1247775"/>
              <a:gd name="connsiteY1" fmla="*/ 455613 h 1431925"/>
              <a:gd name="connsiteX2" fmla="*/ 1247775 w 1247775"/>
              <a:gd name="connsiteY2" fmla="*/ 1431925 h 1431925"/>
              <a:gd name="connsiteX0" fmla="*/ 0 w 1257300"/>
              <a:gd name="connsiteY0" fmla="*/ 0 h 1398588"/>
              <a:gd name="connsiteX1" fmla="*/ 1238250 w 1257300"/>
              <a:gd name="connsiteY1" fmla="*/ 422276 h 1398588"/>
              <a:gd name="connsiteX2" fmla="*/ 1257300 w 1257300"/>
              <a:gd name="connsiteY2" fmla="*/ 1398588 h 1398588"/>
              <a:gd name="connsiteX0" fmla="*/ 0 w 1257911"/>
              <a:gd name="connsiteY0" fmla="*/ 0 h 1398588"/>
              <a:gd name="connsiteX1" fmla="*/ 1257300 w 1257911"/>
              <a:gd name="connsiteY1" fmla="*/ 427038 h 1398588"/>
              <a:gd name="connsiteX2" fmla="*/ 1257300 w 1257911"/>
              <a:gd name="connsiteY2" fmla="*/ 1398588 h 139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911" h="1398588">
                <a:moveTo>
                  <a:pt x="0" y="0"/>
                </a:moveTo>
                <a:lnTo>
                  <a:pt x="1257300" y="427038"/>
                </a:lnTo>
                <a:cubicBezTo>
                  <a:pt x="1259417" y="617538"/>
                  <a:pt x="1255183" y="1208088"/>
                  <a:pt x="1257300" y="1398588"/>
                </a:cubicBezTo>
              </a:path>
            </a:pathLst>
          </a:custGeom>
          <a:noFill/>
          <a:ln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자유형 146"/>
          <p:cNvSpPr/>
          <p:nvPr/>
        </p:nvSpPr>
        <p:spPr>
          <a:xfrm>
            <a:off x="4319169" y="1973256"/>
            <a:ext cx="899236" cy="1014524"/>
          </a:xfrm>
          <a:custGeom>
            <a:avLst/>
            <a:gdLst>
              <a:gd name="connsiteX0" fmla="*/ 0 w 1263650"/>
              <a:gd name="connsiteY0" fmla="*/ 0 h 984250"/>
              <a:gd name="connsiteX1" fmla="*/ 1257300 w 1263650"/>
              <a:gd name="connsiteY1" fmla="*/ 412750 h 984250"/>
              <a:gd name="connsiteX2" fmla="*/ 1263650 w 1263650"/>
              <a:gd name="connsiteY2" fmla="*/ 984250 h 984250"/>
              <a:gd name="connsiteX0" fmla="*/ 0 w 1276350"/>
              <a:gd name="connsiteY0" fmla="*/ 0 h 965200"/>
              <a:gd name="connsiteX1" fmla="*/ 1257300 w 1276350"/>
              <a:gd name="connsiteY1" fmla="*/ 412750 h 965200"/>
              <a:gd name="connsiteX2" fmla="*/ 1276350 w 1276350"/>
              <a:gd name="connsiteY2" fmla="*/ 965200 h 965200"/>
              <a:gd name="connsiteX0" fmla="*/ 0 w 1266825"/>
              <a:gd name="connsiteY0" fmla="*/ 0 h 1431925"/>
              <a:gd name="connsiteX1" fmla="*/ 1257300 w 1266825"/>
              <a:gd name="connsiteY1" fmla="*/ 412750 h 1431925"/>
              <a:gd name="connsiteX2" fmla="*/ 1266825 w 1266825"/>
              <a:gd name="connsiteY2" fmla="*/ 1431925 h 1431925"/>
              <a:gd name="connsiteX0" fmla="*/ 0 w 1266825"/>
              <a:gd name="connsiteY0" fmla="*/ 0 h 1431925"/>
              <a:gd name="connsiteX1" fmla="*/ 1257300 w 1266825"/>
              <a:gd name="connsiteY1" fmla="*/ 412750 h 1431925"/>
              <a:gd name="connsiteX2" fmla="*/ 1266825 w 1266825"/>
              <a:gd name="connsiteY2" fmla="*/ 1431925 h 1431925"/>
              <a:gd name="connsiteX0" fmla="*/ 0 w 1257522"/>
              <a:gd name="connsiteY0" fmla="*/ 0 h 1431925"/>
              <a:gd name="connsiteX1" fmla="*/ 1257300 w 1257522"/>
              <a:gd name="connsiteY1" fmla="*/ 412750 h 1431925"/>
              <a:gd name="connsiteX2" fmla="*/ 1247775 w 1257522"/>
              <a:gd name="connsiteY2" fmla="*/ 1431925 h 1431925"/>
              <a:gd name="connsiteX0" fmla="*/ 0 w 1247775"/>
              <a:gd name="connsiteY0" fmla="*/ 0 h 1431925"/>
              <a:gd name="connsiteX1" fmla="*/ 1228725 w 1247775"/>
              <a:gd name="connsiteY1" fmla="*/ 455613 h 1431925"/>
              <a:gd name="connsiteX2" fmla="*/ 1247775 w 1247775"/>
              <a:gd name="connsiteY2" fmla="*/ 1431925 h 1431925"/>
              <a:gd name="connsiteX0" fmla="*/ 0 w 1257300"/>
              <a:gd name="connsiteY0" fmla="*/ 0 h 1398588"/>
              <a:gd name="connsiteX1" fmla="*/ 1238250 w 1257300"/>
              <a:gd name="connsiteY1" fmla="*/ 422276 h 1398588"/>
              <a:gd name="connsiteX2" fmla="*/ 1257300 w 1257300"/>
              <a:gd name="connsiteY2" fmla="*/ 1398588 h 1398588"/>
              <a:gd name="connsiteX0" fmla="*/ 0 w 1257911"/>
              <a:gd name="connsiteY0" fmla="*/ 0 h 1398588"/>
              <a:gd name="connsiteX1" fmla="*/ 1257300 w 1257911"/>
              <a:gd name="connsiteY1" fmla="*/ 427038 h 1398588"/>
              <a:gd name="connsiteX2" fmla="*/ 1257300 w 1257911"/>
              <a:gd name="connsiteY2" fmla="*/ 1398588 h 1398588"/>
              <a:gd name="connsiteX0" fmla="*/ 0 w 1257625"/>
              <a:gd name="connsiteY0" fmla="*/ 0 h 1308101"/>
              <a:gd name="connsiteX1" fmla="*/ 1257300 w 1257625"/>
              <a:gd name="connsiteY1" fmla="*/ 427038 h 1308101"/>
              <a:gd name="connsiteX2" fmla="*/ 1252538 w 1257625"/>
              <a:gd name="connsiteY2" fmla="*/ 1308101 h 1308101"/>
              <a:gd name="connsiteX0" fmla="*/ 0 w 1276351"/>
              <a:gd name="connsiteY0" fmla="*/ 0 h 1312863"/>
              <a:gd name="connsiteX1" fmla="*/ 1257300 w 1276351"/>
              <a:gd name="connsiteY1" fmla="*/ 427038 h 1312863"/>
              <a:gd name="connsiteX2" fmla="*/ 1276351 w 1276351"/>
              <a:gd name="connsiteY2" fmla="*/ 1312863 h 1312863"/>
              <a:gd name="connsiteX0" fmla="*/ 0 w 1262063"/>
              <a:gd name="connsiteY0" fmla="*/ 0 h 1284288"/>
              <a:gd name="connsiteX1" fmla="*/ 1257300 w 1262063"/>
              <a:gd name="connsiteY1" fmla="*/ 427038 h 1284288"/>
              <a:gd name="connsiteX2" fmla="*/ 1262063 w 1262063"/>
              <a:gd name="connsiteY2" fmla="*/ 1284288 h 1284288"/>
              <a:gd name="connsiteX0" fmla="*/ 0 w 1262063"/>
              <a:gd name="connsiteY0" fmla="*/ 0 h 1303338"/>
              <a:gd name="connsiteX1" fmla="*/ 1257300 w 1262063"/>
              <a:gd name="connsiteY1" fmla="*/ 427038 h 1303338"/>
              <a:gd name="connsiteX2" fmla="*/ 1262063 w 1262063"/>
              <a:gd name="connsiteY2" fmla="*/ 1303338 h 1303338"/>
              <a:gd name="connsiteX0" fmla="*/ 833437 w 833437"/>
              <a:gd name="connsiteY0" fmla="*/ 230187 h 876300"/>
              <a:gd name="connsiteX1" fmla="*/ 0 w 833437"/>
              <a:gd name="connsiteY1" fmla="*/ 0 h 876300"/>
              <a:gd name="connsiteX2" fmla="*/ 4763 w 833437"/>
              <a:gd name="connsiteY2" fmla="*/ 876300 h 876300"/>
              <a:gd name="connsiteX0" fmla="*/ 829286 w 829286"/>
              <a:gd name="connsiteY0" fmla="*/ 306387 h 952500"/>
              <a:gd name="connsiteX1" fmla="*/ 611 w 829286"/>
              <a:gd name="connsiteY1" fmla="*/ 0 h 952500"/>
              <a:gd name="connsiteX2" fmla="*/ 612 w 829286"/>
              <a:gd name="connsiteY2" fmla="*/ 952500 h 952500"/>
              <a:gd name="connsiteX0" fmla="*/ 829286 w 829286"/>
              <a:gd name="connsiteY0" fmla="*/ 292100 h 938213"/>
              <a:gd name="connsiteX1" fmla="*/ 611 w 829286"/>
              <a:gd name="connsiteY1" fmla="*/ 0 h 938213"/>
              <a:gd name="connsiteX2" fmla="*/ 612 w 829286"/>
              <a:gd name="connsiteY2" fmla="*/ 938213 h 938213"/>
              <a:gd name="connsiteX0" fmla="*/ 835819 w 835819"/>
              <a:gd name="connsiteY0" fmla="*/ 308769 h 954882"/>
              <a:gd name="connsiteX1" fmla="*/ 0 w 835819"/>
              <a:gd name="connsiteY1" fmla="*/ 0 h 954882"/>
              <a:gd name="connsiteX2" fmla="*/ 7145 w 835819"/>
              <a:gd name="connsiteY2" fmla="*/ 954882 h 954882"/>
              <a:gd name="connsiteX0" fmla="*/ 835819 w 835819"/>
              <a:gd name="connsiteY0" fmla="*/ 308769 h 935832"/>
              <a:gd name="connsiteX1" fmla="*/ 0 w 835819"/>
              <a:gd name="connsiteY1" fmla="*/ 0 h 935832"/>
              <a:gd name="connsiteX2" fmla="*/ 7145 w 835819"/>
              <a:gd name="connsiteY2" fmla="*/ 935832 h 935832"/>
              <a:gd name="connsiteX0" fmla="*/ 835819 w 835819"/>
              <a:gd name="connsiteY0" fmla="*/ 308769 h 942976"/>
              <a:gd name="connsiteX1" fmla="*/ 0 w 835819"/>
              <a:gd name="connsiteY1" fmla="*/ 0 h 942976"/>
              <a:gd name="connsiteX2" fmla="*/ 7145 w 835819"/>
              <a:gd name="connsiteY2" fmla="*/ 942976 h 942976"/>
              <a:gd name="connsiteX0" fmla="*/ 835819 w 835819"/>
              <a:gd name="connsiteY0" fmla="*/ 308769 h 942976"/>
              <a:gd name="connsiteX1" fmla="*/ 0 w 835819"/>
              <a:gd name="connsiteY1" fmla="*/ 0 h 942976"/>
              <a:gd name="connsiteX2" fmla="*/ 2383 w 835819"/>
              <a:gd name="connsiteY2" fmla="*/ 942976 h 94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5819" h="942976">
                <a:moveTo>
                  <a:pt x="835819" y="308769"/>
                </a:moveTo>
                <a:lnTo>
                  <a:pt x="0" y="0"/>
                </a:lnTo>
                <a:cubicBezTo>
                  <a:pt x="2117" y="190500"/>
                  <a:pt x="266" y="752476"/>
                  <a:pt x="2383" y="942976"/>
                </a:cubicBezTo>
              </a:path>
            </a:pathLst>
          </a:custGeom>
          <a:noFill/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>
            <a:off x="4578108" y="5816821"/>
            <a:ext cx="569222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</p:cxnSp>
      <p:sp>
        <p:nvSpPr>
          <p:cNvPr id="149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flipH="1">
            <a:off x="1560224" y="2334638"/>
            <a:ext cx="443481" cy="1935239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0" name="타원 149"/>
          <p:cNvSpPr/>
          <p:nvPr/>
        </p:nvSpPr>
        <p:spPr>
          <a:xfrm rot="5400000">
            <a:off x="1521047" y="4192415"/>
            <a:ext cx="77463" cy="77463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1756466" y="2182535"/>
            <a:ext cx="1581644" cy="283750"/>
            <a:chOff x="4537579" y="2619270"/>
            <a:chExt cx="1470101" cy="263739"/>
          </a:xfrm>
        </p:grpSpPr>
        <p:sp>
          <p:nvSpPr>
            <p:cNvPr id="94" name="직사각형 93"/>
            <p:cNvSpPr/>
            <p:nvPr/>
          </p:nvSpPr>
          <p:spPr>
            <a:xfrm>
              <a:off x="4546554" y="2619270"/>
              <a:ext cx="1461126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4537579" y="2619270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845702" y="2659505"/>
              <a:ext cx="108523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 dirty="0" err="1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인접건물</a:t>
              </a:r>
              <a:r>
                <a:rPr lang="ko-KR" altLang="en-US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 전수조사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4613249" y="2650611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1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151" name="TextBox 150"/>
          <p:cNvSpPr txBox="1"/>
          <p:nvPr/>
        </p:nvSpPr>
        <p:spPr>
          <a:xfrm>
            <a:off x="4747852" y="5711646"/>
            <a:ext cx="901499" cy="210350"/>
          </a:xfrm>
          <a:prstGeom prst="rect">
            <a:avLst/>
          </a:prstGeom>
          <a:solidFill>
            <a:schemeClr val="tx1"/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sz="1050"/>
              <a:t>중점관리구역</a:t>
            </a:r>
            <a:endParaRPr lang="ko-KR" altLang="en-US" sz="1050" dirty="0"/>
          </a:p>
        </p:txBody>
      </p:sp>
      <p:sp>
        <p:nvSpPr>
          <p:cNvPr id="146" name="자유형 145"/>
          <p:cNvSpPr/>
          <p:nvPr/>
        </p:nvSpPr>
        <p:spPr>
          <a:xfrm>
            <a:off x="4093802" y="3056787"/>
            <a:ext cx="194706" cy="1398811"/>
          </a:xfrm>
          <a:custGeom>
            <a:avLst/>
            <a:gdLst>
              <a:gd name="connsiteX0" fmla="*/ 100013 w 114300"/>
              <a:gd name="connsiteY0" fmla="*/ 0 h 809625"/>
              <a:gd name="connsiteX1" fmla="*/ 114300 w 114300"/>
              <a:gd name="connsiteY1" fmla="*/ 804862 h 809625"/>
              <a:gd name="connsiteX2" fmla="*/ 0 w 114300"/>
              <a:gd name="connsiteY2" fmla="*/ 809625 h 809625"/>
              <a:gd name="connsiteX0" fmla="*/ 95251 w 114300"/>
              <a:gd name="connsiteY0" fmla="*/ 0 h 1300162"/>
              <a:gd name="connsiteX1" fmla="*/ 114300 w 114300"/>
              <a:gd name="connsiteY1" fmla="*/ 1295399 h 1300162"/>
              <a:gd name="connsiteX2" fmla="*/ 0 w 114300"/>
              <a:gd name="connsiteY2" fmla="*/ 1300162 h 1300162"/>
              <a:gd name="connsiteX0" fmla="*/ 161926 w 180975"/>
              <a:gd name="connsiteY0" fmla="*/ 0 h 1300162"/>
              <a:gd name="connsiteX1" fmla="*/ 180975 w 180975"/>
              <a:gd name="connsiteY1" fmla="*/ 1295399 h 1300162"/>
              <a:gd name="connsiteX2" fmla="*/ 0 w 180975"/>
              <a:gd name="connsiteY2" fmla="*/ 1300162 h 130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0975" h="1300162">
                <a:moveTo>
                  <a:pt x="161926" y="0"/>
                </a:moveTo>
                <a:lnTo>
                  <a:pt x="180975" y="1295399"/>
                </a:lnTo>
                <a:lnTo>
                  <a:pt x="0" y="1300162"/>
                </a:lnTo>
              </a:path>
            </a:pathLst>
          </a:custGeom>
          <a:noFill/>
          <a:ln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자유형 147"/>
          <p:cNvSpPr/>
          <p:nvPr/>
        </p:nvSpPr>
        <p:spPr>
          <a:xfrm>
            <a:off x="4115499" y="3050808"/>
            <a:ext cx="233136" cy="1488479"/>
          </a:xfrm>
          <a:custGeom>
            <a:avLst/>
            <a:gdLst>
              <a:gd name="connsiteX0" fmla="*/ 100013 w 114300"/>
              <a:gd name="connsiteY0" fmla="*/ 0 h 809625"/>
              <a:gd name="connsiteX1" fmla="*/ 114300 w 114300"/>
              <a:gd name="connsiteY1" fmla="*/ 804862 h 809625"/>
              <a:gd name="connsiteX2" fmla="*/ 0 w 114300"/>
              <a:gd name="connsiteY2" fmla="*/ 809625 h 809625"/>
              <a:gd name="connsiteX0" fmla="*/ 95251 w 114300"/>
              <a:gd name="connsiteY0" fmla="*/ 0 h 1300162"/>
              <a:gd name="connsiteX1" fmla="*/ 114300 w 114300"/>
              <a:gd name="connsiteY1" fmla="*/ 1295399 h 1300162"/>
              <a:gd name="connsiteX2" fmla="*/ 0 w 114300"/>
              <a:gd name="connsiteY2" fmla="*/ 1300162 h 1300162"/>
              <a:gd name="connsiteX0" fmla="*/ 95251 w 114300"/>
              <a:gd name="connsiteY0" fmla="*/ 0 h 1385887"/>
              <a:gd name="connsiteX1" fmla="*/ 114300 w 114300"/>
              <a:gd name="connsiteY1" fmla="*/ 1381124 h 1385887"/>
              <a:gd name="connsiteX2" fmla="*/ 0 w 114300"/>
              <a:gd name="connsiteY2" fmla="*/ 1385887 h 1385887"/>
              <a:gd name="connsiteX0" fmla="*/ 197645 w 216694"/>
              <a:gd name="connsiteY0" fmla="*/ 0 h 1383506"/>
              <a:gd name="connsiteX1" fmla="*/ 216694 w 216694"/>
              <a:gd name="connsiteY1" fmla="*/ 1381124 h 1383506"/>
              <a:gd name="connsiteX2" fmla="*/ 0 w 216694"/>
              <a:gd name="connsiteY2" fmla="*/ 1383506 h 13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694" h="1383506">
                <a:moveTo>
                  <a:pt x="197645" y="0"/>
                </a:moveTo>
                <a:lnTo>
                  <a:pt x="216694" y="1381124"/>
                </a:lnTo>
                <a:lnTo>
                  <a:pt x="0" y="1383506"/>
                </a:lnTo>
              </a:path>
            </a:pathLst>
          </a:custGeom>
          <a:noFill/>
          <a:ln>
            <a:solidFill>
              <a:srgbClr val="FFFF00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3" name="직선 연결선 152"/>
          <p:cNvCxnSpPr/>
          <p:nvPr/>
        </p:nvCxnSpPr>
        <p:spPr>
          <a:xfrm>
            <a:off x="4654794" y="4756930"/>
            <a:ext cx="0" cy="105989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</p:cxnSp>
      <p:sp>
        <p:nvSpPr>
          <p:cNvPr id="154" name="TextBox 153"/>
          <p:cNvSpPr txBox="1"/>
          <p:nvPr/>
        </p:nvSpPr>
        <p:spPr>
          <a:xfrm>
            <a:off x="2396246" y="3793051"/>
            <a:ext cx="100187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sz="1000" dirty="0"/>
              <a:t>진동</a:t>
            </a:r>
            <a:r>
              <a:rPr lang="en-US" altLang="ko-KR" sz="1000" dirty="0"/>
              <a:t>·</a:t>
            </a:r>
            <a:r>
              <a:rPr lang="ko-KR" altLang="en-US" sz="1000" dirty="0"/>
              <a:t>소음</a:t>
            </a:r>
            <a:r>
              <a:rPr lang="en-US" altLang="ko-KR" sz="1000" dirty="0"/>
              <a:t> ·</a:t>
            </a:r>
            <a:r>
              <a:rPr lang="ko-KR" altLang="en-US" sz="1000" dirty="0"/>
              <a:t>분진민원</a:t>
            </a:r>
          </a:p>
        </p:txBody>
      </p:sp>
      <p:sp>
        <p:nvSpPr>
          <p:cNvPr id="85" name="자유형 63">
            <a:extLst>
              <a:ext uri="{FF2B5EF4-FFF2-40B4-BE49-F238E27FC236}">
                <a16:creationId xmlns:a16="http://schemas.microsoft.com/office/drawing/2014/main" id="{5DCE66EE-477E-46F0-A0CB-354CB9B5AEC0}"/>
              </a:ext>
            </a:extLst>
          </p:cNvPr>
          <p:cNvSpPr/>
          <p:nvPr/>
        </p:nvSpPr>
        <p:spPr>
          <a:xfrm rot="16200000" flipH="1">
            <a:off x="4093164" y="3100873"/>
            <a:ext cx="105782" cy="622525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chemeClr val="bg1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6" name="타원 85"/>
          <p:cNvSpPr/>
          <p:nvPr/>
        </p:nvSpPr>
        <p:spPr>
          <a:xfrm rot="10800000" flipH="1">
            <a:off x="4381912" y="3429362"/>
            <a:ext cx="77463" cy="77463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3846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2456261" y="3315957"/>
            <a:ext cx="1525887" cy="283750"/>
            <a:chOff x="4527730" y="2925438"/>
            <a:chExt cx="1418276" cy="263739"/>
          </a:xfrm>
        </p:grpSpPr>
        <p:sp>
          <p:nvSpPr>
            <p:cNvPr id="79" name="직사각형 78"/>
            <p:cNvSpPr/>
            <p:nvPr/>
          </p:nvSpPr>
          <p:spPr>
            <a:xfrm>
              <a:off x="4536705" y="2925438"/>
              <a:ext cx="1409301" cy="2637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4527730" y="2925438"/>
              <a:ext cx="265387" cy="26373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>
                <a:latin typeface="+mn-ea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835853" y="2965673"/>
              <a:ext cx="105157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r>
                <a:rPr lang="ko-KR" altLang="en-US" sz="1200" spc="-50" dirty="0"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당사수행프로젝트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4603400" y="2956779"/>
              <a:ext cx="102592" cy="21544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algn="ctr"/>
              <a:r>
                <a:rPr lang="en-US" altLang="ko-KR" sz="1400" spc="-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1</a:t>
              </a:r>
              <a:endParaRPr lang="ko-KR" altLang="en-US" sz="14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endParaRPr>
            </a:p>
          </p:txBody>
        </p:sp>
      </p:grpSp>
      <p:sp>
        <p:nvSpPr>
          <p:cNvPr id="155" name="직사각형 154"/>
          <p:cNvSpPr/>
          <p:nvPr/>
        </p:nvSpPr>
        <p:spPr>
          <a:xfrm>
            <a:off x="6302829" y="3052683"/>
            <a:ext cx="307228" cy="32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n-ea"/>
            </a:endParaRPr>
          </a:p>
        </p:txBody>
      </p:sp>
      <p:sp>
        <p:nvSpPr>
          <p:cNvPr id="156" name="직사각형 155"/>
          <p:cNvSpPr/>
          <p:nvPr/>
        </p:nvSpPr>
        <p:spPr>
          <a:xfrm>
            <a:off x="6302829" y="4976576"/>
            <a:ext cx="307228" cy="32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n-ea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6302829" y="1150937"/>
            <a:ext cx="307228" cy="32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+mn-ea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6391153" y="1169051"/>
            <a:ext cx="121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8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rPr>
              <a:t>1</a:t>
            </a:r>
            <a:endParaRPr lang="ko-KR" altLang="en-US" sz="1800" spc="-50" dirty="0">
              <a:solidFill>
                <a:schemeClr val="bg1"/>
              </a:solidFill>
              <a:latin typeface="Rix고딕_Pro Black" pitchFamily="18" charset="-127"/>
              <a:ea typeface="Rix고딕_Pro Black" pitchFamily="18" charset="-127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391153" y="3068328"/>
            <a:ext cx="121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8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rPr>
              <a:t>2</a:t>
            </a:r>
            <a:endParaRPr lang="ko-KR" altLang="en-US" sz="1800" spc="-50" dirty="0">
              <a:solidFill>
                <a:schemeClr val="bg1"/>
              </a:solidFill>
              <a:latin typeface="Rix고딕_Pro Black" pitchFamily="18" charset="-127"/>
              <a:ea typeface="Rix고딕_Pro Black" pitchFamily="18" charset="-127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391153" y="4991057"/>
            <a:ext cx="121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en-US" altLang="ko-KR" sz="1800" spc="-50" dirty="0">
                <a:solidFill>
                  <a:schemeClr val="bg1"/>
                </a:solidFill>
                <a:latin typeface="Rix고딕_Pro Black" pitchFamily="18" charset="-127"/>
                <a:ea typeface="Rix고딕_Pro Black" pitchFamily="18" charset="-127"/>
              </a:rPr>
              <a:t>3</a:t>
            </a:r>
            <a:endParaRPr lang="ko-KR" altLang="en-US" sz="1800" spc="-50" dirty="0">
              <a:solidFill>
                <a:schemeClr val="bg1"/>
              </a:solidFill>
              <a:latin typeface="Rix고딕_Pro Black" pitchFamily="18" charset="-127"/>
              <a:ea typeface="Rix고딕_Pro Black" pitchFamily="18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107462" y="114339"/>
            <a:ext cx="10692788" cy="7546896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4429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1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28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민원요인 사전 제거로 공사중단 방지 및 준공기일 준수</a:t>
            </a:r>
          </a:p>
        </p:txBody>
      </p:sp>
      <p:sp>
        <p:nvSpPr>
          <p:cNvPr id="15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주요 환경</a:t>
            </a:r>
            <a:r>
              <a:rPr lang="en-US" altLang="ko-KR" sz="2400" dirty="0">
                <a:solidFill>
                  <a:schemeClr val="bg1"/>
                </a:solidFill>
              </a:rPr>
              <a:t>·</a:t>
            </a:r>
            <a:r>
              <a:rPr lang="ko-KR" altLang="en-US" sz="2400" dirty="0">
                <a:solidFill>
                  <a:schemeClr val="bg1"/>
                </a:solidFill>
              </a:rPr>
              <a:t>민원 </a:t>
            </a:r>
            <a:r>
              <a:rPr lang="ko-KR" altLang="en-US" sz="2400" dirty="0" err="1">
                <a:solidFill>
                  <a:schemeClr val="bg1"/>
                </a:solidFill>
              </a:rPr>
              <a:t>요인별</a:t>
            </a:r>
            <a:r>
              <a:rPr lang="ko-KR" altLang="en-US" sz="2400" dirty="0">
                <a:solidFill>
                  <a:schemeClr val="bg1"/>
                </a:solidFill>
              </a:rPr>
              <a:t> 민원관리 특화계획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902482" y="534635"/>
            <a:ext cx="1005083" cy="184666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95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⑥ 민원관리계획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700881" y="1151483"/>
            <a:ext cx="4680000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인접건물 훼손 민원예방</a:t>
            </a:r>
          </a:p>
        </p:txBody>
      </p:sp>
      <p:sp>
        <p:nvSpPr>
          <p:cNvPr id="123" name="직사각형 122"/>
          <p:cNvSpPr/>
          <p:nvPr/>
        </p:nvSpPr>
        <p:spPr>
          <a:xfrm>
            <a:off x="700881" y="4020282"/>
            <a:ext cx="4680000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교통사고 및 정체민원예방</a:t>
            </a:r>
          </a:p>
        </p:txBody>
      </p:sp>
      <p:sp>
        <p:nvSpPr>
          <p:cNvPr id="124" name="직사각형 123"/>
          <p:cNvSpPr/>
          <p:nvPr/>
        </p:nvSpPr>
        <p:spPr>
          <a:xfrm>
            <a:off x="5538854" y="1151483"/>
            <a:ext cx="4642224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소음</a:t>
            </a:r>
            <a:r>
              <a:rPr lang="en-US" altLang="ko-KR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진동 민원 예방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5538854" y="4020282"/>
            <a:ext cx="4642036" cy="324000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비산먼지</a:t>
            </a:r>
            <a:r>
              <a:rPr lang="en-US" altLang="ko-KR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</a:t>
            </a:r>
            <a:r>
              <a:rPr lang="ko-KR" altLang="en-US" sz="16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분진 </a:t>
            </a:r>
            <a:r>
              <a:rPr lang="ko-KR" altLang="en-US" sz="16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민원예방</a:t>
            </a:r>
            <a:endParaRPr lang="ko-KR" altLang="en-US" sz="16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5538855" y="1552571"/>
            <a:ext cx="4642223" cy="233521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-윤고딕340" pitchFamily="18" charset="-127"/>
              <a:ea typeface="-윤고딕340" pitchFamily="18" charset="-127"/>
            </a:endParaRPr>
          </a:p>
        </p:txBody>
      </p:sp>
      <p:pic>
        <p:nvPicPr>
          <p:cNvPr id="138" name="그림 137">
            <a:extLst>
              <a:ext uri="{FF2B5EF4-FFF2-40B4-BE49-F238E27FC236}">
                <a16:creationId xmlns:a16="http://schemas.microsoft.com/office/drawing/2014/main" id="{40B637FC-CF36-4763-A291-3EB6179E3C5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" t="17918" b="19663"/>
          <a:stretch/>
        </p:blipFill>
        <p:spPr>
          <a:xfrm>
            <a:off x="5538855" y="1552571"/>
            <a:ext cx="4642223" cy="2335215"/>
          </a:xfrm>
          <a:prstGeom prst="rect">
            <a:avLst/>
          </a:prstGeom>
        </p:spPr>
      </p:pic>
      <p:sp>
        <p:nvSpPr>
          <p:cNvPr id="145" name="자유형 202">
            <a:extLst>
              <a:ext uri="{FF2B5EF4-FFF2-40B4-BE49-F238E27FC236}">
                <a16:creationId xmlns:a16="http://schemas.microsoft.com/office/drawing/2014/main" id="{18259FA7-D1F0-4BDF-9EEF-5D14E3A3A360}"/>
              </a:ext>
            </a:extLst>
          </p:cNvPr>
          <p:cNvSpPr/>
          <p:nvPr/>
        </p:nvSpPr>
        <p:spPr>
          <a:xfrm flipH="1" flipV="1">
            <a:off x="8850804" y="2879268"/>
            <a:ext cx="274469" cy="428812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headEnd type="oval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9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6" name="타원 145"/>
          <p:cNvSpPr/>
          <p:nvPr/>
        </p:nvSpPr>
        <p:spPr>
          <a:xfrm flipH="1">
            <a:off x="8809328" y="2821410"/>
            <a:ext cx="86629" cy="85984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2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0" name="오각형 265">
            <a:extLst>
              <a:ext uri="{FF2B5EF4-FFF2-40B4-BE49-F238E27FC236}">
                <a16:creationId xmlns:a16="http://schemas.microsoft.com/office/drawing/2014/main" id="{07CF05DC-DA10-450C-A304-9F7122CA230A}"/>
              </a:ext>
            </a:extLst>
          </p:cNvPr>
          <p:cNvSpPr/>
          <p:nvPr/>
        </p:nvSpPr>
        <p:spPr>
          <a:xfrm>
            <a:off x="8397665" y="3610575"/>
            <a:ext cx="1605451" cy="21640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4576914-B5DA-4E3B-BEF0-8AFBCA512C66}"/>
              </a:ext>
            </a:extLst>
          </p:cNvPr>
          <p:cNvSpPr txBox="1"/>
          <p:nvPr/>
        </p:nvSpPr>
        <p:spPr>
          <a:xfrm>
            <a:off x="8876931" y="3626443"/>
            <a:ext cx="726163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3</a:t>
            </a:r>
            <a:r>
              <a:rPr kumimoji="0" lang="ko-KR" altLang="en-US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단계</a:t>
            </a:r>
          </a:p>
        </p:txBody>
      </p:sp>
      <p:sp>
        <p:nvSpPr>
          <p:cNvPr id="152" name="오각형 265">
            <a:extLst>
              <a:ext uri="{FF2B5EF4-FFF2-40B4-BE49-F238E27FC236}">
                <a16:creationId xmlns:a16="http://schemas.microsoft.com/office/drawing/2014/main" id="{19BC09B4-B093-43F5-8E2D-6C6BC01F7832}"/>
              </a:ext>
            </a:extLst>
          </p:cNvPr>
          <p:cNvSpPr/>
          <p:nvPr/>
        </p:nvSpPr>
        <p:spPr>
          <a:xfrm>
            <a:off x="7048099" y="3610575"/>
            <a:ext cx="1605451" cy="216402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506CF6E-3AA1-4692-A594-6499FB0938C8}"/>
              </a:ext>
            </a:extLst>
          </p:cNvPr>
          <p:cNvSpPr txBox="1"/>
          <p:nvPr/>
        </p:nvSpPr>
        <p:spPr>
          <a:xfrm>
            <a:off x="7496011" y="3626443"/>
            <a:ext cx="726163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2</a:t>
            </a:r>
            <a:r>
              <a:rPr kumimoji="0" lang="ko-KR" altLang="en-US" sz="1200" b="0" i="0" u="none" strike="noStrike" kern="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단계</a:t>
            </a:r>
          </a:p>
        </p:txBody>
      </p:sp>
      <p:sp>
        <p:nvSpPr>
          <p:cNvPr id="154" name="오각형 265">
            <a:extLst>
              <a:ext uri="{FF2B5EF4-FFF2-40B4-BE49-F238E27FC236}">
                <a16:creationId xmlns:a16="http://schemas.microsoft.com/office/drawing/2014/main" id="{486CF2C6-DC80-42D6-97CA-FC23831D2F46}"/>
              </a:ext>
            </a:extLst>
          </p:cNvPr>
          <p:cNvSpPr/>
          <p:nvPr/>
        </p:nvSpPr>
        <p:spPr>
          <a:xfrm>
            <a:off x="5717170" y="3610575"/>
            <a:ext cx="1464242" cy="216402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2F0BBED-2C8B-4AF3-A783-E3C968B15D98}"/>
              </a:ext>
            </a:extLst>
          </p:cNvPr>
          <p:cNvSpPr txBox="1"/>
          <p:nvPr/>
        </p:nvSpPr>
        <p:spPr>
          <a:xfrm>
            <a:off x="6081698" y="3626443"/>
            <a:ext cx="726163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ct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r>
              <a:rPr kumimoji="0" lang="ko-KR" altLang="en-US" sz="1200" b="0" i="0" u="none" strike="noStrike" kern="0" cap="none" normalizeH="0" baseline="0" noProof="0" dirty="0">
                <a:ln>
                  <a:noFill/>
                </a:ln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단계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6397956" y="1788993"/>
            <a:ext cx="362852" cy="852813"/>
            <a:chOff x="6855746" y="1788993"/>
            <a:chExt cx="362852" cy="852813"/>
          </a:xfrm>
        </p:grpSpPr>
        <p:sp>
          <p:nvSpPr>
            <p:cNvPr id="156" name="자유형 200">
              <a:extLst>
                <a:ext uri="{FF2B5EF4-FFF2-40B4-BE49-F238E27FC236}">
                  <a16:creationId xmlns:a16="http://schemas.microsoft.com/office/drawing/2014/main" id="{75EC7E25-CA86-4781-B2C1-7D93E88CF09D}"/>
                </a:ext>
              </a:extLst>
            </p:cNvPr>
            <p:cNvSpPr/>
            <p:nvPr/>
          </p:nvSpPr>
          <p:spPr>
            <a:xfrm>
              <a:off x="6855746" y="1788993"/>
              <a:ext cx="312143" cy="798720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6350" cap="flat" cmpd="sng" algn="ctr">
              <a:solidFill>
                <a:sysClr val="windowText" lastClr="000000"/>
              </a:solidFill>
              <a:prstDash val="solid"/>
              <a:headEnd type="oval" w="sm" len="sm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488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2978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467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5957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445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8934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424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1913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04297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100" b="0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 flipH="1">
              <a:off x="7131969" y="2555822"/>
              <a:ext cx="86629" cy="85984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38462" latinLnBrk="0"/>
              <a:endParaRPr lang="ko-KR" altLang="en-US" sz="12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60" name="TextBox 159"/>
          <p:cNvSpPr txBox="1"/>
          <p:nvPr/>
        </p:nvSpPr>
        <p:spPr>
          <a:xfrm>
            <a:off x="9093848" y="3196996"/>
            <a:ext cx="961462" cy="2092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이동식방음벽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7159550" y="1683852"/>
            <a:ext cx="1009981" cy="601561"/>
            <a:chOff x="7159550" y="1683852"/>
            <a:chExt cx="1009981" cy="601561"/>
          </a:xfrm>
        </p:grpSpPr>
        <p:grpSp>
          <p:nvGrpSpPr>
            <p:cNvPr id="9" name="그룹 8"/>
            <p:cNvGrpSpPr/>
            <p:nvPr/>
          </p:nvGrpSpPr>
          <p:grpSpPr>
            <a:xfrm>
              <a:off x="7533733" y="1782553"/>
              <a:ext cx="635798" cy="502860"/>
              <a:chOff x="8222173" y="1782553"/>
              <a:chExt cx="635798" cy="502860"/>
            </a:xfrm>
          </p:grpSpPr>
          <p:sp>
            <p:nvSpPr>
              <p:cNvPr id="143" name="자유형 200">
                <a:extLst>
                  <a:ext uri="{FF2B5EF4-FFF2-40B4-BE49-F238E27FC236}">
                    <a16:creationId xmlns:a16="http://schemas.microsoft.com/office/drawing/2014/main" id="{75EC7E25-CA86-4781-B2C1-7D93E88CF09D}"/>
                  </a:ext>
                </a:extLst>
              </p:cNvPr>
              <p:cNvSpPr/>
              <p:nvPr/>
            </p:nvSpPr>
            <p:spPr>
              <a:xfrm>
                <a:off x="8222173" y="1782553"/>
                <a:ext cx="592481" cy="462722"/>
              </a:xfrm>
              <a:custGeom>
                <a:avLst/>
                <a:gdLst>
                  <a:gd name="connsiteX0" fmla="*/ 319315 w 319315"/>
                  <a:gd name="connsiteY0" fmla="*/ 1712686 h 1712686"/>
                  <a:gd name="connsiteX1" fmla="*/ 319315 w 319315"/>
                  <a:gd name="connsiteY1" fmla="*/ 0 h 1712686"/>
                  <a:gd name="connsiteX2" fmla="*/ 0 w 319315"/>
                  <a:gd name="connsiteY2" fmla="*/ 0 h 1712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9315" h="1712686">
                    <a:moveTo>
                      <a:pt x="319315" y="1712686"/>
                    </a:moveTo>
                    <a:lnTo>
                      <a:pt x="319315" y="0"/>
                    </a:lnTo>
                    <a:lnTo>
                      <a:pt x="0" y="0"/>
                    </a:lnTo>
                  </a:path>
                </a:pathLst>
              </a:custGeom>
              <a:noFill/>
              <a:ln w="6350" cap="flat" cmpd="sng" algn="ctr">
                <a:solidFill>
                  <a:sysClr val="windowText" lastClr="000000"/>
                </a:solidFill>
                <a:prstDash val="solid"/>
                <a:headEnd type="oval" w="sm" len="sm"/>
              </a:ln>
              <a:effectLst/>
            </p:spPr>
            <p:txBody>
              <a:bodyPr anchor="ctr"/>
              <a:lstStyle>
                <a:defPPr>
                  <a:defRPr lang="ko-KR"/>
                </a:defPPr>
                <a:lvl1pPr marL="0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488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2978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467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5957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445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8934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424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1913" algn="l" defTabSz="1042978" rtl="0" eaLnBrk="1" latinLnBrk="1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1042978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100" b="0" i="0" u="none" strike="noStrike" kern="1200" cap="none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47" name="타원 146"/>
              <p:cNvSpPr/>
              <p:nvPr/>
            </p:nvSpPr>
            <p:spPr>
              <a:xfrm flipH="1">
                <a:off x="8771342" y="2199429"/>
                <a:ext cx="86629" cy="85984"/>
              </a:xfrm>
              <a:prstGeom prst="ellipse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rgbClr val="00275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38462" latinLnBrk="0"/>
                <a:endParaRPr lang="ko-KR" altLang="en-US" sz="12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162" name="TextBox 161"/>
            <p:cNvSpPr txBox="1"/>
            <p:nvPr/>
          </p:nvSpPr>
          <p:spPr>
            <a:xfrm>
              <a:off x="7159550" y="1683852"/>
              <a:ext cx="801218" cy="21349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ctr">
                <a:defRPr sz="1200" spc="-50"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defRPr>
              </a:lvl1pPr>
            </a:lstStyle>
            <a:p>
              <a:r>
                <a:rPr lang="ko-KR" altLang="en-US" dirty="0" err="1"/>
                <a:t>가설방음벽</a:t>
              </a:r>
              <a:endParaRPr lang="ko-KR" altLang="en-US" dirty="0"/>
            </a:p>
          </p:txBody>
        </p:sp>
      </p:grpSp>
      <p:sp>
        <p:nvSpPr>
          <p:cNvPr id="163" name="TextBox 162"/>
          <p:cNvSpPr txBox="1"/>
          <p:nvPr/>
        </p:nvSpPr>
        <p:spPr>
          <a:xfrm>
            <a:off x="5666550" y="1693581"/>
            <a:ext cx="1203780" cy="203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소음 머플러 부착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836322" y="2598814"/>
            <a:ext cx="640974" cy="203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소음측정</a:t>
            </a:r>
          </a:p>
        </p:txBody>
      </p:sp>
      <p:pic>
        <p:nvPicPr>
          <p:cNvPr id="180" name="그림 179">
            <a:extLst>
              <a:ext uri="{FF2B5EF4-FFF2-40B4-BE49-F238E27FC236}">
                <a16:creationId xmlns:a16="http://schemas.microsoft.com/office/drawing/2014/main" id="{7B84D827-2F4F-4841-A5A7-A8C1B8C901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8" t="16354" r="12389" b="42563"/>
          <a:stretch/>
        </p:blipFill>
        <p:spPr>
          <a:xfrm>
            <a:off x="5538854" y="5543971"/>
            <a:ext cx="4656611" cy="1266329"/>
          </a:xfrm>
          <a:prstGeom prst="rect">
            <a:avLst/>
          </a:prstGeom>
        </p:spPr>
      </p:pic>
      <p:sp>
        <p:nvSpPr>
          <p:cNvPr id="171" name="오각형 259">
            <a:extLst>
              <a:ext uri="{FF2B5EF4-FFF2-40B4-BE49-F238E27FC236}">
                <a16:creationId xmlns:a16="http://schemas.microsoft.com/office/drawing/2014/main" id="{5D141EBF-58D5-48A1-8DD8-4D24EC6C2640}"/>
              </a:ext>
            </a:extLst>
          </p:cNvPr>
          <p:cNvSpPr/>
          <p:nvPr/>
        </p:nvSpPr>
        <p:spPr>
          <a:xfrm rot="10800000">
            <a:off x="5718150" y="6553515"/>
            <a:ext cx="2111968" cy="213846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42978" latinLnBrk="0"/>
            <a:endParaRPr lang="ko-KR" altLang="en-US" sz="11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B70F7F9A-EF2B-4316-BDEC-4C7D50E20DF2}"/>
              </a:ext>
            </a:extLst>
          </p:cNvPr>
          <p:cNvSpPr txBox="1"/>
          <p:nvPr/>
        </p:nvSpPr>
        <p:spPr>
          <a:xfrm>
            <a:off x="6244217" y="6568105"/>
            <a:ext cx="915891" cy="184666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>
              <a:defRPr/>
            </a:pPr>
            <a:r>
              <a:rPr lang="ko-KR" altLang="en-US" sz="1200" kern="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도로</a:t>
            </a:r>
            <a:r>
              <a:rPr lang="en-US" altLang="ko-KR" sz="1200" kern="0" dirty="0"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lang="ko-KR" altLang="en-US" sz="1200" kern="0" dirty="0" err="1">
                <a:latin typeface="Rix모던고딕 B" panose="02020603020101020101" pitchFamily="18" charset="-127"/>
                <a:ea typeface="Rix모던고딕 B" panose="02020603020101020101" pitchFamily="18" charset="-127"/>
              </a:rPr>
              <a:t>현장외부</a:t>
            </a:r>
            <a:endParaRPr lang="ko-KR" altLang="en-US" sz="1200" kern="0" dirty="0"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173" name="그룹 172"/>
          <p:cNvGrpSpPr/>
          <p:nvPr/>
        </p:nvGrpSpPr>
        <p:grpSpPr>
          <a:xfrm>
            <a:off x="7830120" y="6556036"/>
            <a:ext cx="2197564" cy="208804"/>
            <a:chOff x="6352288" y="3917376"/>
            <a:chExt cx="1922985" cy="297788"/>
          </a:xfrm>
          <a:solidFill>
            <a:schemeClr val="accent6">
              <a:lumMod val="75000"/>
            </a:schemeClr>
          </a:solidFill>
        </p:grpSpPr>
        <p:sp>
          <p:nvSpPr>
            <p:cNvPr id="174" name="오각형 265">
              <a:extLst>
                <a:ext uri="{FF2B5EF4-FFF2-40B4-BE49-F238E27FC236}">
                  <a16:creationId xmlns:a16="http://schemas.microsoft.com/office/drawing/2014/main" id="{26CCAA47-D293-4456-B591-7DAC91380FD7}"/>
                </a:ext>
              </a:extLst>
            </p:cNvPr>
            <p:cNvSpPr/>
            <p:nvPr/>
          </p:nvSpPr>
          <p:spPr>
            <a:xfrm>
              <a:off x="6352288" y="3917376"/>
              <a:ext cx="1922985" cy="297788"/>
            </a:xfrm>
            <a:prstGeom prst="homePlat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2978" latinLnBrk="0"/>
              <a:endParaRPr lang="ko-KR" altLang="en-US" sz="11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52B1459B-1102-4C6B-9FAC-5CF85BB477E2}"/>
                </a:ext>
              </a:extLst>
            </p:cNvPr>
            <p:cNvSpPr txBox="1"/>
            <p:nvPr/>
          </p:nvSpPr>
          <p:spPr>
            <a:xfrm>
              <a:off x="6972800" y="3934588"/>
              <a:ext cx="681961" cy="263363"/>
            </a:xfrm>
            <a:prstGeom prst="rect">
              <a:avLst/>
            </a:prstGeom>
            <a:grpFill/>
          </p:spPr>
          <p:txBody>
            <a:bodyPr wrap="none" lIns="0" tIns="0" rIns="0" bIns="0" rtlCol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ct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공사현장 내부</a:t>
              </a:r>
            </a:p>
          </p:txBody>
        </p:sp>
      </p:grpSp>
      <p:sp>
        <p:nvSpPr>
          <p:cNvPr id="168" name="자유형 257">
            <a:extLst>
              <a:ext uri="{FF2B5EF4-FFF2-40B4-BE49-F238E27FC236}">
                <a16:creationId xmlns:a16="http://schemas.microsoft.com/office/drawing/2014/main" id="{A06A7943-5F34-4BDD-9247-24FECC3E30E7}"/>
              </a:ext>
            </a:extLst>
          </p:cNvPr>
          <p:cNvSpPr/>
          <p:nvPr/>
        </p:nvSpPr>
        <p:spPr>
          <a:xfrm>
            <a:off x="6442983" y="5877086"/>
            <a:ext cx="310788" cy="209948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6350" cap="flat" cmpd="sng" algn="ctr">
            <a:solidFill>
              <a:sysClr val="windowText" lastClr="000000"/>
            </a:solidFill>
            <a:prstDash val="solid"/>
            <a:headEnd type="oval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9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100" b="0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1" name="타원 180"/>
          <p:cNvSpPr/>
          <p:nvPr/>
        </p:nvSpPr>
        <p:spPr>
          <a:xfrm flipH="1">
            <a:off x="6721681" y="6044042"/>
            <a:ext cx="87106" cy="85984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2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5758234" y="5775520"/>
            <a:ext cx="708951" cy="203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도로살수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8259522" y="5780860"/>
            <a:ext cx="846892" cy="4062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 err="1"/>
              <a:t>공사중</a:t>
            </a:r>
            <a:endParaRPr lang="en-US" altLang="ko-KR" dirty="0"/>
          </a:p>
          <a:p>
            <a:r>
              <a:rPr lang="ko-KR" altLang="en-US" dirty="0"/>
              <a:t>주기석 살수</a:t>
            </a:r>
          </a:p>
        </p:txBody>
      </p:sp>
      <p:pic>
        <p:nvPicPr>
          <p:cNvPr id="166" name="그림 165">
            <a:extLst>
              <a:ext uri="{FF2B5EF4-FFF2-40B4-BE49-F238E27FC236}">
                <a16:creationId xmlns:a16="http://schemas.microsoft.com/office/drawing/2014/main" id="{7B84D827-2F4F-4841-A5A7-A8C1B8C901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865" b="2244"/>
          <a:stretch/>
        </p:blipFill>
        <p:spPr>
          <a:xfrm>
            <a:off x="5538855" y="4421132"/>
            <a:ext cx="4656611" cy="1121330"/>
          </a:xfrm>
          <a:prstGeom prst="rect">
            <a:avLst/>
          </a:prstGeom>
        </p:spPr>
      </p:pic>
      <p:pic>
        <p:nvPicPr>
          <p:cNvPr id="194" name="Picture 2" descr="C:\[00. 현재진행작업]\20-34. 안양물류센터 재건축사업[고려개발][PMCM][2020.09.18(금)]\02. 제안서\#삽도\04-06-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93" y="4421132"/>
            <a:ext cx="4672188" cy="234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505706" y="6096468"/>
            <a:ext cx="1097018" cy="335165"/>
            <a:chOff x="1493416" y="6075410"/>
            <a:chExt cx="1080112" cy="335165"/>
          </a:xfrm>
        </p:grpSpPr>
        <p:sp>
          <p:nvSpPr>
            <p:cNvPr id="197" name="자유형 63">
              <a:extLst>
                <a:ext uri="{FF2B5EF4-FFF2-40B4-BE49-F238E27FC236}">
                  <a16:creationId xmlns:a16="http://schemas.microsoft.com/office/drawing/2014/main" id="{2A3ABCB0-EFF6-4E03-8DED-74A0E0FB4211}"/>
                </a:ext>
              </a:extLst>
            </p:cNvPr>
            <p:cNvSpPr/>
            <p:nvPr/>
          </p:nvSpPr>
          <p:spPr>
            <a:xfrm flipV="1">
              <a:off x="2295383" y="6125200"/>
              <a:ext cx="242144" cy="180688"/>
            </a:xfrm>
            <a:custGeom>
              <a:avLst/>
              <a:gdLst>
                <a:gd name="connsiteX0" fmla="*/ 319315 w 319315"/>
                <a:gd name="connsiteY0" fmla="*/ 1712686 h 1712686"/>
                <a:gd name="connsiteX1" fmla="*/ 319315 w 319315"/>
                <a:gd name="connsiteY1" fmla="*/ 0 h 1712686"/>
                <a:gd name="connsiteX2" fmla="*/ 0 w 319315"/>
                <a:gd name="connsiteY2" fmla="*/ 0 h 171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315" h="1712686">
                  <a:moveTo>
                    <a:pt x="319315" y="1712686"/>
                  </a:moveTo>
                  <a:lnTo>
                    <a:pt x="319315" y="0"/>
                  </a:lnTo>
                  <a:lnTo>
                    <a:pt x="0" y="0"/>
                  </a:lnTo>
                </a:path>
              </a:pathLst>
            </a:custGeom>
            <a:noFill/>
            <a:ln w="9525" cap="flat" cmpd="sng" algn="ctr">
              <a:solidFill>
                <a:srgbClr val="053F67"/>
              </a:solidFill>
              <a:prstDash val="solid"/>
              <a:headEnd type="none" w="sm" len="sm"/>
            </a:ln>
            <a:effectLst/>
          </p:spPr>
          <p:txBody>
            <a:bodyPr anchor="ctr"/>
            <a:lstStyle>
              <a:defPPr>
                <a:defRPr lang="ko-KR"/>
              </a:defPPr>
              <a:lvl1pPr marL="0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488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2978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467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5957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445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8934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424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1913" algn="l" defTabSz="1042978" rtl="0" eaLnBrk="1" latinLnBrk="1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026395">
                <a:defRPr/>
              </a:pPr>
              <a:endParaRPr lang="ko-KR" altLang="en-US" sz="1400" dirty="0">
                <a:solidFill>
                  <a:prstClr val="black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98" name="타원 197"/>
            <p:cNvSpPr/>
            <p:nvPr/>
          </p:nvSpPr>
          <p:spPr>
            <a:xfrm flipH="1">
              <a:off x="2501528" y="6075410"/>
              <a:ext cx="72000" cy="74182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75D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038462" latinLnBrk="0"/>
              <a:endParaRPr lang="ko-KR" altLang="en-US" sz="1200" kern="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99" name="TextBox 198"/>
            <p:cNvSpPr txBox="1"/>
            <p:nvPr/>
          </p:nvSpPr>
          <p:spPr>
            <a:xfrm>
              <a:off x="1493416" y="6207442"/>
              <a:ext cx="835984" cy="20313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non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ctr">
                <a:defRPr sz="1200" spc="-50"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defRPr>
              </a:lvl1pPr>
            </a:lstStyle>
            <a:p>
              <a:r>
                <a:rPr lang="ko-KR" altLang="en-US" dirty="0"/>
                <a:t>신호수 배치</a:t>
              </a:r>
            </a:p>
          </p:txBody>
        </p:sp>
      </p:grpSp>
      <p:sp>
        <p:nvSpPr>
          <p:cNvPr id="203" name="자유형 63">
            <a:extLst>
              <a:ext uri="{FF2B5EF4-FFF2-40B4-BE49-F238E27FC236}">
                <a16:creationId xmlns:a16="http://schemas.microsoft.com/office/drawing/2014/main" id="{2A3ABCB0-EFF6-4E03-8DED-74A0E0FB4211}"/>
              </a:ext>
            </a:extLst>
          </p:cNvPr>
          <p:cNvSpPr/>
          <p:nvPr/>
        </p:nvSpPr>
        <p:spPr>
          <a:xfrm flipV="1">
            <a:off x="3846020" y="6146256"/>
            <a:ext cx="746281" cy="461153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4" name="타원 203"/>
          <p:cNvSpPr/>
          <p:nvPr/>
        </p:nvSpPr>
        <p:spPr>
          <a:xfrm flipH="1">
            <a:off x="4555738" y="6096468"/>
            <a:ext cx="73127" cy="74182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2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1507048" y="6505844"/>
            <a:ext cx="2390854" cy="203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보행자  보호를 위한 </a:t>
            </a:r>
            <a:r>
              <a:rPr lang="ko-KR" altLang="en-US" dirty="0" err="1"/>
              <a:t>안전가시설</a:t>
            </a:r>
            <a:r>
              <a:rPr lang="ko-KR" altLang="en-US" dirty="0"/>
              <a:t> 설치</a:t>
            </a:r>
          </a:p>
        </p:txBody>
      </p:sp>
      <p:sp>
        <p:nvSpPr>
          <p:cNvPr id="207" name="자유형 63">
            <a:extLst>
              <a:ext uri="{FF2B5EF4-FFF2-40B4-BE49-F238E27FC236}">
                <a16:creationId xmlns:a16="http://schemas.microsoft.com/office/drawing/2014/main" id="{2A3ABCB0-EFF6-4E03-8DED-74A0E0FB4211}"/>
              </a:ext>
            </a:extLst>
          </p:cNvPr>
          <p:cNvSpPr/>
          <p:nvPr/>
        </p:nvSpPr>
        <p:spPr>
          <a:xfrm rot="10800000" flipV="1">
            <a:off x="4330391" y="4651518"/>
            <a:ext cx="298474" cy="626639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8" name="타원 207"/>
          <p:cNvSpPr/>
          <p:nvPr/>
        </p:nvSpPr>
        <p:spPr>
          <a:xfrm rot="10800000" flipH="1">
            <a:off x="4293827" y="5253765"/>
            <a:ext cx="73127" cy="74182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2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3671930" y="4549952"/>
            <a:ext cx="1615394" cy="203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dirty="0"/>
              <a:t>QR</a:t>
            </a:r>
            <a:r>
              <a:rPr lang="ko-KR" altLang="en-US" dirty="0"/>
              <a:t>코드 스마트 공사안내</a:t>
            </a:r>
          </a:p>
        </p:txBody>
      </p:sp>
      <p:sp>
        <p:nvSpPr>
          <p:cNvPr id="212" name="자유형 63">
            <a:extLst>
              <a:ext uri="{FF2B5EF4-FFF2-40B4-BE49-F238E27FC236}">
                <a16:creationId xmlns:a16="http://schemas.microsoft.com/office/drawing/2014/main" id="{2A3ABCB0-EFF6-4E03-8DED-74A0E0FB4211}"/>
              </a:ext>
            </a:extLst>
          </p:cNvPr>
          <p:cNvSpPr/>
          <p:nvPr/>
        </p:nvSpPr>
        <p:spPr>
          <a:xfrm flipV="1">
            <a:off x="3709783" y="5748920"/>
            <a:ext cx="245934" cy="578026"/>
          </a:xfrm>
          <a:custGeom>
            <a:avLst/>
            <a:gdLst>
              <a:gd name="connsiteX0" fmla="*/ 319315 w 319315"/>
              <a:gd name="connsiteY0" fmla="*/ 1712686 h 1712686"/>
              <a:gd name="connsiteX1" fmla="*/ 319315 w 319315"/>
              <a:gd name="connsiteY1" fmla="*/ 0 h 1712686"/>
              <a:gd name="connsiteX2" fmla="*/ 0 w 319315"/>
              <a:gd name="connsiteY2" fmla="*/ 0 h 1712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9315" h="1712686">
                <a:moveTo>
                  <a:pt x="319315" y="1712686"/>
                </a:moveTo>
                <a:lnTo>
                  <a:pt x="319315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solidFill>
              <a:srgbClr val="053F67"/>
            </a:solidFill>
            <a:prstDash val="solid"/>
            <a:headEnd type="none" w="sm" len="sm"/>
          </a:ln>
          <a:effectLst/>
        </p:spPr>
        <p:txBody>
          <a:bodyPr anchor="ctr"/>
          <a:lstStyle>
            <a:defPPr>
              <a:defRPr lang="ko-KR"/>
            </a:defPPr>
            <a:lvl1pPr marL="0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48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978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46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5957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445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893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424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1913" algn="l" defTabSz="1042978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26395">
              <a:defRPr/>
            </a:pPr>
            <a:endParaRPr lang="ko-KR" altLang="en-US" sz="1400" dirty="0">
              <a:solidFill>
                <a:prstClr val="black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3" name="타원 212"/>
          <p:cNvSpPr/>
          <p:nvPr/>
        </p:nvSpPr>
        <p:spPr>
          <a:xfrm flipH="1">
            <a:off x="3919155" y="5674738"/>
            <a:ext cx="73127" cy="74182"/>
          </a:xfrm>
          <a:prstGeom prst="ellipse">
            <a:avLst/>
          </a:prstGeom>
          <a:solidFill>
            <a:sysClr val="window" lastClr="FFFFFF"/>
          </a:solidFill>
          <a:ln w="19050" cap="flat" cmpd="sng" algn="ctr">
            <a:solidFill>
              <a:srgbClr val="00275D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200" kern="0" dirty="0"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2754411" y="6228500"/>
            <a:ext cx="1130778" cy="203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건축허가표지판</a:t>
            </a:r>
          </a:p>
        </p:txBody>
      </p:sp>
      <p:pic>
        <p:nvPicPr>
          <p:cNvPr id="5125" name="Picture 5" descr="C:\[00. 현재진행작업]\20-34. 안양물류센터 재건축사업[고려개발][PMCM][2020.09.18(금)]\02. 제안서\#삽도\04-06-0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" t="17119" r="1" b="14931"/>
          <a:stretch/>
        </p:blipFill>
        <p:spPr bwMode="auto">
          <a:xfrm>
            <a:off x="708694" y="1552571"/>
            <a:ext cx="4672187" cy="171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/>
          <p:cNvGrpSpPr/>
          <p:nvPr/>
        </p:nvGrpSpPr>
        <p:grpSpPr>
          <a:xfrm>
            <a:off x="708694" y="3308080"/>
            <a:ext cx="4672187" cy="578099"/>
            <a:chOff x="708694" y="3308080"/>
            <a:chExt cx="4672187" cy="578099"/>
          </a:xfrm>
        </p:grpSpPr>
        <p:grpSp>
          <p:nvGrpSpPr>
            <p:cNvPr id="23" name="그룹 22"/>
            <p:cNvGrpSpPr/>
            <p:nvPr/>
          </p:nvGrpSpPr>
          <p:grpSpPr>
            <a:xfrm>
              <a:off x="708694" y="3308080"/>
              <a:ext cx="4672187" cy="182354"/>
              <a:chOff x="708694" y="3308080"/>
              <a:chExt cx="4672187" cy="182354"/>
            </a:xfrm>
          </p:grpSpPr>
          <p:sp>
            <p:nvSpPr>
              <p:cNvPr id="222" name="TextBox 221"/>
              <p:cNvSpPr txBox="1"/>
              <p:nvPr/>
            </p:nvSpPr>
            <p:spPr>
              <a:xfrm>
                <a:off x="708694" y="3308080"/>
                <a:ext cx="680417" cy="1823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200" spc="-50"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sz="1000" dirty="0"/>
                  <a:t>구분</a:t>
                </a:r>
              </a:p>
            </p:txBody>
          </p:sp>
          <p:sp>
            <p:nvSpPr>
              <p:cNvPr id="275" name="TextBox 274"/>
              <p:cNvSpPr txBox="1"/>
              <p:nvPr/>
            </p:nvSpPr>
            <p:spPr>
              <a:xfrm>
                <a:off x="1397900" y="3308080"/>
                <a:ext cx="653005" cy="1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dirty="0"/>
                  <a:t>경사계</a:t>
                </a:r>
              </a:p>
            </p:txBody>
          </p:sp>
          <p:sp>
            <p:nvSpPr>
              <p:cNvPr id="279" name="TextBox 278"/>
              <p:cNvSpPr txBox="1"/>
              <p:nvPr/>
            </p:nvSpPr>
            <p:spPr>
              <a:xfrm>
                <a:off x="2060438" y="3308080"/>
                <a:ext cx="653005" cy="1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dirty="0" err="1"/>
                  <a:t>수위계</a:t>
                </a:r>
                <a:endParaRPr lang="ko-KR" altLang="en-US" dirty="0"/>
              </a:p>
            </p:txBody>
          </p:sp>
          <p:sp>
            <p:nvSpPr>
              <p:cNvPr id="282" name="TextBox 281"/>
              <p:cNvSpPr txBox="1"/>
              <p:nvPr/>
            </p:nvSpPr>
            <p:spPr>
              <a:xfrm>
                <a:off x="2726547" y="3308080"/>
                <a:ext cx="653005" cy="1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dirty="0" err="1"/>
                  <a:t>변형률계</a:t>
                </a:r>
                <a:endParaRPr lang="ko-KR" altLang="en-US" dirty="0"/>
              </a:p>
            </p:txBody>
          </p:sp>
          <p:sp>
            <p:nvSpPr>
              <p:cNvPr id="285" name="TextBox 284"/>
              <p:cNvSpPr txBox="1"/>
              <p:nvPr/>
            </p:nvSpPr>
            <p:spPr>
              <a:xfrm>
                <a:off x="3394853" y="3308080"/>
                <a:ext cx="653005" cy="1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dirty="0" err="1"/>
                  <a:t>지표침하계</a:t>
                </a:r>
                <a:endParaRPr lang="ko-KR" altLang="en-US" dirty="0"/>
              </a:p>
            </p:txBody>
          </p:sp>
          <p:sp>
            <p:nvSpPr>
              <p:cNvPr id="288" name="TextBox 287"/>
              <p:cNvSpPr txBox="1"/>
              <p:nvPr/>
            </p:nvSpPr>
            <p:spPr>
              <a:xfrm>
                <a:off x="4059570" y="3308080"/>
                <a:ext cx="653005" cy="1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dirty="0"/>
                  <a:t>건물경사계</a:t>
                </a: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4727876" y="3308080"/>
                <a:ext cx="653005" cy="1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dirty="0"/>
                  <a:t>균열측정계</a:t>
                </a: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708694" y="3703825"/>
              <a:ext cx="4672187" cy="182354"/>
              <a:chOff x="708694" y="3505339"/>
              <a:chExt cx="4672187" cy="182354"/>
            </a:xfrm>
          </p:grpSpPr>
          <p:sp>
            <p:nvSpPr>
              <p:cNvPr id="271" name="TextBox 270"/>
              <p:cNvSpPr txBox="1"/>
              <p:nvPr/>
            </p:nvSpPr>
            <p:spPr>
              <a:xfrm>
                <a:off x="708694" y="3505339"/>
                <a:ext cx="680417" cy="1823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200" spc="-50"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sz="1000" dirty="0" err="1"/>
                  <a:t>공사완료후</a:t>
                </a:r>
                <a:endParaRPr lang="ko-KR" altLang="en-US" sz="1000" dirty="0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1397900" y="3505339"/>
                <a:ext cx="3982981" cy="182353"/>
                <a:chOff x="1397900" y="3505339"/>
                <a:chExt cx="3982981" cy="182353"/>
              </a:xfrm>
            </p:grpSpPr>
            <p:sp>
              <p:nvSpPr>
                <p:cNvPr id="276" name="TextBox 275"/>
                <p:cNvSpPr txBox="1"/>
                <p:nvPr/>
              </p:nvSpPr>
              <p:spPr>
                <a:xfrm>
                  <a:off x="1397900" y="3505339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2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주</a:t>
                  </a:r>
                </a:p>
              </p:txBody>
            </p:sp>
            <p:sp>
              <p:nvSpPr>
                <p:cNvPr id="280" name="TextBox 279"/>
                <p:cNvSpPr txBox="1"/>
                <p:nvPr/>
              </p:nvSpPr>
              <p:spPr>
                <a:xfrm>
                  <a:off x="2060438" y="3505339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1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일</a:t>
                  </a:r>
                </a:p>
              </p:txBody>
            </p:sp>
            <p:sp>
              <p:nvSpPr>
                <p:cNvPr id="283" name="TextBox 282"/>
                <p:cNvSpPr txBox="1"/>
                <p:nvPr/>
              </p:nvSpPr>
              <p:spPr>
                <a:xfrm>
                  <a:off x="2726547" y="3505339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2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주</a:t>
                  </a:r>
                </a:p>
              </p:txBody>
            </p:sp>
            <p:sp>
              <p:nvSpPr>
                <p:cNvPr id="286" name="TextBox 285"/>
                <p:cNvSpPr txBox="1"/>
                <p:nvPr/>
              </p:nvSpPr>
              <p:spPr>
                <a:xfrm>
                  <a:off x="3394853" y="3505339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2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주</a:t>
                  </a:r>
                </a:p>
              </p:txBody>
            </p:sp>
            <p:sp>
              <p:nvSpPr>
                <p:cNvPr id="289" name="TextBox 288"/>
                <p:cNvSpPr txBox="1"/>
                <p:nvPr/>
              </p:nvSpPr>
              <p:spPr>
                <a:xfrm>
                  <a:off x="4059570" y="3505339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2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주</a:t>
                  </a:r>
                </a:p>
              </p:txBody>
            </p:sp>
            <p:sp>
              <p:nvSpPr>
                <p:cNvPr id="292" name="TextBox 291"/>
                <p:cNvSpPr txBox="1"/>
                <p:nvPr/>
              </p:nvSpPr>
              <p:spPr>
                <a:xfrm>
                  <a:off x="4727876" y="3505339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2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주</a:t>
                  </a:r>
                </a:p>
              </p:txBody>
            </p:sp>
          </p:grpSp>
        </p:grpSp>
        <p:grpSp>
          <p:nvGrpSpPr>
            <p:cNvPr id="22" name="그룹 21"/>
            <p:cNvGrpSpPr/>
            <p:nvPr/>
          </p:nvGrpSpPr>
          <p:grpSpPr>
            <a:xfrm>
              <a:off x="708694" y="3505952"/>
              <a:ext cx="4672187" cy="182354"/>
              <a:chOff x="708694" y="3705432"/>
              <a:chExt cx="4672187" cy="182354"/>
            </a:xfrm>
          </p:grpSpPr>
          <p:sp>
            <p:nvSpPr>
              <p:cNvPr id="272" name="TextBox 271"/>
              <p:cNvSpPr txBox="1"/>
              <p:nvPr/>
            </p:nvSpPr>
            <p:spPr>
              <a:xfrm>
                <a:off x="708694" y="3705432"/>
                <a:ext cx="680417" cy="182354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200" spc="-50"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sz="1000" dirty="0" err="1"/>
                  <a:t>굴착공사시</a:t>
                </a:r>
                <a:endParaRPr lang="ko-KR" altLang="en-US" sz="1000" dirty="0"/>
              </a:p>
            </p:txBody>
          </p:sp>
          <p:grpSp>
            <p:nvGrpSpPr>
              <p:cNvPr id="20" name="그룹 19"/>
              <p:cNvGrpSpPr/>
              <p:nvPr/>
            </p:nvGrpSpPr>
            <p:grpSpPr>
              <a:xfrm>
                <a:off x="1397900" y="3705433"/>
                <a:ext cx="3982981" cy="182353"/>
                <a:chOff x="1397900" y="3705433"/>
                <a:chExt cx="3982981" cy="182353"/>
              </a:xfrm>
            </p:grpSpPr>
            <p:sp>
              <p:nvSpPr>
                <p:cNvPr id="277" name="TextBox 276"/>
                <p:cNvSpPr txBox="1"/>
                <p:nvPr/>
              </p:nvSpPr>
              <p:spPr>
                <a:xfrm>
                  <a:off x="1397900" y="3705433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1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주</a:t>
                  </a:r>
                </a:p>
              </p:txBody>
            </p:sp>
            <p:sp>
              <p:nvSpPr>
                <p:cNvPr id="281" name="TextBox 280"/>
                <p:cNvSpPr txBox="1"/>
                <p:nvPr/>
              </p:nvSpPr>
              <p:spPr>
                <a:xfrm>
                  <a:off x="2060438" y="3705433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2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주</a:t>
                  </a:r>
                </a:p>
              </p:txBody>
            </p:sp>
            <p:sp>
              <p:nvSpPr>
                <p:cNvPr id="284" name="TextBox 283"/>
                <p:cNvSpPr txBox="1"/>
                <p:nvPr/>
              </p:nvSpPr>
              <p:spPr>
                <a:xfrm>
                  <a:off x="2726547" y="3705433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1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주</a:t>
                  </a:r>
                </a:p>
              </p:txBody>
            </p:sp>
            <p:sp>
              <p:nvSpPr>
                <p:cNvPr id="287" name="TextBox 286"/>
                <p:cNvSpPr txBox="1"/>
                <p:nvPr/>
              </p:nvSpPr>
              <p:spPr>
                <a:xfrm>
                  <a:off x="3394853" y="3705433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1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주</a:t>
                  </a:r>
                </a:p>
              </p:txBody>
            </p:sp>
            <p:sp>
              <p:nvSpPr>
                <p:cNvPr id="290" name="TextBox 289"/>
                <p:cNvSpPr txBox="1"/>
                <p:nvPr/>
              </p:nvSpPr>
              <p:spPr>
                <a:xfrm>
                  <a:off x="4059570" y="3705433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1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주</a:t>
                  </a:r>
                </a:p>
              </p:txBody>
            </p:sp>
            <p:sp>
              <p:nvSpPr>
                <p:cNvPr id="293" name="TextBox 292"/>
                <p:cNvSpPr txBox="1"/>
                <p:nvPr/>
              </p:nvSpPr>
              <p:spPr>
                <a:xfrm>
                  <a:off x="4727876" y="3705433"/>
                  <a:ext cx="653005" cy="18235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none" lIns="0" tIns="0" rIns="0" bIns="0" rtlCol="0" anchor="ctr">
                  <a:no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defPPr>
                    <a:defRPr lang="ko-KR"/>
                  </a:defPPr>
                  <a:lvl1pPr algn="ctr">
                    <a:defRPr sz="1000" spc="-50">
                      <a:latin typeface="Rix고딕_Pro SemiBold" panose="02020603020101020101" pitchFamily="18" charset="-127"/>
                      <a:ea typeface="Rix고딕_Pro SemiBold" panose="02020603020101020101" pitchFamily="18" charset="-127"/>
                    </a:defRPr>
                  </a:lvl1pPr>
                </a:lstStyle>
                <a:p>
                  <a:r>
                    <a:rPr lang="en-US" altLang="ko-KR" dirty="0"/>
                    <a:t>1</a:t>
                  </a:r>
                  <a:r>
                    <a:rPr lang="ko-KR" altLang="en-US" dirty="0"/>
                    <a:t>회</a:t>
                  </a:r>
                  <a:r>
                    <a:rPr lang="en-US" altLang="ko-KR" dirty="0"/>
                    <a:t>/</a:t>
                  </a:r>
                  <a:r>
                    <a:rPr lang="ko-KR" altLang="en-US" dirty="0"/>
                    <a:t>주</a:t>
                  </a:r>
                </a:p>
              </p:txBody>
            </p:sp>
          </p:grpSp>
        </p:grpSp>
      </p:grpSp>
      <p:sp>
        <p:nvSpPr>
          <p:cNvPr id="88" name="직사각형 87"/>
          <p:cNvSpPr/>
          <p:nvPr/>
        </p:nvSpPr>
        <p:spPr>
          <a:xfrm>
            <a:off x="5669880" y="5261300"/>
            <a:ext cx="1412406" cy="203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50" dirty="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외부 분진 흡입 청소차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7974136" y="5261300"/>
            <a:ext cx="1086195" cy="20313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r>
              <a:rPr lang="ko-KR" altLang="en-US" sz="1200" spc="-50" dirty="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rPr>
              <a:t>내부 진공 청소차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8624171" y="1559469"/>
            <a:ext cx="1459432" cy="1057168"/>
            <a:chOff x="8624171" y="1333281"/>
            <a:chExt cx="1459432" cy="1057168"/>
          </a:xfrm>
        </p:grpSpPr>
        <p:sp>
          <p:nvSpPr>
            <p:cNvPr id="103" name="TextBox 102"/>
            <p:cNvSpPr txBox="1"/>
            <p:nvPr/>
          </p:nvSpPr>
          <p:spPr>
            <a:xfrm>
              <a:off x="8624171" y="1609391"/>
              <a:ext cx="327939" cy="245692"/>
            </a:xfrm>
            <a:prstGeom prst="rect">
              <a:avLst/>
            </a:prstGeom>
            <a:solidFill>
              <a:srgbClr val="42659D"/>
            </a:solidFill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ctr">
                <a:defRPr sz="1200" spc="-50"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defRPr>
              </a:lvl1pPr>
            </a:lstStyle>
            <a:p>
              <a:r>
                <a:rPr lang="ko-KR" altLang="en-US" sz="900" spc="-100" dirty="0"/>
                <a:t>구분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8624171" y="1875164"/>
              <a:ext cx="327939" cy="245692"/>
            </a:xfrm>
            <a:prstGeom prst="rect">
              <a:avLst/>
            </a:prstGeom>
            <a:solidFill>
              <a:srgbClr val="42659D"/>
            </a:solidFill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ctr">
                <a:defRPr sz="1200" spc="-50"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defRPr>
              </a:lvl1pPr>
            </a:lstStyle>
            <a:p>
              <a:r>
                <a:rPr lang="ko-KR" altLang="en-US" sz="900" spc="-100" dirty="0"/>
                <a:t>소음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8624171" y="2144757"/>
              <a:ext cx="327939" cy="245692"/>
            </a:xfrm>
            <a:prstGeom prst="rect">
              <a:avLst/>
            </a:prstGeom>
            <a:solidFill>
              <a:srgbClr val="42659D"/>
            </a:solidFill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ctr">
                <a:defRPr sz="1200" spc="-50"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defRPr>
              </a:lvl1pPr>
            </a:lstStyle>
            <a:p>
              <a:r>
                <a:rPr lang="ko-KR" altLang="en-US" sz="900" spc="-100" dirty="0"/>
                <a:t>진동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8960531" y="1609391"/>
              <a:ext cx="1123072" cy="781058"/>
              <a:chOff x="11544736" y="895777"/>
              <a:chExt cx="1315543" cy="579706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11544736" y="895777"/>
                <a:ext cx="653005" cy="1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sz="900" spc="-100" dirty="0"/>
                  <a:t>주간</a:t>
                </a: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1544736" y="1093036"/>
                <a:ext cx="653005" cy="18235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en-US" altLang="ko-KR" sz="900" spc="-100" dirty="0"/>
                  <a:t>70 dB </a:t>
                </a:r>
                <a:r>
                  <a:rPr lang="ko-KR" altLang="en-US" sz="900" spc="-100" dirty="0"/>
                  <a:t>이하</a:t>
                </a: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1544736" y="1293130"/>
                <a:ext cx="653005" cy="18235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en-US" altLang="ko-KR" sz="900" spc="-100" dirty="0"/>
                  <a:t>70 dB </a:t>
                </a:r>
                <a:r>
                  <a:rPr lang="ko-KR" altLang="en-US" sz="900" spc="-100" dirty="0"/>
                  <a:t>이하</a:t>
                </a: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2207274" y="895777"/>
                <a:ext cx="653005" cy="18235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ko-KR" altLang="en-US" sz="900" spc="-100" dirty="0"/>
                  <a:t>야간</a:t>
                </a: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2207274" y="1093036"/>
                <a:ext cx="653005" cy="18235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en-US" altLang="ko-KR" sz="900" spc="-100" dirty="0"/>
                  <a:t>50 dB </a:t>
                </a:r>
                <a:r>
                  <a:rPr lang="ko-KR" altLang="en-US" sz="900" spc="-100" dirty="0"/>
                  <a:t>이하</a:t>
                </a: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12207274" y="1293130"/>
                <a:ext cx="653005" cy="18235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algn="ctr">
                  <a:defRPr sz="1000" spc="-50">
                    <a:latin typeface="Rix고딕_Pro SemiBold" panose="02020603020101020101" pitchFamily="18" charset="-127"/>
                    <a:ea typeface="Rix고딕_Pro SemiBold" panose="02020603020101020101" pitchFamily="18" charset="-127"/>
                  </a:defRPr>
                </a:lvl1pPr>
              </a:lstStyle>
              <a:p>
                <a:r>
                  <a:rPr lang="en-US" altLang="ko-KR" sz="900" spc="-100" dirty="0"/>
                  <a:t>65 dB </a:t>
                </a:r>
                <a:r>
                  <a:rPr lang="ko-KR" altLang="en-US" sz="900" spc="-100" dirty="0"/>
                  <a:t>이하</a:t>
                </a:r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8624171" y="1333281"/>
              <a:ext cx="1459432" cy="24569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none" lIns="0" tIns="0" rIns="0" bIns="0" rtlCol="0" anchor="ctr">
              <a:no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algn="ctr">
                <a:defRPr sz="1200" spc="-50"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defRPr>
              </a:lvl1pPr>
            </a:lstStyle>
            <a:p>
              <a:r>
                <a:rPr lang="ko-KR" altLang="en-US" sz="1000" spc="-100" dirty="0"/>
                <a:t>소음</a:t>
              </a:r>
              <a:r>
                <a:rPr lang="en-US" altLang="ko-KR" sz="1000" spc="-100" dirty="0"/>
                <a:t>·</a:t>
              </a:r>
              <a:r>
                <a:rPr lang="ko-KR" altLang="en-US" sz="1000" spc="-100" dirty="0"/>
                <a:t>진동 허용기준 준수</a:t>
              </a: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2515965" y="2308000"/>
            <a:ext cx="768456" cy="327148"/>
          </a:xfrm>
          <a:prstGeom prst="rect">
            <a:avLst/>
          </a:prstGeom>
          <a:solidFill>
            <a:srgbClr val="FF0000"/>
          </a:solidFill>
        </p:spPr>
        <p:txBody>
          <a:bodyPr wrap="non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algn="ctr">
              <a:defRPr sz="12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ko-KR" altLang="en-US" dirty="0"/>
              <a:t>작업중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107462" y="114339"/>
            <a:ext cx="10692788" cy="7546896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5422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1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29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00881" y="6840214"/>
            <a:ext cx="9505950" cy="360686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검증된 기술제안 총 </a:t>
            </a:r>
            <a:r>
              <a:rPr lang="en-US" altLang="ko-KR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00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건</a:t>
            </a:r>
            <a:r>
              <a:rPr lang="en-US" altLang="ko-KR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공사비 </a:t>
            </a:r>
            <a:r>
              <a:rPr lang="en-US" altLang="ko-KR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00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억 절감</a:t>
            </a:r>
          </a:p>
        </p:txBody>
      </p:sp>
      <p:sp>
        <p:nvSpPr>
          <p:cNvPr id="16" name="부제목 1"/>
          <p:cNvSpPr txBox="1">
            <a:spLocks/>
          </p:cNvSpPr>
          <p:nvPr/>
        </p:nvSpPr>
        <p:spPr>
          <a:xfrm>
            <a:off x="708694" y="376692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solidFill>
                  <a:schemeClr val="bg1"/>
                </a:solidFill>
              </a:rPr>
              <a:t>물류센터 최다 실적 </a:t>
            </a:r>
            <a:r>
              <a:rPr lang="ko-KR" altLang="en-US" sz="2400" dirty="0" err="1">
                <a:solidFill>
                  <a:schemeClr val="bg1"/>
                </a:solidFill>
              </a:rPr>
              <a:t>빅데이터</a:t>
            </a:r>
            <a:r>
              <a:rPr lang="ko-KR" altLang="en-US" sz="2400" dirty="0">
                <a:solidFill>
                  <a:schemeClr val="bg1"/>
                </a:solidFill>
              </a:rPr>
              <a:t> 활용 </a:t>
            </a:r>
            <a:r>
              <a:rPr lang="en-US" altLang="ko-KR" sz="2400" dirty="0">
                <a:solidFill>
                  <a:schemeClr val="bg1"/>
                </a:solidFill>
              </a:rPr>
              <a:t>VE </a:t>
            </a:r>
            <a:r>
              <a:rPr lang="ko-KR" altLang="en-US" sz="2400" dirty="0">
                <a:solidFill>
                  <a:schemeClr val="bg1"/>
                </a:solidFill>
              </a:rPr>
              <a:t>제안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00881" y="1150937"/>
            <a:ext cx="2880767" cy="5615999"/>
          </a:xfrm>
          <a:prstGeom prst="rect">
            <a:avLst/>
          </a:prstGeom>
          <a:solidFill>
            <a:srgbClr val="4265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18000" rIns="3600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/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989360" y="1421531"/>
            <a:ext cx="1152128" cy="903609"/>
          </a:xfrm>
          <a:prstGeom prst="roundRect">
            <a:avLst>
              <a:gd name="adj" fmla="val 4743"/>
            </a:avLst>
          </a:prstGeom>
          <a:solidFill>
            <a:schemeClr val="bg1"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8194" name="Picture 2" descr="C:\[00. 현재진행작업]\20-34. 안양물류센터 재건축사업[고려개발][PMCM][2020.09.18(금)]\02. 제안서\# 참고\600ppi\물류패스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4289" y="5509486"/>
            <a:ext cx="2892411" cy="12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70221" y="1434231"/>
            <a:ext cx="8322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Rix고딕_Pro Bold" pitchFamily="18" charset="-127"/>
                <a:ea typeface="Rix고딕_Pro Bold" pitchFamily="18" charset="-127"/>
              </a:rPr>
              <a:t>품질향상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71631" y="1667733"/>
            <a:ext cx="7425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DIN-Bold" pitchFamily="34" charset="0"/>
                <a:ea typeface="Rix고딕_Pro Bold" pitchFamily="18" charset="-127"/>
              </a:rPr>
              <a:t>00</a:t>
            </a:r>
            <a:endParaRPr lang="ko-KR" altLang="en-US" sz="4000" dirty="0">
              <a:solidFill>
                <a:schemeClr val="bg1"/>
              </a:solidFill>
              <a:latin typeface="DIN-Bold" pitchFamily="34" charset="0"/>
              <a:ea typeface="Rix고딕_Pro Bold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767210" y="1958694"/>
            <a:ext cx="346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Rix고딕_Pro Bold" pitchFamily="18" charset="-127"/>
                <a:ea typeface="Rix고딕_Pro Bold" pitchFamily="18" charset="-127"/>
              </a:rPr>
              <a:t>건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989360" y="2422466"/>
            <a:ext cx="1152128" cy="903609"/>
          </a:xfrm>
          <a:prstGeom prst="roundRect">
            <a:avLst>
              <a:gd name="adj" fmla="val 4743"/>
            </a:avLst>
          </a:prstGeom>
          <a:solidFill>
            <a:schemeClr val="bg1"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70221" y="2435166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Rix고딕_Pro Bold" pitchFamily="18" charset="-127"/>
                <a:ea typeface="Rix고딕_Pro Bold" pitchFamily="18" charset="-127"/>
              </a:rPr>
              <a:t>유지관리성</a:t>
            </a:r>
            <a:endParaRPr lang="ko-KR" altLang="en-US" sz="1400" dirty="0">
              <a:solidFill>
                <a:schemeClr val="bg1"/>
              </a:solidFill>
              <a:latin typeface="Rix고딕_Pro Bold" pitchFamily="18" charset="-127"/>
              <a:ea typeface="Rix고딕_Pro Bold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171631" y="2668668"/>
            <a:ext cx="7425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DIN-Bold" pitchFamily="34" charset="0"/>
                <a:ea typeface="Rix고딕_Pro Bold" pitchFamily="18" charset="-127"/>
              </a:rPr>
              <a:t>00</a:t>
            </a:r>
            <a:endParaRPr lang="ko-KR" altLang="en-US" sz="4000" dirty="0">
              <a:solidFill>
                <a:schemeClr val="bg1"/>
              </a:solidFill>
              <a:latin typeface="DIN-Bold" pitchFamily="34" charset="0"/>
              <a:ea typeface="Rix고딕_Pro Bold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767210" y="2959629"/>
            <a:ext cx="346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Rix고딕_Pro Bold" pitchFamily="18" charset="-127"/>
                <a:ea typeface="Rix고딕_Pro Bold" pitchFamily="18" charset="-127"/>
              </a:rPr>
              <a:t>건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89360" y="3423403"/>
            <a:ext cx="1152128" cy="903609"/>
          </a:xfrm>
          <a:prstGeom prst="roundRect">
            <a:avLst>
              <a:gd name="adj" fmla="val 4743"/>
            </a:avLst>
          </a:prstGeom>
          <a:solidFill>
            <a:schemeClr val="bg1"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970221" y="3436103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Rix고딕_Pro Bold" pitchFamily="18" charset="-127"/>
                <a:ea typeface="Rix고딕_Pro Bold" pitchFamily="18" charset="-127"/>
              </a:rPr>
              <a:t>공사비절감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171631" y="3669605"/>
            <a:ext cx="7425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DIN-Bold" pitchFamily="34" charset="0"/>
                <a:ea typeface="Rix고딕_Pro Bold" pitchFamily="18" charset="-127"/>
              </a:rPr>
              <a:t>00</a:t>
            </a:r>
            <a:endParaRPr lang="ko-KR" altLang="en-US" sz="4000" dirty="0">
              <a:solidFill>
                <a:schemeClr val="bg1"/>
              </a:solidFill>
              <a:latin typeface="DIN-Bold" pitchFamily="34" charset="0"/>
              <a:ea typeface="Rix고딕_Pro Bold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1767210" y="3960566"/>
            <a:ext cx="346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Rix고딕_Pro Bold" pitchFamily="18" charset="-127"/>
                <a:ea typeface="Rix고딕_Pro Bold" pitchFamily="18" charset="-127"/>
              </a:rPr>
              <a:t>건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89360" y="4424337"/>
            <a:ext cx="1152128" cy="903609"/>
          </a:xfrm>
          <a:prstGeom prst="roundRect">
            <a:avLst>
              <a:gd name="adj" fmla="val 4743"/>
            </a:avLst>
          </a:prstGeom>
          <a:solidFill>
            <a:schemeClr val="bg1">
              <a:alpha val="2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70221" y="4437037"/>
            <a:ext cx="9941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>
                <a:solidFill>
                  <a:schemeClr val="bg1"/>
                </a:solidFill>
                <a:latin typeface="Rix고딕_Pro Bold" pitchFamily="18" charset="-127"/>
                <a:ea typeface="Rix고딕_Pro Bold" pitchFamily="18" charset="-127"/>
              </a:rPr>
              <a:t>시공성향상</a:t>
            </a:r>
            <a:endParaRPr lang="ko-KR" altLang="en-US" sz="1400" dirty="0">
              <a:solidFill>
                <a:schemeClr val="bg1"/>
              </a:solidFill>
              <a:latin typeface="Rix고딕_Pro Bold" pitchFamily="18" charset="-127"/>
              <a:ea typeface="Rix고딕_Pro Bold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171631" y="4670539"/>
            <a:ext cx="7425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4000" dirty="0">
                <a:solidFill>
                  <a:schemeClr val="bg1"/>
                </a:solidFill>
                <a:latin typeface="DIN-Bold" pitchFamily="34" charset="0"/>
                <a:ea typeface="Rix고딕_Pro Bold" pitchFamily="18" charset="-127"/>
              </a:rPr>
              <a:t>00</a:t>
            </a:r>
            <a:endParaRPr lang="ko-KR" altLang="en-US" sz="4000" dirty="0">
              <a:solidFill>
                <a:schemeClr val="bg1"/>
              </a:solidFill>
              <a:latin typeface="DIN-Bold" pitchFamily="34" charset="0"/>
              <a:ea typeface="Rix고딕_Pro Bold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767210" y="4961500"/>
            <a:ext cx="3465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Rix고딕_Pro Bold" pitchFamily="18" charset="-127"/>
                <a:ea typeface="Rix고딕_Pro Bold" pitchFamily="18" charset="-127"/>
              </a:rPr>
              <a:t>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429520" y="1634266"/>
            <a:ext cx="75341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8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429520" y="2559519"/>
            <a:ext cx="75341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8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429520" y="3598208"/>
            <a:ext cx="75341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8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429520" y="4579143"/>
            <a:ext cx="75341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>
              <a:defRPr sz="1800" spc="-50"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defRPr>
            </a:lvl1pPr>
          </a:lstStyle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  <a:p>
            <a:r>
              <a:rPr lang="en-US" altLang="ko-KR" sz="1200" dirty="0">
                <a:latin typeface="Rix고딕_Pro Bold" pitchFamily="18" charset="-127"/>
                <a:ea typeface="Rix고딕_Pro Bold" pitchFamily="18" charset="-127"/>
              </a:rPr>
              <a:t>· </a:t>
            </a:r>
            <a:r>
              <a:rPr lang="ko-KR" altLang="en-US" sz="1200" dirty="0" err="1">
                <a:latin typeface="Rix고딕_Pro Bold" pitchFamily="18" charset="-127"/>
                <a:ea typeface="Rix고딕_Pro Bold" pitchFamily="18" charset="-127"/>
              </a:rPr>
              <a:t>ㅇㅇㅇㅇㅇ</a:t>
            </a:r>
            <a:endParaRPr lang="en-US" altLang="ko-KR" sz="1200" dirty="0">
              <a:latin typeface="Rix고딕_Pro Bold" pitchFamily="18" charset="-127"/>
              <a:ea typeface="Rix고딕_Pro Bold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760880" y="1150937"/>
            <a:ext cx="6444002" cy="5615999"/>
            <a:chOff x="3760880" y="1150937"/>
            <a:chExt cx="6148231" cy="5615999"/>
          </a:xfrm>
        </p:grpSpPr>
        <p:grpSp>
          <p:nvGrpSpPr>
            <p:cNvPr id="53" name="그룹 52"/>
            <p:cNvGrpSpPr/>
            <p:nvPr/>
          </p:nvGrpSpPr>
          <p:grpSpPr>
            <a:xfrm>
              <a:off x="5822738" y="1150937"/>
              <a:ext cx="2012133" cy="5615999"/>
              <a:chOff x="7144880" y="1150937"/>
              <a:chExt cx="3060000" cy="5615999"/>
            </a:xfrm>
          </p:grpSpPr>
          <p:sp>
            <p:nvSpPr>
              <p:cNvPr id="54" name="직사각형 53"/>
              <p:cNvSpPr/>
              <p:nvPr/>
            </p:nvSpPr>
            <p:spPr>
              <a:xfrm>
                <a:off x="7144880" y="1475127"/>
                <a:ext cx="3060000" cy="24000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-윤고딕340" pitchFamily="18" charset="-127"/>
                  <a:ea typeface="-윤고딕340" pitchFamily="18" charset="-127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7144880" y="1150937"/>
                <a:ext cx="3060000" cy="324000"/>
              </a:xfrm>
              <a:prstGeom prst="rect">
                <a:avLst/>
              </a:prstGeom>
              <a:solidFill>
                <a:srgbClr val="4265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ㅇㅇㅇ</a:t>
                </a:r>
                <a:endPara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7144880" y="4355704"/>
                <a:ext cx="3060000" cy="24112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-윤고딕340" pitchFamily="18" charset="-127"/>
                  <a:ea typeface="-윤고딕340" pitchFamily="18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7144880" y="4031513"/>
                <a:ext cx="3060000" cy="324000"/>
              </a:xfrm>
              <a:prstGeom prst="rect">
                <a:avLst/>
              </a:prstGeom>
              <a:solidFill>
                <a:srgbClr val="4265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ㅇㅇㅇ</a:t>
                </a:r>
                <a:endPara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3760880" y="1150937"/>
              <a:ext cx="2012133" cy="5615999"/>
              <a:chOff x="7144880" y="1150937"/>
              <a:chExt cx="3060000" cy="5615999"/>
            </a:xfrm>
          </p:grpSpPr>
          <p:sp>
            <p:nvSpPr>
              <p:cNvPr id="59" name="직사각형 58"/>
              <p:cNvSpPr/>
              <p:nvPr/>
            </p:nvSpPr>
            <p:spPr>
              <a:xfrm>
                <a:off x="7144880" y="1475127"/>
                <a:ext cx="3060000" cy="24000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-윤고딕340" pitchFamily="18" charset="-127"/>
                  <a:ea typeface="-윤고딕340" pitchFamily="18" charset="-127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7144880" y="1150937"/>
                <a:ext cx="3060000" cy="324000"/>
              </a:xfrm>
              <a:prstGeom prst="rect">
                <a:avLst/>
              </a:prstGeom>
              <a:solidFill>
                <a:srgbClr val="4265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ㅇㅇㅇ</a:t>
                </a:r>
                <a:endPara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7144880" y="4355704"/>
                <a:ext cx="3060000" cy="24112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-윤고딕340" pitchFamily="18" charset="-127"/>
                  <a:ea typeface="-윤고딕340" pitchFamily="18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7144880" y="4031513"/>
                <a:ext cx="3060000" cy="324000"/>
              </a:xfrm>
              <a:prstGeom prst="rect">
                <a:avLst/>
              </a:prstGeom>
              <a:solidFill>
                <a:srgbClr val="4265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ㅇㅇㅇ</a:t>
                </a:r>
                <a:endPara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>
              <a:off x="7896978" y="1150937"/>
              <a:ext cx="2012133" cy="5615999"/>
              <a:chOff x="7144880" y="1150937"/>
              <a:chExt cx="3060000" cy="5615999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7144880" y="1475127"/>
                <a:ext cx="3060000" cy="24000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-윤고딕340" pitchFamily="18" charset="-127"/>
                  <a:ea typeface="-윤고딕340" pitchFamily="18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7144880" y="1150937"/>
                <a:ext cx="3060000" cy="324000"/>
              </a:xfrm>
              <a:prstGeom prst="rect">
                <a:avLst/>
              </a:prstGeom>
              <a:solidFill>
                <a:srgbClr val="4265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ㅇㅇㅇ</a:t>
                </a:r>
                <a:endPara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7144880" y="4355704"/>
                <a:ext cx="3060000" cy="24112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-윤고딕340" pitchFamily="18" charset="-127"/>
                  <a:ea typeface="-윤고딕340" pitchFamily="18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7144880" y="4031513"/>
                <a:ext cx="3060000" cy="324000"/>
              </a:xfrm>
              <a:prstGeom prst="rect">
                <a:avLst/>
              </a:prstGeom>
              <a:solidFill>
                <a:srgbClr val="42659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36000" tIns="18000" rIns="36000" bIns="18000" rtlCol="0" anchor="ctr">
                <a:no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ko-KR" altLang="en-US" sz="1600" dirty="0" err="1">
                    <a:solidFill>
                      <a:schemeClr val="bg1"/>
                    </a:solidFill>
                    <a:latin typeface="Rix고딕_Pro Bold" panose="02020603020101020101" pitchFamily="18" charset="-127"/>
                    <a:ea typeface="Rix고딕_Pro Bold" panose="02020603020101020101" pitchFamily="18" charset="-127"/>
                  </a:rPr>
                  <a:t>ㅇㅇㅇ</a:t>
                </a:r>
                <a:endParaRPr lang="ko-KR" altLang="en-US" sz="1600" dirty="0">
                  <a:solidFill>
                    <a:schemeClr val="bg1"/>
                  </a:solidFill>
                  <a:latin typeface="Rix고딕_Pro Bold" panose="02020603020101020101" pitchFamily="18" charset="-127"/>
                  <a:ea typeface="Rix고딕_Pro Bold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3654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696370" y="935459"/>
            <a:ext cx="10211343" cy="6840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7272" y="5255991"/>
            <a:ext cx="5851004" cy="254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\\192.168.0.99\Guest 폴더\20-34. 안양물류센터 재건축사업[대림건설][PMCM][2020.09.18(금)]\#참고\대림산업CI\600ppi\대림6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674" y="-576709"/>
            <a:ext cx="3312368" cy="44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18983" y="2596583"/>
            <a:ext cx="5152373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세계 최고 수준의 기술력이 요구되는 </a:t>
            </a:r>
            <a:r>
              <a:rPr lang="ko-KR" altLang="en-US" sz="14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이케아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광명점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수행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[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국내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1</a:t>
            </a:r>
            <a:r>
              <a:rPr lang="ko-KR" altLang="en-US" sz="1400" dirty="0" err="1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호점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동양 최대 규모의 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화성 </a:t>
            </a:r>
            <a:r>
              <a:rPr lang="ko-KR" altLang="en-US" sz="14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동탄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물류센터 수행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1012185" y="2692846"/>
            <a:ext cx="1892940" cy="546138"/>
          </a:xfrm>
          <a:prstGeom prst="roundRect">
            <a:avLst>
              <a:gd name="adj" fmla="val 7849"/>
            </a:avLst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선진화된 기술력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118984" y="3462818"/>
            <a:ext cx="5732660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안양시 지역 전문가들의 지원을 통한 </a:t>
            </a:r>
            <a:r>
              <a:rPr lang="ko-KR" altLang="en-US" sz="1400" dirty="0" err="1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월활한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공사진행 및 준공</a:t>
            </a:r>
            <a:endParaRPr lang="en-US" altLang="ko-KR" sz="14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지역 시민단체 및 주민들과의 긴밀한 협업을 통한 민원 등 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이슈사항 조기 해결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012185" y="3559081"/>
            <a:ext cx="1892940" cy="546138"/>
          </a:xfrm>
          <a:prstGeom prst="roundRect">
            <a:avLst>
              <a:gd name="adj" fmla="val 7849"/>
            </a:avLst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지역 </a:t>
            </a:r>
            <a:r>
              <a:rPr lang="ko-KR" altLang="en-US" sz="2000" dirty="0" err="1">
                <a:solidFill>
                  <a:schemeClr val="bg1"/>
                </a:solidFill>
                <a:latin typeface="Rix고딕_Pro Bold" pitchFamily="18" charset="-127"/>
                <a:ea typeface="Rix고딕_Pro Bold" pitchFamily="18" charset="-127"/>
              </a:rPr>
              <a:t>파트너쉽</a:t>
            </a:r>
            <a:endParaRPr lang="ko-KR" altLang="en-US" sz="2000" dirty="0">
              <a:solidFill>
                <a:schemeClr val="bg1"/>
              </a:solidFill>
              <a:latin typeface="Rix고딕_Pro Bold" pitchFamily="18" charset="-127"/>
              <a:ea typeface="Rix고딕_Pro Bold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18984" y="4329053"/>
            <a:ext cx="4108817" cy="73866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기술연구소 및 특수분야 등의 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대림그룹 전사적 지원</a:t>
            </a:r>
            <a:endParaRPr lang="en-US" altLang="ko-KR" sz="14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TF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팀 구성 및 지속적 모니터링으로 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초기 공사준비 완료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1012185" y="4425316"/>
            <a:ext cx="1892941" cy="546138"/>
          </a:xfrm>
          <a:prstGeom prst="roundRect">
            <a:avLst>
              <a:gd name="adj" fmla="val 7849"/>
            </a:avLst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열정과 준비</a:t>
            </a:r>
          </a:p>
        </p:txBody>
      </p:sp>
      <p:sp>
        <p:nvSpPr>
          <p:cNvPr id="27" name="직사각형 22"/>
          <p:cNvSpPr>
            <a:spLocks noChangeArrowheads="1"/>
          </p:cNvSpPr>
          <p:nvPr/>
        </p:nvSpPr>
        <p:spPr bwMode="auto">
          <a:xfrm>
            <a:off x="1736977" y="5904011"/>
            <a:ext cx="8225845" cy="1019125"/>
          </a:xfrm>
          <a:prstGeom prst="rect">
            <a:avLst/>
          </a:prstGeom>
        </p:spPr>
        <p:txBody>
          <a:bodyPr wrap="square" lIns="0" tIns="0" rIns="0" bIns="0" anchor="ctr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 algn="r">
              <a:lnSpc>
                <a:spcPts val="4000"/>
              </a:lnSpc>
              <a:defRPr/>
            </a:pPr>
            <a:r>
              <a:rPr lang="ko-KR" altLang="en-US" sz="20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최대</a:t>
            </a:r>
            <a:r>
              <a:rPr lang="en-US" altLang="ko-KR" sz="20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·</a:t>
            </a:r>
            <a:r>
              <a:rPr lang="ko-KR" altLang="en-US" sz="20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최다 물류창고 수행경험 기술력과 선제적 관리로 준비된 대림이</a:t>
            </a:r>
            <a:endParaRPr lang="en-US" altLang="ko-KR" sz="2000" dirty="0">
              <a:solidFill>
                <a:schemeClr val="bg1"/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algn="r">
              <a:lnSpc>
                <a:spcPts val="4000"/>
              </a:lnSpc>
              <a:defRPr/>
            </a:pPr>
            <a:r>
              <a:rPr lang="ko-KR" altLang="en-US" sz="3200" dirty="0">
                <a:solidFill>
                  <a:srgbClr val="EE3023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안양물류센터</a:t>
            </a:r>
            <a:r>
              <a:rPr lang="ko-KR" altLang="en-US" sz="3200" dirty="0">
                <a:solidFill>
                  <a:srgbClr val="EE3023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 재건축사업</a:t>
            </a:r>
            <a:r>
              <a:rPr lang="ko-KR" altLang="en-US" sz="2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을 성공적으로 완수하겠습니다</a:t>
            </a:r>
          </a:p>
        </p:txBody>
      </p:sp>
      <p:grpSp>
        <p:nvGrpSpPr>
          <p:cNvPr id="53" name="그룹 52"/>
          <p:cNvGrpSpPr/>
          <p:nvPr/>
        </p:nvGrpSpPr>
        <p:grpSpPr>
          <a:xfrm>
            <a:off x="1475578" y="575419"/>
            <a:ext cx="7956556" cy="1293871"/>
            <a:chOff x="1012185" y="688609"/>
            <a:chExt cx="7956556" cy="1293871"/>
          </a:xfrm>
        </p:grpSpPr>
        <p:sp>
          <p:nvSpPr>
            <p:cNvPr id="7" name="직사각형 22"/>
            <p:cNvSpPr>
              <a:spLocks noChangeArrowheads="1"/>
            </p:cNvSpPr>
            <p:nvPr/>
          </p:nvSpPr>
          <p:spPr bwMode="auto">
            <a:xfrm>
              <a:off x="2010981" y="1151483"/>
              <a:ext cx="6957760" cy="830997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lIns="0" tIns="0" rIns="0" bIns="0" anchor="ctr">
              <a:spAutoFit/>
              <a:scene3d>
                <a:camera prst="orthographicFront"/>
                <a:lightRig rig="glow" dir="t">
                  <a:rot lat="0" lon="0" rev="3600000"/>
                </a:lightRig>
              </a:scene3d>
              <a:sp3d prstMaterial="softEdge">
                <a:bevelT w="1270" h="1270"/>
              </a:sp3d>
            </a:bodyPr>
            <a:lstStyle/>
            <a:p>
              <a:pPr algn="ctr">
                <a:defRPr/>
              </a:pPr>
              <a:r>
                <a:rPr lang="ko-KR" altLang="en-US" sz="4000" spc="-150" dirty="0">
                  <a:solidFill>
                    <a:schemeClr val="bg1"/>
                  </a:solidFill>
                  <a:latin typeface="Rix고딕_Pro Thin" pitchFamily="18" charset="-127"/>
                  <a:ea typeface="Rix고딕_Pro Thin" pitchFamily="18" charset="-127"/>
                </a:rPr>
                <a:t>예측과 선행이 가능한 회사</a:t>
              </a:r>
              <a:r>
                <a:rPr lang="en-US" altLang="ko-KR" sz="4000" spc="-150" dirty="0">
                  <a:solidFill>
                    <a:schemeClr val="bg1"/>
                  </a:solidFill>
                  <a:latin typeface="Rix고딕_Pro Thin" pitchFamily="18" charset="-127"/>
                  <a:ea typeface="Rix고딕_Pro Thin" pitchFamily="18" charset="-127"/>
                </a:rPr>
                <a:t>,</a:t>
              </a:r>
              <a:r>
                <a:rPr lang="ko-KR" altLang="en-US" sz="4000" spc="-150" dirty="0">
                  <a:solidFill>
                    <a:schemeClr val="bg1"/>
                  </a:solidFill>
                  <a:latin typeface="Rix고딕_Pro Thin" pitchFamily="18" charset="-127"/>
                  <a:ea typeface="Rix고딕_Pro Thin" pitchFamily="18" charset="-127"/>
                </a:rPr>
                <a:t> </a:t>
              </a:r>
              <a:r>
                <a:rPr lang="ko-KR" altLang="en-US" sz="5400" spc="-1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대림</a:t>
              </a:r>
              <a:r>
                <a:rPr lang="ko-KR" altLang="en-US" sz="4400" spc="-150" dirty="0">
                  <a:solidFill>
                    <a:schemeClr val="bg1"/>
                  </a:solidFill>
                  <a:latin typeface="Rix고딕_Pro Black" pitchFamily="18" charset="-127"/>
                  <a:ea typeface="Rix고딕_Pro Black" pitchFamily="18" charset="-127"/>
                </a:rPr>
                <a:t> 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012185" y="688609"/>
              <a:ext cx="4025022" cy="61555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/>
            <a:p>
              <a:r>
                <a:rPr lang="en-US" altLang="ko-KR" sz="4000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Rix고딕_Pro ExtraBold" panose="02020603020101020101" pitchFamily="18" charset="-127"/>
                  <a:ea typeface="Rix모던고딕 B" panose="02020603020101020101"/>
                </a:rPr>
                <a:t>Why DAELIM?</a:t>
              </a:r>
              <a:endParaRPr lang="ko-KR" altLang="en-US" sz="4000" dirty="0">
                <a:solidFill>
                  <a:schemeClr val="bg2">
                    <a:lumMod val="60000"/>
                    <a:lumOff val="40000"/>
                  </a:schemeClr>
                </a:solidFill>
                <a:latin typeface="Rix고딕_Pro ExtraBold" panose="02020603020101020101" pitchFamily="18" charset="-127"/>
                <a:ea typeface="Rix모던고딕 B" panose="02020603020101020101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696370" y="0"/>
            <a:ext cx="0" cy="777557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594414" y="2863959"/>
            <a:ext cx="203912" cy="203912"/>
          </a:xfrm>
          <a:prstGeom prst="ellipse">
            <a:avLst/>
          </a:prstGeom>
          <a:solidFill>
            <a:srgbClr val="EE3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594414" y="3730194"/>
            <a:ext cx="203912" cy="203912"/>
          </a:xfrm>
          <a:prstGeom prst="ellipse">
            <a:avLst/>
          </a:prstGeom>
          <a:solidFill>
            <a:srgbClr val="EE3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94414" y="4596429"/>
            <a:ext cx="203912" cy="203912"/>
          </a:xfrm>
          <a:prstGeom prst="ellipse">
            <a:avLst/>
          </a:prstGeom>
          <a:solidFill>
            <a:srgbClr val="EE30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1418200" y="8136259"/>
            <a:ext cx="8067090" cy="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62"/>
          <p:cNvGrpSpPr/>
          <p:nvPr/>
        </p:nvGrpSpPr>
        <p:grpSpPr>
          <a:xfrm>
            <a:off x="696370" y="2234737"/>
            <a:ext cx="10211344" cy="3237226"/>
            <a:chOff x="3432978" y="2375619"/>
            <a:chExt cx="7474736" cy="2664296"/>
          </a:xfrm>
        </p:grpSpPr>
        <p:cxnSp>
          <p:nvCxnSpPr>
            <p:cNvPr id="56" name="직선 연결선 55"/>
            <p:cNvCxnSpPr/>
            <p:nvPr/>
          </p:nvCxnSpPr>
          <p:spPr>
            <a:xfrm flipH="1">
              <a:off x="3432978" y="2375619"/>
              <a:ext cx="7474735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 flipH="1">
              <a:off x="5808561" y="5039915"/>
              <a:ext cx="5099153" cy="0"/>
            </a:xfrm>
            <a:prstGeom prst="line">
              <a:avLst/>
            </a:prstGeom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548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그림 1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38133"/>
            <a:ext cx="10908000" cy="3837442"/>
          </a:xfrm>
          <a:prstGeom prst="rect">
            <a:avLst/>
          </a:prstGeom>
        </p:spPr>
      </p:pic>
      <p:cxnSp>
        <p:nvCxnSpPr>
          <p:cNvPr id="36" name="직선 연결선 35"/>
          <p:cNvCxnSpPr>
            <a:endCxn id="66" idx="3"/>
          </p:cNvCxnSpPr>
          <p:nvPr/>
        </p:nvCxnSpPr>
        <p:spPr>
          <a:xfrm flipH="1">
            <a:off x="2946127" y="3488845"/>
            <a:ext cx="5093952" cy="1"/>
          </a:xfrm>
          <a:prstGeom prst="line">
            <a:avLst/>
          </a:pr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44" name="그룹 43"/>
          <p:cNvGrpSpPr/>
          <p:nvPr/>
        </p:nvGrpSpPr>
        <p:grpSpPr>
          <a:xfrm>
            <a:off x="2774432" y="1157266"/>
            <a:ext cx="4886694" cy="1871051"/>
            <a:chOff x="4722318" y="1805975"/>
            <a:chExt cx="4591006" cy="1757837"/>
          </a:xfrm>
        </p:grpSpPr>
        <p:grpSp>
          <p:nvGrpSpPr>
            <p:cNvPr id="45" name="그룹 44"/>
            <p:cNvGrpSpPr/>
            <p:nvPr/>
          </p:nvGrpSpPr>
          <p:grpSpPr>
            <a:xfrm>
              <a:off x="7795288" y="1942434"/>
              <a:ext cx="1518036" cy="1484918"/>
              <a:chOff x="7304643" y="1805976"/>
              <a:chExt cx="1518036" cy="1484918"/>
            </a:xfrm>
          </p:grpSpPr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BC843674-928B-40DB-8565-91E6975914A6}"/>
                  </a:ext>
                </a:extLst>
              </p:cNvPr>
              <p:cNvSpPr/>
              <p:nvPr/>
            </p:nvSpPr>
            <p:spPr>
              <a:xfrm>
                <a:off x="7304643" y="1805976"/>
                <a:ext cx="1518036" cy="1484918"/>
              </a:xfrm>
              <a:prstGeom prst="ellipse">
                <a:avLst/>
              </a:prstGeom>
              <a:noFill/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67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55" name="텍스트 개체 틀 6"/>
              <p:cNvSpPr txBox="1">
                <a:spLocks/>
              </p:cNvSpPr>
              <p:nvPr/>
            </p:nvSpPr>
            <p:spPr>
              <a:xfrm>
                <a:off x="7445143" y="2620315"/>
                <a:ext cx="1237036" cy="453618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>
                <a:defPPr>
                  <a:defRPr lang="ko-KR"/>
                </a:defPPr>
                <a:lvl1pPr indent="0" algn="ctr" defTabSz="1042978">
                  <a:spcBef>
                    <a:spcPts val="0"/>
                  </a:spcBef>
                  <a:buFont typeface="Arial" pitchFamily="34" charset="0"/>
                  <a:buNone/>
                  <a:defRPr sz="1400" b="0">
                    <a:solidFill>
                      <a:srgbClr val="FF9900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defRPr>
                </a:lvl1pPr>
                <a:lvl2pPr marL="457200" indent="0" defTabSz="1042978">
                  <a:spcBef>
                    <a:spcPct val="20000"/>
                  </a:spcBef>
                  <a:buFont typeface="Arial" pitchFamily="34" charset="0"/>
                  <a:buNone/>
                  <a:defRPr sz="2000" b="1"/>
                </a:lvl2pPr>
                <a:lvl3pPr marL="914400" indent="0" defTabSz="1042978">
                  <a:spcBef>
                    <a:spcPct val="20000"/>
                  </a:spcBef>
                  <a:buFont typeface="Arial" pitchFamily="34" charset="0"/>
                  <a:buNone/>
                  <a:defRPr sz="1800" b="1"/>
                </a:lvl3pPr>
                <a:lvl4pPr marL="1371600" indent="0" defTabSz="1042978">
                  <a:spcBef>
                    <a:spcPct val="20000"/>
                  </a:spcBef>
                  <a:buFont typeface="Arial" pitchFamily="34" charset="0"/>
                  <a:buNone/>
                  <a:defRPr sz="1600" b="1"/>
                </a:lvl4pPr>
                <a:lvl5pPr marL="1828800" indent="0" defTabSz="1042978">
                  <a:spcBef>
                    <a:spcPct val="20000"/>
                  </a:spcBef>
                  <a:buFont typeface="Arial" pitchFamily="34" charset="0"/>
                  <a:buNone/>
                  <a:defRPr sz="1600" b="1"/>
                </a:lvl5pPr>
                <a:lvl6pPr marL="2286000" indent="0" defTabSz="1042978">
                  <a:spcBef>
                    <a:spcPct val="20000"/>
                  </a:spcBef>
                  <a:buFont typeface="Arial" pitchFamily="34" charset="0"/>
                  <a:buNone/>
                  <a:defRPr sz="1600" b="1"/>
                </a:lvl6pPr>
                <a:lvl7pPr marL="2743200" indent="0" defTabSz="1042978">
                  <a:spcBef>
                    <a:spcPct val="20000"/>
                  </a:spcBef>
                  <a:buFont typeface="Arial" pitchFamily="34" charset="0"/>
                  <a:buNone/>
                  <a:defRPr sz="1600" b="1"/>
                </a:lvl7pPr>
                <a:lvl8pPr marL="3200400" indent="0" defTabSz="1042978">
                  <a:spcBef>
                    <a:spcPct val="20000"/>
                  </a:spcBef>
                  <a:buFont typeface="Arial" pitchFamily="34" charset="0"/>
                  <a:buNone/>
                  <a:defRPr sz="1600" b="1"/>
                </a:lvl8pPr>
                <a:lvl9pPr marL="3657600" indent="0" defTabSz="1042978">
                  <a:spcBef>
                    <a:spcPct val="20000"/>
                  </a:spcBef>
                  <a:buFont typeface="Arial" pitchFamily="34" charset="0"/>
                  <a:buNone/>
                  <a:defRPr sz="1600" b="1"/>
                </a:lvl9pPr>
              </a:lstStyle>
              <a:p>
                <a:r>
                  <a:rPr lang="en-US" altLang="ko-KR" sz="1128" dirty="0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</a:rPr>
                  <a:t>T/F </a:t>
                </a:r>
                <a:r>
                  <a:rPr lang="ko-KR" altLang="en-US" sz="1128" dirty="0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</a:rPr>
                  <a:t>팀장</a:t>
                </a:r>
              </a:p>
              <a:p>
                <a:r>
                  <a:rPr lang="ko-KR" altLang="en-US" sz="1128" dirty="0" err="1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</a:rPr>
                  <a:t>송안재</a:t>
                </a:r>
                <a:r>
                  <a:rPr lang="ko-KR" altLang="en-US" sz="1128" dirty="0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</a:rPr>
                  <a:t> 부장</a:t>
                </a:r>
              </a:p>
            </p:txBody>
          </p:sp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753502" y="1870185"/>
                <a:ext cx="620318" cy="677307"/>
              </a:xfrm>
              <a:prstGeom prst="rect">
                <a:avLst/>
              </a:prstGeom>
            </p:spPr>
          </p:pic>
        </p:grpSp>
        <p:grpSp>
          <p:nvGrpSpPr>
            <p:cNvPr id="46" name="그룹 45"/>
            <p:cNvGrpSpPr/>
            <p:nvPr/>
          </p:nvGrpSpPr>
          <p:grpSpPr>
            <a:xfrm>
              <a:off x="4722318" y="1805975"/>
              <a:ext cx="2002338" cy="1757837"/>
              <a:chOff x="4722318" y="1805975"/>
              <a:chExt cx="2002338" cy="1757837"/>
            </a:xfrm>
          </p:grpSpPr>
          <p:grpSp>
            <p:nvGrpSpPr>
              <p:cNvPr id="48" name="그룹 47"/>
              <p:cNvGrpSpPr/>
              <p:nvPr/>
            </p:nvGrpSpPr>
            <p:grpSpPr>
              <a:xfrm>
                <a:off x="4927614" y="1805975"/>
                <a:ext cx="1797042" cy="1757837"/>
                <a:chOff x="4927614" y="1805975"/>
                <a:chExt cx="1797042" cy="1757837"/>
              </a:xfrm>
            </p:grpSpPr>
            <p:sp>
              <p:nvSpPr>
                <p:cNvPr id="50" name="타원 49">
                  <a:extLst>
                    <a:ext uri="{FF2B5EF4-FFF2-40B4-BE49-F238E27FC236}">
                      <a16:creationId xmlns:a16="http://schemas.microsoft.com/office/drawing/2014/main" id="{BC843674-928B-40DB-8565-91E6975914A6}"/>
                    </a:ext>
                  </a:extLst>
                </p:cNvPr>
                <p:cNvSpPr/>
                <p:nvPr/>
              </p:nvSpPr>
              <p:spPr>
                <a:xfrm>
                  <a:off x="4927614" y="1805975"/>
                  <a:ext cx="1797042" cy="1757837"/>
                </a:xfrm>
                <a:prstGeom prst="ellipse">
                  <a:avLst/>
                </a:prstGeom>
                <a:noFill/>
                <a:ln w="952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67" dirty="0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sp>
              <p:nvSpPr>
                <p:cNvPr id="51" name="텍스트 개체 틀 6"/>
                <p:cNvSpPr txBox="1">
                  <a:spLocks/>
                </p:cNvSpPr>
                <p:nvPr/>
              </p:nvSpPr>
              <p:spPr>
                <a:xfrm>
                  <a:off x="5371498" y="2845277"/>
                  <a:ext cx="909275" cy="453618"/>
                </a:xfrm>
                <a:prstGeom prst="rect">
                  <a:avLst/>
                </a:prstGeom>
              </p:spPr>
              <p:txBody>
                <a:bodyPr wrap="square" lIns="0" tIns="0" rIns="0" bIns="0" anchor="ctr" anchorCtr="0">
                  <a:spAutoFit/>
                  <a:scene3d>
                    <a:camera prst="orthographicFront"/>
                    <a:lightRig rig="threePt" dir="t"/>
                  </a:scene3d>
                  <a:sp3d>
                    <a:bevelT w="1270" h="1270"/>
                  </a:sp3d>
                </a:bodyPr>
                <a:lstStyle>
                  <a:lvl1pPr marL="0" indent="0" algn="l" defTabSz="1042978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300" b="0" kern="1200">
                      <a:solidFill>
                        <a:schemeClr val="bg1">
                          <a:lumMod val="65000"/>
                        </a:schemeClr>
                      </a:solidFill>
                      <a:latin typeface="+mj-ea"/>
                      <a:ea typeface="+mj-ea"/>
                      <a:cs typeface="+mn-cs"/>
                    </a:defRPr>
                  </a:lvl1pPr>
                  <a:lvl2pPr marL="457200" indent="0" algn="l" defTabSz="1042978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20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l" defTabSz="1042978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l" defTabSz="1042978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6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l" defTabSz="1042978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6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l" defTabSz="1042978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6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l" defTabSz="1042978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6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l" defTabSz="1042978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6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l" defTabSz="1042978" rtl="0" eaLnBrk="1" latinLnBrk="1" hangingPunct="1">
                    <a:spcBef>
                      <a:spcPct val="20000"/>
                    </a:spcBef>
                    <a:buFont typeface="Arial" pitchFamily="34" charset="0"/>
                    <a:buNone/>
                    <a:defRPr sz="16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>
                    <a:spcBef>
                      <a:spcPts val="0"/>
                    </a:spcBef>
                  </a:pPr>
                  <a:r>
                    <a:rPr lang="ko-KR" altLang="en-US" sz="1128" dirty="0" err="1">
                      <a:ln>
                        <a:solidFill>
                          <a:srgbClr val="2384C6">
                            <a:alpha val="0"/>
                          </a:srgbClr>
                        </a:solidFill>
                      </a:ln>
                      <a:solidFill>
                        <a:srgbClr val="FF9900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기술임원</a:t>
                  </a:r>
                  <a:br>
                    <a:rPr lang="en-US" altLang="ko-KR" sz="1128" dirty="0">
                      <a:ln>
                        <a:solidFill>
                          <a:srgbClr val="2384C6">
                            <a:alpha val="0"/>
                          </a:srgbClr>
                        </a:solidFill>
                      </a:ln>
                      <a:solidFill>
                        <a:srgbClr val="FF9900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</a:br>
                  <a:r>
                    <a:rPr lang="ko-KR" altLang="en-US" sz="1128" dirty="0">
                      <a:ln>
                        <a:solidFill>
                          <a:srgbClr val="2384C6">
                            <a:alpha val="0"/>
                          </a:srgbClr>
                        </a:solidFill>
                      </a:ln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김상욱</a:t>
                  </a:r>
                </a:p>
              </p:txBody>
            </p:sp>
            <p:pic>
              <p:nvPicPr>
                <p:cNvPr id="52" name="그림 51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25852"/>
                <a:stretch/>
              </p:blipFill>
              <p:spPr>
                <a:xfrm>
                  <a:off x="5367161" y="1872618"/>
                  <a:ext cx="917949" cy="910819"/>
                </a:xfrm>
                <a:prstGeom prst="rect">
                  <a:avLst/>
                </a:prstGeom>
              </p:spPr>
            </p:pic>
            <p:sp>
              <p:nvSpPr>
                <p:cNvPr id="53" name="도넛 52"/>
                <p:cNvSpPr/>
                <p:nvPr/>
              </p:nvSpPr>
              <p:spPr>
                <a:xfrm>
                  <a:off x="4999661" y="1858421"/>
                  <a:ext cx="1652948" cy="1652946"/>
                </a:xfrm>
                <a:prstGeom prst="donut">
                  <a:avLst>
                    <a:gd name="adj" fmla="val 5292"/>
                  </a:avLst>
                </a:prstGeom>
                <a:gradFill>
                  <a:gsLst>
                    <a:gs pos="0">
                      <a:srgbClr val="2680A1"/>
                    </a:gs>
                    <a:gs pos="100000">
                      <a:srgbClr val="68B1CD"/>
                    </a:gs>
                  </a:gsLst>
                  <a:lin ang="162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590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CC17216-DB1E-45DC-B76E-6E94D7AF7B22}"/>
                  </a:ext>
                </a:extLst>
              </p:cNvPr>
              <p:cNvSpPr txBox="1"/>
              <p:nvPr/>
            </p:nvSpPr>
            <p:spPr>
              <a:xfrm>
                <a:off x="4722318" y="2158750"/>
                <a:ext cx="713840" cy="37988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/>
                <a:r>
                  <a:rPr lang="en-US" altLang="ko-KR" sz="1289" spc="-71" dirty="0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IPD</a:t>
                </a:r>
                <a:endParaRPr lang="ko-KR" altLang="en-US" sz="1289" spc="-71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cxnSp>
          <p:nvCxnSpPr>
            <p:cNvPr id="47" name="직선 연결선 46"/>
            <p:cNvCxnSpPr>
              <a:stCxn id="54" idx="2"/>
              <a:endCxn id="50" idx="6"/>
            </p:cNvCxnSpPr>
            <p:nvPr/>
          </p:nvCxnSpPr>
          <p:spPr>
            <a:xfrm flipH="1">
              <a:off x="6724656" y="2684893"/>
              <a:ext cx="1070632" cy="0"/>
            </a:xfrm>
            <a:prstGeom prst="line">
              <a:avLst/>
            </a:pr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7" name="그룹 56"/>
          <p:cNvGrpSpPr/>
          <p:nvPr/>
        </p:nvGrpSpPr>
        <p:grpSpPr>
          <a:xfrm>
            <a:off x="8041645" y="3225130"/>
            <a:ext cx="1720043" cy="527428"/>
            <a:chOff x="954885" y="3503692"/>
            <a:chExt cx="2134596" cy="720000"/>
          </a:xfrm>
        </p:grpSpPr>
        <p:sp>
          <p:nvSpPr>
            <p:cNvPr id="58" name="텍스트 개체 틀 6"/>
            <p:cNvSpPr txBox="1">
              <a:spLocks/>
            </p:cNvSpPr>
            <p:nvPr/>
          </p:nvSpPr>
          <p:spPr>
            <a:xfrm>
              <a:off x="1318451" y="3917794"/>
              <a:ext cx="1407464" cy="23694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300" b="0" kern="120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28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엄현</a:t>
              </a:r>
              <a:r>
                <a:rPr lang="ko-KR" altLang="en-US" sz="1128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차장</a:t>
              </a:r>
            </a:p>
          </p:txBody>
        </p:sp>
        <p:grpSp>
          <p:nvGrpSpPr>
            <p:cNvPr id="59" name="그룹 58"/>
            <p:cNvGrpSpPr/>
            <p:nvPr/>
          </p:nvGrpSpPr>
          <p:grpSpPr>
            <a:xfrm>
              <a:off x="954885" y="3503692"/>
              <a:ext cx="2134596" cy="720000"/>
              <a:chOff x="-4153011" y="8231934"/>
              <a:chExt cx="2682237" cy="904719"/>
            </a:xfrm>
          </p:grpSpPr>
          <p:sp>
            <p:nvSpPr>
              <p:cNvPr id="60" name="직사각형 59"/>
              <p:cNvSpPr/>
              <p:nvPr/>
            </p:nvSpPr>
            <p:spPr>
              <a:xfrm>
                <a:off x="-4153011" y="8231934"/>
                <a:ext cx="2682237" cy="904719"/>
              </a:xfrm>
              <a:prstGeom prst="rect">
                <a:avLst/>
              </a:prstGeom>
              <a:noFill/>
              <a:ln w="19050">
                <a:solidFill>
                  <a:srgbClr val="2384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28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-4153011" y="8241196"/>
                <a:ext cx="2682237" cy="360000"/>
              </a:xfrm>
              <a:prstGeom prst="rect">
                <a:avLst/>
              </a:prstGeom>
              <a:solidFill>
                <a:srgbClr val="2384C6"/>
              </a:solidFill>
              <a:ln>
                <a:solidFill>
                  <a:srgbClr val="2384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28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-3821777" y="8272327"/>
                <a:ext cx="2019778" cy="297739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 defTabSz="836797"/>
                <a:r>
                  <a:rPr lang="en-US" altLang="ko-KR" sz="1128" dirty="0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LM(</a:t>
                </a:r>
                <a:r>
                  <a:rPr lang="ko-KR" altLang="en-US" sz="1128" dirty="0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화주 유치</a:t>
                </a:r>
                <a:r>
                  <a:rPr lang="en-US" altLang="ko-KR" sz="1128" dirty="0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) </a:t>
                </a:r>
                <a:r>
                  <a:rPr lang="ko-KR" altLang="en-US" sz="1128" dirty="0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전문가</a:t>
                </a:r>
              </a:p>
            </p:txBody>
          </p:sp>
        </p:grpSp>
      </p:grpSp>
      <p:grpSp>
        <p:nvGrpSpPr>
          <p:cNvPr id="63" name="그룹 62"/>
          <p:cNvGrpSpPr/>
          <p:nvPr/>
        </p:nvGrpSpPr>
        <p:grpSpPr>
          <a:xfrm>
            <a:off x="1226083" y="3225130"/>
            <a:ext cx="1720043" cy="527428"/>
            <a:chOff x="954885" y="3503692"/>
            <a:chExt cx="2134596" cy="720000"/>
          </a:xfrm>
        </p:grpSpPr>
        <p:sp>
          <p:nvSpPr>
            <p:cNvPr id="64" name="텍스트 개체 틀 6"/>
            <p:cNvSpPr txBox="1">
              <a:spLocks/>
            </p:cNvSpPr>
            <p:nvPr/>
          </p:nvSpPr>
          <p:spPr>
            <a:xfrm>
              <a:off x="1318451" y="3917794"/>
              <a:ext cx="1407464" cy="236949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lvl1pPr marL="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300" b="0" kern="1200">
                  <a:solidFill>
                    <a:schemeClr val="bg1">
                      <a:lumMod val="65000"/>
                    </a:schemeClr>
                  </a:solidFill>
                  <a:latin typeface="+mj-ea"/>
                  <a:ea typeface="+mj-ea"/>
                  <a:cs typeface="+mn-cs"/>
                </a:defRPr>
              </a:lvl1pPr>
              <a:lvl2pPr marL="4572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1042978" rtl="0" eaLnBrk="1" latinLnBrk="1" hangingPunct="1">
                <a:spcBef>
                  <a:spcPct val="20000"/>
                </a:spcBef>
                <a:buFont typeface="Arial" pitchFamily="34" charset="0"/>
                <a:buNone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28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채정병</a:t>
              </a:r>
              <a:r>
                <a:rPr lang="ko-KR" altLang="en-US" sz="1128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 부장</a:t>
              </a:r>
            </a:p>
          </p:txBody>
        </p:sp>
        <p:grpSp>
          <p:nvGrpSpPr>
            <p:cNvPr id="65" name="그룹 64"/>
            <p:cNvGrpSpPr/>
            <p:nvPr/>
          </p:nvGrpSpPr>
          <p:grpSpPr>
            <a:xfrm>
              <a:off x="954885" y="3503692"/>
              <a:ext cx="2134596" cy="720000"/>
              <a:chOff x="-4153011" y="8231934"/>
              <a:chExt cx="2682237" cy="904719"/>
            </a:xfrm>
          </p:grpSpPr>
          <p:sp>
            <p:nvSpPr>
              <p:cNvPr id="66" name="직사각형 65"/>
              <p:cNvSpPr/>
              <p:nvPr/>
            </p:nvSpPr>
            <p:spPr>
              <a:xfrm>
                <a:off x="-4153011" y="8231934"/>
                <a:ext cx="2682237" cy="904719"/>
              </a:xfrm>
              <a:prstGeom prst="rect">
                <a:avLst/>
              </a:prstGeom>
              <a:noFill/>
              <a:ln w="19050">
                <a:solidFill>
                  <a:srgbClr val="2384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28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-4153011" y="8241196"/>
                <a:ext cx="2682237" cy="360000"/>
              </a:xfrm>
              <a:prstGeom prst="rect">
                <a:avLst/>
              </a:prstGeom>
              <a:solidFill>
                <a:srgbClr val="2384C6"/>
              </a:solidFill>
              <a:ln>
                <a:solidFill>
                  <a:srgbClr val="2384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28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-3330588" y="8272327"/>
                <a:ext cx="1037387" cy="297739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algn="ctr" defTabSz="836797"/>
                <a:r>
                  <a:rPr lang="en-US" altLang="ko-KR" sz="1128" dirty="0">
                    <a:ln>
                      <a:solidFill>
                        <a:srgbClr val="2384C6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Facilitator</a:t>
                </a:r>
              </a:p>
            </p:txBody>
          </p:sp>
        </p:grpSp>
      </p:grpSp>
      <p:sp>
        <p:nvSpPr>
          <p:cNvPr id="69" name="자유형 68"/>
          <p:cNvSpPr/>
          <p:nvPr/>
        </p:nvSpPr>
        <p:spPr>
          <a:xfrm>
            <a:off x="5449378" y="2091786"/>
            <a:ext cx="45719" cy="2316499"/>
          </a:xfrm>
          <a:custGeom>
            <a:avLst/>
            <a:gdLst>
              <a:gd name="connsiteX0" fmla="*/ 0 w 0"/>
              <a:gd name="connsiteY0" fmla="*/ 1549400 h 1549400"/>
              <a:gd name="connsiteX1" fmla="*/ 0 w 0"/>
              <a:gd name="connsiteY1" fmla="*/ 0 h 154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1549400">
                <a:moveTo>
                  <a:pt x="0" y="1549400"/>
                </a:moveTo>
                <a:lnTo>
                  <a:pt x="0" y="0"/>
                </a:lnTo>
              </a:path>
            </a:pathLst>
          </a:cu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rtlCol="0" anchor="ctr"/>
          <a:lstStyle/>
          <a:p>
            <a:pPr algn="ctr"/>
            <a:endParaRPr lang="ko-KR" altLang="en-US" sz="1590">
              <a:ln>
                <a:solidFill>
                  <a:srgbClr val="2384C6">
                    <a:alpha val="0"/>
                  </a:srgbClr>
                </a:solidFill>
              </a:ln>
            </a:endParaRPr>
          </a:p>
        </p:txBody>
      </p:sp>
      <p:grpSp>
        <p:nvGrpSpPr>
          <p:cNvPr id="70" name="그룹 69"/>
          <p:cNvGrpSpPr/>
          <p:nvPr/>
        </p:nvGrpSpPr>
        <p:grpSpPr>
          <a:xfrm>
            <a:off x="8041645" y="1223491"/>
            <a:ext cx="1720043" cy="1027809"/>
            <a:chOff x="954885" y="3384532"/>
            <a:chExt cx="2134596" cy="958320"/>
          </a:xfrm>
        </p:grpSpPr>
        <p:sp>
          <p:nvSpPr>
            <p:cNvPr id="71" name="텍스트 개체 틀 6"/>
            <p:cNvSpPr txBox="1">
              <a:spLocks/>
            </p:cNvSpPr>
            <p:nvPr/>
          </p:nvSpPr>
          <p:spPr>
            <a:xfrm>
              <a:off x="1040480" y="3540017"/>
              <a:ext cx="1963407" cy="64735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>
              <a:defPPr>
                <a:defRPr lang="ko-KR"/>
              </a:defPPr>
              <a:lvl1pPr marL="92075" indent="-92075" defTabSz="1042978" latinLnBrk="0">
                <a:spcBef>
                  <a:spcPct val="20000"/>
                </a:spcBef>
                <a:buFont typeface="Arial" panose="020B0604020202020204" pitchFamily="34" charset="0"/>
                <a:buChar char="•"/>
                <a:defRPr sz="1100" b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defRPr>
              </a:lvl1pPr>
              <a:lvl2pPr marL="457200" indent="0" defTabSz="1042978">
                <a:spcBef>
                  <a:spcPct val="20000"/>
                </a:spcBef>
                <a:buFont typeface="Arial" pitchFamily="34" charset="0"/>
                <a:buNone/>
                <a:defRPr sz="2000" b="1"/>
              </a:lvl2pPr>
              <a:lvl3pPr marL="914400" indent="0" defTabSz="1042978">
                <a:spcBef>
                  <a:spcPct val="20000"/>
                </a:spcBef>
                <a:buFont typeface="Arial" pitchFamily="34" charset="0"/>
                <a:buNone/>
                <a:defRPr sz="1800" b="1"/>
              </a:lvl3pPr>
              <a:lvl4pPr marL="1371600" indent="0" defTabSz="1042978">
                <a:spcBef>
                  <a:spcPct val="20000"/>
                </a:spcBef>
                <a:buFont typeface="Arial" pitchFamily="34" charset="0"/>
                <a:buNone/>
                <a:defRPr sz="1600" b="1"/>
              </a:lvl4pPr>
              <a:lvl5pPr marL="1828800" indent="0" defTabSz="1042978">
                <a:spcBef>
                  <a:spcPct val="20000"/>
                </a:spcBef>
                <a:buFont typeface="Arial" pitchFamily="34" charset="0"/>
                <a:buNone/>
                <a:defRPr sz="1600" b="1"/>
              </a:lvl5pPr>
              <a:lvl6pPr marL="2286000" indent="0" defTabSz="1042978">
                <a:spcBef>
                  <a:spcPct val="20000"/>
                </a:spcBef>
                <a:buFont typeface="Arial" pitchFamily="34" charset="0"/>
                <a:buNone/>
                <a:defRPr sz="1600" b="1"/>
              </a:lvl6pPr>
              <a:lvl7pPr marL="2743200" indent="0" defTabSz="1042978">
                <a:spcBef>
                  <a:spcPct val="20000"/>
                </a:spcBef>
                <a:buFont typeface="Arial" pitchFamily="34" charset="0"/>
                <a:buNone/>
                <a:defRPr sz="1600" b="1"/>
              </a:lvl7pPr>
              <a:lvl8pPr marL="3200400" indent="0" defTabSz="1042978">
                <a:spcBef>
                  <a:spcPct val="20000"/>
                </a:spcBef>
                <a:buFont typeface="Arial" pitchFamily="34" charset="0"/>
                <a:buNone/>
                <a:defRPr sz="1600" b="1"/>
              </a:lvl8pPr>
              <a:lvl9pPr marL="3657600" indent="0" defTabSz="1042978">
                <a:spcBef>
                  <a:spcPct val="20000"/>
                </a:spcBef>
                <a:buFont typeface="Arial" pitchFamily="34" charset="0"/>
                <a:buNone/>
                <a:defRPr sz="1600" b="1"/>
              </a:lvl9pPr>
            </a:lstStyle>
            <a:p>
              <a:r>
                <a:rPr lang="en-US" altLang="ko-KR" sz="1128" dirty="0">
                  <a:ln>
                    <a:solidFill>
                      <a:srgbClr val="2384C6">
                        <a:alpha val="0"/>
                      </a:srgbClr>
                    </a:solidFill>
                  </a:ln>
                </a:rPr>
                <a:t>2020</a:t>
              </a:r>
              <a:r>
                <a:rPr lang="ko-KR" altLang="en-US" sz="1128" dirty="0">
                  <a:ln>
                    <a:solidFill>
                      <a:srgbClr val="2384C6">
                        <a:alpha val="0"/>
                      </a:srgbClr>
                    </a:solidFill>
                  </a:ln>
                </a:rPr>
                <a:t>년도 </a:t>
              </a:r>
              <a:r>
                <a:rPr lang="ko-KR" altLang="en-US" sz="1128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</a:rPr>
                <a:t>한국로지스틱스</a:t>
              </a:r>
              <a:r>
                <a:rPr lang="ko-KR" altLang="en-US" sz="1128" dirty="0">
                  <a:ln>
                    <a:solidFill>
                      <a:srgbClr val="2384C6">
                        <a:alpha val="0"/>
                      </a:srgbClr>
                    </a:solidFill>
                  </a:ln>
                </a:rPr>
                <a:t> 학회 건설부문 대상 수상</a:t>
              </a:r>
              <a:br>
                <a:rPr lang="en-US" altLang="ko-KR" sz="1128" dirty="0">
                  <a:ln>
                    <a:solidFill>
                      <a:srgbClr val="2384C6">
                        <a:alpha val="0"/>
                      </a:srgbClr>
                    </a:solidFill>
                  </a:ln>
                </a:rPr>
              </a:br>
              <a:r>
                <a:rPr lang="en-US" altLang="ko-KR" sz="1128" dirty="0">
                  <a:ln>
                    <a:solidFill>
                      <a:srgbClr val="2384C6">
                        <a:alpha val="0"/>
                      </a:srgbClr>
                    </a:solidFill>
                  </a:ln>
                </a:rPr>
                <a:t>: </a:t>
              </a:r>
              <a:r>
                <a:rPr lang="ko-KR" altLang="en-US" sz="1128" dirty="0">
                  <a:ln>
                    <a:solidFill>
                      <a:srgbClr val="2384C6">
                        <a:alpha val="0"/>
                      </a:srgbClr>
                    </a:solidFill>
                  </a:ln>
                </a:rPr>
                <a:t>건설부문 핵심과제 공로</a:t>
              </a:r>
              <a:r>
                <a:rPr lang="en-US" altLang="ko-KR" sz="1128" dirty="0">
                  <a:ln>
                    <a:solidFill>
                      <a:srgbClr val="2384C6">
                        <a:alpha val="0"/>
                      </a:srgbClr>
                    </a:solidFill>
                  </a:ln>
                </a:rPr>
                <a:t> </a:t>
              </a:r>
              <a:endParaRPr lang="ko-KR" altLang="en-US" sz="1128" dirty="0">
                <a:ln>
                  <a:solidFill>
                    <a:srgbClr val="2384C6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954885" y="3384532"/>
              <a:ext cx="2134596" cy="958320"/>
            </a:xfrm>
            <a:prstGeom prst="rect">
              <a:avLst/>
            </a:prstGeom>
            <a:noFill/>
            <a:ln w="19050" cap="flat" cmpd="sng" algn="ctr">
              <a:solidFill>
                <a:srgbClr val="FF99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ko-KR" altLang="en-US" sz="967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2460402" y="4408286"/>
            <a:ext cx="5976870" cy="243252"/>
            <a:chOff x="2460402" y="4408286"/>
            <a:chExt cx="5976870" cy="173891"/>
          </a:xfrm>
        </p:grpSpPr>
        <p:sp>
          <p:nvSpPr>
            <p:cNvPr id="38" name="자유형 37"/>
            <p:cNvSpPr/>
            <p:nvPr/>
          </p:nvSpPr>
          <p:spPr>
            <a:xfrm>
              <a:off x="3655777" y="4408286"/>
              <a:ext cx="0" cy="173891"/>
            </a:xfrm>
            <a:custGeom>
              <a:avLst/>
              <a:gdLst>
                <a:gd name="connsiteX0" fmla="*/ 0 w 0"/>
                <a:gd name="connsiteY0" fmla="*/ 228600 h 228600"/>
                <a:gd name="connsiteX1" fmla="*/ 0 w 0"/>
                <a:gd name="connsiteY1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2860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ko-KR" altLang="en-US" sz="1590">
                <a:ln>
                  <a:solidFill>
                    <a:srgbClr val="2384C6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39" name="자유형 38"/>
            <p:cNvSpPr/>
            <p:nvPr/>
          </p:nvSpPr>
          <p:spPr>
            <a:xfrm>
              <a:off x="4881351" y="4408286"/>
              <a:ext cx="0" cy="173891"/>
            </a:xfrm>
            <a:custGeom>
              <a:avLst/>
              <a:gdLst>
                <a:gd name="connsiteX0" fmla="*/ 0 w 0"/>
                <a:gd name="connsiteY0" fmla="*/ 228600 h 228600"/>
                <a:gd name="connsiteX1" fmla="*/ 0 w 0"/>
                <a:gd name="connsiteY1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2860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ko-KR" altLang="en-US" sz="1590">
                <a:ln>
                  <a:solidFill>
                    <a:srgbClr val="2384C6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0" name="자유형 39"/>
            <p:cNvSpPr/>
            <p:nvPr/>
          </p:nvSpPr>
          <p:spPr>
            <a:xfrm>
              <a:off x="6046524" y="4408286"/>
              <a:ext cx="0" cy="173891"/>
            </a:xfrm>
            <a:custGeom>
              <a:avLst/>
              <a:gdLst>
                <a:gd name="connsiteX0" fmla="*/ 0 w 0"/>
                <a:gd name="connsiteY0" fmla="*/ 228600 h 228600"/>
                <a:gd name="connsiteX1" fmla="*/ 0 w 0"/>
                <a:gd name="connsiteY1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2860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ko-KR" altLang="en-US" sz="1590">
                <a:ln>
                  <a:solidFill>
                    <a:srgbClr val="2384C6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7241898" y="4408286"/>
              <a:ext cx="0" cy="173891"/>
            </a:xfrm>
            <a:custGeom>
              <a:avLst/>
              <a:gdLst>
                <a:gd name="connsiteX0" fmla="*/ 0 w 0"/>
                <a:gd name="connsiteY0" fmla="*/ 228600 h 228600"/>
                <a:gd name="connsiteX1" fmla="*/ 0 w 0"/>
                <a:gd name="connsiteY1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2860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ko-KR" altLang="en-US" sz="1590">
                <a:ln>
                  <a:solidFill>
                    <a:srgbClr val="2384C6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2" name="자유형 41"/>
            <p:cNvSpPr/>
            <p:nvPr/>
          </p:nvSpPr>
          <p:spPr>
            <a:xfrm>
              <a:off x="8437272" y="4408286"/>
              <a:ext cx="0" cy="173891"/>
            </a:xfrm>
            <a:custGeom>
              <a:avLst/>
              <a:gdLst>
                <a:gd name="connsiteX0" fmla="*/ 0 w 0"/>
                <a:gd name="connsiteY0" fmla="*/ 228600 h 228600"/>
                <a:gd name="connsiteX1" fmla="*/ 0 w 0"/>
                <a:gd name="connsiteY1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2860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ko-KR" altLang="en-US" sz="1590">
                <a:ln>
                  <a:solidFill>
                    <a:srgbClr val="2384C6">
                      <a:alpha val="0"/>
                    </a:srgbClr>
                  </a:solidFill>
                </a:ln>
              </a:endParaRPr>
            </a:p>
          </p:txBody>
        </p:sp>
        <p:sp>
          <p:nvSpPr>
            <p:cNvPr id="43" name="자유형 42"/>
            <p:cNvSpPr/>
            <p:nvPr/>
          </p:nvSpPr>
          <p:spPr>
            <a:xfrm>
              <a:off x="2460402" y="4408286"/>
              <a:ext cx="0" cy="173891"/>
            </a:xfrm>
            <a:custGeom>
              <a:avLst/>
              <a:gdLst>
                <a:gd name="connsiteX0" fmla="*/ 0 w 0"/>
                <a:gd name="connsiteY0" fmla="*/ 228600 h 228600"/>
                <a:gd name="connsiteX1" fmla="*/ 0 w 0"/>
                <a:gd name="connsiteY1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28600">
                  <a:moveTo>
                    <a:pt x="0" y="228600"/>
                  </a:move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tlCol="0" anchor="ctr"/>
            <a:lstStyle/>
            <a:p>
              <a:pPr algn="ctr"/>
              <a:endParaRPr lang="ko-KR" altLang="en-US" sz="1590">
                <a:ln>
                  <a:solidFill>
                    <a:srgbClr val="2384C6">
                      <a:alpha val="0"/>
                    </a:srgbClr>
                  </a:solidFill>
                </a:ln>
              </a:endParaRPr>
            </a:p>
          </p:txBody>
        </p:sp>
      </p:grpSp>
      <p:cxnSp>
        <p:nvCxnSpPr>
          <p:cNvPr id="73" name="꺾인 연결선 72"/>
          <p:cNvCxnSpPr/>
          <p:nvPr/>
        </p:nvCxnSpPr>
        <p:spPr>
          <a:xfrm rot="5400000" flipH="1" flipV="1">
            <a:off x="5448838" y="448401"/>
            <a:ext cx="12700" cy="8367619"/>
          </a:xfrm>
          <a:prstGeom prst="bentConnector3">
            <a:avLst>
              <a:gd name="adj1" fmla="val 1800000"/>
            </a:avLst>
          </a:prstGeom>
          <a:noFill/>
          <a:ln w="9525" cap="flat">
            <a:solidFill>
              <a:schemeClr val="bg1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" name="직사각형 74"/>
          <p:cNvSpPr/>
          <p:nvPr/>
        </p:nvSpPr>
        <p:spPr>
          <a:xfrm>
            <a:off x="713435" y="4659646"/>
            <a:ext cx="1103186" cy="1929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8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13435" y="4648200"/>
            <a:ext cx="1103186" cy="255487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89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908810" y="4659647"/>
            <a:ext cx="1103186" cy="1929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8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908810" y="4648201"/>
            <a:ext cx="1103186" cy="255487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89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104184" y="4659647"/>
            <a:ext cx="1103186" cy="1929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8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104184" y="4648201"/>
            <a:ext cx="1103186" cy="255487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89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6690306" y="4659647"/>
            <a:ext cx="1103185" cy="1929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8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690306" y="4648201"/>
            <a:ext cx="1103185" cy="255487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89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9081054" y="4659647"/>
            <a:ext cx="1103185" cy="1929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8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9081054" y="4648200"/>
            <a:ext cx="1103185" cy="255487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직사각형 139"/>
          <p:cNvSpPr/>
          <p:nvPr/>
        </p:nvSpPr>
        <p:spPr>
          <a:xfrm>
            <a:off x="7885681" y="4659647"/>
            <a:ext cx="1103185" cy="1929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8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7885681" y="4648201"/>
            <a:ext cx="1103185" cy="255487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89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5494933" y="4659647"/>
            <a:ext cx="1103185" cy="1929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8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494933" y="4648201"/>
            <a:ext cx="1103185" cy="255487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89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4" name="직사각형 153"/>
          <p:cNvSpPr/>
          <p:nvPr/>
        </p:nvSpPr>
        <p:spPr>
          <a:xfrm>
            <a:off x="4299560" y="4659647"/>
            <a:ext cx="1103185" cy="19294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28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57" name="직사각형 156"/>
          <p:cNvSpPr/>
          <p:nvPr/>
        </p:nvSpPr>
        <p:spPr>
          <a:xfrm>
            <a:off x="4299560" y="4648201"/>
            <a:ext cx="1103185" cy="255487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89">
              <a:ln>
                <a:solidFill>
                  <a:srgbClr val="2384C6">
                    <a:alpha val="0"/>
                  </a:srgbClr>
                </a:solidFill>
              </a:ln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/>
        </p:blipFill>
        <p:spPr>
          <a:xfrm>
            <a:off x="6821186" y="5032490"/>
            <a:ext cx="843512" cy="883046"/>
          </a:xfrm>
          <a:prstGeom prst="rect">
            <a:avLst/>
          </a:prstGeom>
        </p:spPr>
      </p:pic>
      <p:sp>
        <p:nvSpPr>
          <p:cNvPr id="74" name="텍스트 개체 틀 6"/>
          <p:cNvSpPr txBox="1">
            <a:spLocks/>
          </p:cNvSpPr>
          <p:nvPr/>
        </p:nvSpPr>
        <p:spPr>
          <a:xfrm>
            <a:off x="767945" y="6444240"/>
            <a:ext cx="995700" cy="721591"/>
          </a:xfrm>
          <a:prstGeom prst="rect">
            <a:avLst/>
          </a:prstGeom>
        </p:spPr>
        <p:txBody>
          <a:bodyPr wrap="square" lIns="0" tIns="0" rIns="0" bIns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300" b="0" kern="12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단열재 에너지 성능 효율 재 검토</a:t>
            </a:r>
            <a:endParaRPr lang="en-US" altLang="ko-KR" sz="886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최적의 마감 기준 검토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938164" y="4674190"/>
            <a:ext cx="653728" cy="163857"/>
          </a:xfrm>
          <a:prstGeom prst="rect">
            <a:avLst/>
          </a:prstGeom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836797"/>
            <a:r>
              <a:rPr lang="ko-KR" altLang="en-US" sz="1128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한성만 차장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4236" y="5061983"/>
            <a:ext cx="781732" cy="853552"/>
          </a:xfrm>
          <a:prstGeom prst="rect">
            <a:avLst/>
          </a:prstGeom>
        </p:spPr>
      </p:pic>
      <p:sp>
        <p:nvSpPr>
          <p:cNvPr id="78" name="텍스트 개체 틀 6"/>
          <p:cNvSpPr txBox="1">
            <a:spLocks/>
          </p:cNvSpPr>
          <p:nvPr/>
        </p:nvSpPr>
        <p:spPr>
          <a:xfrm>
            <a:off x="724107" y="5984929"/>
            <a:ext cx="1083376" cy="280982"/>
          </a:xfrm>
          <a:prstGeom prst="rect">
            <a:avLst/>
          </a:prstGeom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indent="0" algn="ctr" defTabSz="1042978" latinLnBrk="0">
              <a:spcBef>
                <a:spcPct val="20000"/>
              </a:spcBef>
              <a:buFont typeface="Arial" pitchFamily="34" charset="0"/>
              <a:buNone/>
              <a:defRPr sz="1200" b="0">
                <a:solidFill>
                  <a:srgbClr val="57B7E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457200" indent="0" defTabSz="1042978">
              <a:spcBef>
                <a:spcPct val="20000"/>
              </a:spcBef>
              <a:buFont typeface="Arial" pitchFamily="34" charset="0"/>
              <a:buNone/>
              <a:defRPr sz="2000" b="1"/>
            </a:lvl2pPr>
            <a:lvl3pPr marL="914400" indent="0" defTabSz="1042978">
              <a:spcBef>
                <a:spcPct val="20000"/>
              </a:spcBef>
              <a:buFont typeface="Arial" pitchFamily="34" charset="0"/>
              <a:buNone/>
              <a:defRPr sz="1800" b="1"/>
            </a:lvl3pPr>
            <a:lvl4pPr marL="1371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4pPr>
            <a:lvl5pPr marL="18288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5pPr>
            <a:lvl6pPr marL="22860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6pPr>
            <a:lvl7pPr marL="27432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7pPr>
            <a:lvl8pPr marL="32004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8pPr>
            <a:lvl9pPr marL="3657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9pPr>
          </a:lstStyle>
          <a:p>
            <a:pPr>
              <a:spcBef>
                <a:spcPts val="0"/>
              </a:spcBef>
            </a:pPr>
            <a:r>
              <a:rPr lang="ko-KR" altLang="en-US" sz="967" spc="-40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건축설계 최적화</a:t>
            </a:r>
            <a:endParaRPr lang="en-US" altLang="ko-KR" sz="967" spc="-40" dirty="0">
              <a:ln>
                <a:solidFill>
                  <a:srgbClr val="2384C6">
                    <a:alpha val="0"/>
                  </a:srgbClr>
                </a:solidFill>
              </a:ln>
            </a:endParaRPr>
          </a:p>
          <a:p>
            <a:pPr>
              <a:spcBef>
                <a:spcPts val="0"/>
              </a:spcBef>
            </a:pPr>
            <a:r>
              <a:rPr lang="ko-KR" altLang="en-US" sz="967" spc="-40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물류시설 마감기준확립</a:t>
            </a:r>
          </a:p>
        </p:txBody>
      </p:sp>
      <p:sp>
        <p:nvSpPr>
          <p:cNvPr id="80" name="자유형 79"/>
          <p:cNvSpPr/>
          <p:nvPr/>
        </p:nvSpPr>
        <p:spPr>
          <a:xfrm>
            <a:off x="761251" y="5917949"/>
            <a:ext cx="1007555" cy="0"/>
          </a:xfrm>
          <a:custGeom>
            <a:avLst/>
            <a:gdLst>
              <a:gd name="connsiteX0" fmla="*/ 0 w 12460515"/>
              <a:gd name="connsiteY0" fmla="*/ 0 h 0"/>
              <a:gd name="connsiteX1" fmla="*/ 12460515 w 1246051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60515">
                <a:moveTo>
                  <a:pt x="0" y="0"/>
                </a:moveTo>
                <a:lnTo>
                  <a:pt x="12460515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0">
              <a:ln>
                <a:solidFill>
                  <a:srgbClr val="2384C6">
                    <a:alpha val="0"/>
                  </a:srgbClr>
                </a:solidFill>
              </a:ln>
            </a:endParaRPr>
          </a:p>
        </p:txBody>
      </p:sp>
      <p:sp>
        <p:nvSpPr>
          <p:cNvPr id="81" name="텍스트 개체 틀 6"/>
          <p:cNvSpPr txBox="1">
            <a:spLocks/>
          </p:cNvSpPr>
          <p:nvPr/>
        </p:nvSpPr>
        <p:spPr>
          <a:xfrm>
            <a:off x="1963319" y="6444240"/>
            <a:ext cx="995700" cy="721591"/>
          </a:xfrm>
          <a:prstGeom prst="rect">
            <a:avLst/>
          </a:prstGeom>
        </p:spPr>
        <p:txBody>
          <a:bodyPr wrap="square" lIns="0" tIns="0" rIns="0" bIns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300" b="0" kern="12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물류시설에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특화된 </a:t>
            </a:r>
            <a:r>
              <a:rPr lang="en-US" altLang="ko-KR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K-WB 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보 특허 출원</a:t>
            </a:r>
            <a:endParaRPr lang="en-US" altLang="ko-KR" sz="886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최적의 </a:t>
            </a:r>
            <a:r>
              <a:rPr lang="ko-KR" altLang="en-US" sz="886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구조시스템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변경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2133540" y="4674191"/>
            <a:ext cx="653728" cy="163857"/>
          </a:xfrm>
          <a:prstGeom prst="rect">
            <a:avLst/>
          </a:prstGeom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836797"/>
            <a:r>
              <a:rPr lang="ko-KR" altLang="en-US" sz="1128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감삼도</a:t>
            </a:r>
            <a:r>
              <a:rPr lang="ko-KR" altLang="en-US" sz="1128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차장</a:t>
            </a: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48"/>
          <a:stretch/>
        </p:blipFill>
        <p:spPr>
          <a:xfrm>
            <a:off x="2040900" y="5065381"/>
            <a:ext cx="779262" cy="847048"/>
          </a:xfrm>
          <a:prstGeom prst="rect">
            <a:avLst/>
          </a:prstGeom>
        </p:spPr>
      </p:pic>
      <p:sp>
        <p:nvSpPr>
          <p:cNvPr id="85" name="텍스트 개체 틀 6"/>
          <p:cNvSpPr txBox="1">
            <a:spLocks/>
          </p:cNvSpPr>
          <p:nvPr/>
        </p:nvSpPr>
        <p:spPr>
          <a:xfrm>
            <a:off x="1963319" y="5984929"/>
            <a:ext cx="995700" cy="280982"/>
          </a:xfrm>
          <a:prstGeom prst="rect">
            <a:avLst/>
          </a:prstGeom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indent="0" algn="ctr" defTabSz="1042978" latinLnBrk="0">
              <a:spcBef>
                <a:spcPct val="20000"/>
              </a:spcBef>
              <a:buFont typeface="Arial" pitchFamily="34" charset="0"/>
              <a:buNone/>
              <a:defRPr sz="1200" b="0">
                <a:solidFill>
                  <a:srgbClr val="57B7E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457200" indent="0" defTabSz="1042978">
              <a:spcBef>
                <a:spcPct val="20000"/>
              </a:spcBef>
              <a:buFont typeface="Arial" pitchFamily="34" charset="0"/>
              <a:buNone/>
              <a:defRPr sz="2000" b="1"/>
            </a:lvl2pPr>
            <a:lvl3pPr marL="914400" indent="0" defTabSz="1042978">
              <a:spcBef>
                <a:spcPct val="20000"/>
              </a:spcBef>
              <a:buFont typeface="Arial" pitchFamily="34" charset="0"/>
              <a:buNone/>
              <a:defRPr sz="1800" b="1"/>
            </a:lvl3pPr>
            <a:lvl4pPr marL="1371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4pPr>
            <a:lvl5pPr marL="18288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5pPr>
            <a:lvl6pPr marL="22860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6pPr>
            <a:lvl7pPr marL="27432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7pPr>
            <a:lvl8pPr marL="32004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8pPr>
            <a:lvl9pPr marL="3657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9pPr>
          </a:lstStyle>
          <a:p>
            <a:pPr>
              <a:spcBef>
                <a:spcPts val="0"/>
              </a:spcBef>
            </a:pPr>
            <a:r>
              <a:rPr lang="ko-KR" altLang="en-US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구조설계 기준 최적화</a:t>
            </a:r>
          </a:p>
        </p:txBody>
      </p:sp>
      <p:sp>
        <p:nvSpPr>
          <p:cNvPr id="87" name="자유형 86"/>
          <p:cNvSpPr/>
          <p:nvPr/>
        </p:nvSpPr>
        <p:spPr>
          <a:xfrm>
            <a:off x="1956626" y="5917949"/>
            <a:ext cx="1007555" cy="0"/>
          </a:xfrm>
          <a:custGeom>
            <a:avLst/>
            <a:gdLst>
              <a:gd name="connsiteX0" fmla="*/ 0 w 12460515"/>
              <a:gd name="connsiteY0" fmla="*/ 0 h 0"/>
              <a:gd name="connsiteX1" fmla="*/ 12460515 w 1246051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60515">
                <a:moveTo>
                  <a:pt x="0" y="0"/>
                </a:moveTo>
                <a:lnTo>
                  <a:pt x="12460515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0">
              <a:ln>
                <a:solidFill>
                  <a:srgbClr val="2384C6">
                    <a:alpha val="0"/>
                  </a:srgbClr>
                </a:solidFill>
              </a:ln>
            </a:endParaRPr>
          </a:p>
        </p:txBody>
      </p:sp>
      <p:sp>
        <p:nvSpPr>
          <p:cNvPr id="88" name="텍스트 개체 틀 6"/>
          <p:cNvSpPr txBox="1">
            <a:spLocks/>
          </p:cNvSpPr>
          <p:nvPr/>
        </p:nvSpPr>
        <p:spPr>
          <a:xfrm>
            <a:off x="3158696" y="6444240"/>
            <a:ext cx="995700" cy="549781"/>
          </a:xfrm>
          <a:prstGeom prst="rect">
            <a:avLst/>
          </a:prstGeom>
        </p:spPr>
        <p:txBody>
          <a:bodyPr wrap="square" lIns="0" tIns="0" rIns="0" bIns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300" b="0" kern="12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착공계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작성 등 </a:t>
            </a:r>
            <a:r>
              <a:rPr lang="ko-KR" altLang="en-US" sz="886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착공전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업무 전담</a:t>
            </a:r>
            <a:endParaRPr lang="en-US" altLang="ko-KR" sz="886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인 허가 조건 등 검토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3328915" y="4674191"/>
            <a:ext cx="653728" cy="163857"/>
          </a:xfrm>
          <a:prstGeom prst="rect">
            <a:avLst/>
          </a:prstGeom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836797"/>
            <a:r>
              <a:rPr lang="ko-KR" altLang="en-US" sz="1128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김남훈 차장</a:t>
            </a:r>
            <a:endParaRPr lang="en-US" altLang="ko-KR" sz="1128" dirty="0">
              <a:ln>
                <a:solidFill>
                  <a:srgbClr val="2384C6">
                    <a:alpha val="0"/>
                  </a:srgbClr>
                </a:solidFill>
              </a:ln>
              <a:solidFill>
                <a:prstClr val="white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91" name="텍스트 개체 틀 6"/>
          <p:cNvSpPr txBox="1">
            <a:spLocks/>
          </p:cNvSpPr>
          <p:nvPr/>
        </p:nvSpPr>
        <p:spPr>
          <a:xfrm>
            <a:off x="3158696" y="6055174"/>
            <a:ext cx="995700" cy="1404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indent="0" algn="ctr" defTabSz="1042978" latinLnBrk="0">
              <a:spcBef>
                <a:spcPct val="20000"/>
              </a:spcBef>
              <a:buFont typeface="Arial" pitchFamily="34" charset="0"/>
              <a:buNone/>
              <a:defRPr sz="1200" b="0">
                <a:solidFill>
                  <a:srgbClr val="57B7E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457200" indent="0" defTabSz="1042978">
              <a:spcBef>
                <a:spcPct val="20000"/>
              </a:spcBef>
              <a:buFont typeface="Arial" pitchFamily="34" charset="0"/>
              <a:buNone/>
              <a:defRPr sz="2000" b="1"/>
            </a:lvl2pPr>
            <a:lvl3pPr marL="914400" indent="0" defTabSz="1042978">
              <a:spcBef>
                <a:spcPct val="20000"/>
              </a:spcBef>
              <a:buFont typeface="Arial" pitchFamily="34" charset="0"/>
              <a:buNone/>
              <a:defRPr sz="1800" b="1"/>
            </a:lvl3pPr>
            <a:lvl4pPr marL="1371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4pPr>
            <a:lvl5pPr marL="18288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5pPr>
            <a:lvl6pPr marL="22860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6pPr>
            <a:lvl7pPr marL="27432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7pPr>
            <a:lvl8pPr marL="32004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8pPr>
            <a:lvl9pPr marL="3657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9pPr>
          </a:lstStyle>
          <a:p>
            <a:pPr>
              <a:spcBef>
                <a:spcPts val="0"/>
              </a:spcBef>
            </a:pPr>
            <a:r>
              <a:rPr lang="ko-KR" altLang="en-US" sz="967" dirty="0" err="1">
                <a:ln>
                  <a:solidFill>
                    <a:srgbClr val="2384C6">
                      <a:alpha val="0"/>
                    </a:srgbClr>
                  </a:solidFill>
                </a:ln>
              </a:rPr>
              <a:t>현장개설</a:t>
            </a:r>
            <a:r>
              <a:rPr lang="ko-KR" altLang="en-US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 지원</a:t>
            </a: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4125" y="5108497"/>
            <a:ext cx="770905" cy="803933"/>
          </a:xfrm>
          <a:prstGeom prst="rect">
            <a:avLst/>
          </a:prstGeom>
        </p:spPr>
      </p:pic>
      <p:sp>
        <p:nvSpPr>
          <p:cNvPr id="125" name="자유형 124"/>
          <p:cNvSpPr/>
          <p:nvPr/>
        </p:nvSpPr>
        <p:spPr>
          <a:xfrm>
            <a:off x="3152001" y="5917949"/>
            <a:ext cx="1007555" cy="0"/>
          </a:xfrm>
          <a:custGeom>
            <a:avLst/>
            <a:gdLst>
              <a:gd name="connsiteX0" fmla="*/ 0 w 12460515"/>
              <a:gd name="connsiteY0" fmla="*/ 0 h 0"/>
              <a:gd name="connsiteX1" fmla="*/ 12460515 w 1246051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60515">
                <a:moveTo>
                  <a:pt x="0" y="0"/>
                </a:moveTo>
                <a:lnTo>
                  <a:pt x="12460515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0">
              <a:ln>
                <a:solidFill>
                  <a:srgbClr val="2384C6">
                    <a:alpha val="0"/>
                  </a:srgbClr>
                </a:solidFill>
              </a:ln>
            </a:endParaRPr>
          </a:p>
        </p:txBody>
      </p:sp>
      <p:sp>
        <p:nvSpPr>
          <p:cNvPr id="126" name="텍스트 개체 틀 6"/>
          <p:cNvSpPr txBox="1">
            <a:spLocks/>
          </p:cNvSpPr>
          <p:nvPr/>
        </p:nvSpPr>
        <p:spPr>
          <a:xfrm>
            <a:off x="6744815" y="6444241"/>
            <a:ext cx="995700" cy="515434"/>
          </a:xfrm>
          <a:prstGeom prst="rect">
            <a:avLst/>
          </a:prstGeom>
        </p:spPr>
        <p:txBody>
          <a:bodyPr wrap="square" lIns="0" tIns="0" rIns="0" bIns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300" b="0" kern="12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시공성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향상을 고려한 </a:t>
            </a:r>
            <a:r>
              <a:rPr lang="ko-KR" altLang="en-US" sz="886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토목공법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개선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6915037" y="4674191"/>
            <a:ext cx="653728" cy="163857"/>
          </a:xfrm>
          <a:prstGeom prst="rect">
            <a:avLst/>
          </a:prstGeom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836797"/>
            <a:r>
              <a:rPr lang="ko-KR" altLang="en-US" sz="1128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장동학</a:t>
            </a:r>
            <a:r>
              <a:rPr lang="ko-KR" altLang="en-US" sz="1128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부장</a:t>
            </a:r>
          </a:p>
        </p:txBody>
      </p:sp>
      <p:sp>
        <p:nvSpPr>
          <p:cNvPr id="129" name="텍스트 개체 틀 6"/>
          <p:cNvSpPr txBox="1">
            <a:spLocks/>
          </p:cNvSpPr>
          <p:nvPr/>
        </p:nvSpPr>
        <p:spPr>
          <a:xfrm>
            <a:off x="6744815" y="6055174"/>
            <a:ext cx="995700" cy="1404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indent="0" algn="ctr" defTabSz="1042978" latinLnBrk="0">
              <a:spcBef>
                <a:spcPct val="20000"/>
              </a:spcBef>
              <a:buFont typeface="Arial" pitchFamily="34" charset="0"/>
              <a:buNone/>
              <a:defRPr sz="1200" b="0">
                <a:solidFill>
                  <a:srgbClr val="57B7E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457200" indent="0" defTabSz="1042978">
              <a:spcBef>
                <a:spcPct val="20000"/>
              </a:spcBef>
              <a:buFont typeface="Arial" pitchFamily="34" charset="0"/>
              <a:buNone/>
              <a:defRPr sz="2000" b="1"/>
            </a:lvl2pPr>
            <a:lvl3pPr marL="914400" indent="0" defTabSz="1042978">
              <a:spcBef>
                <a:spcPct val="20000"/>
              </a:spcBef>
              <a:buFont typeface="Arial" pitchFamily="34" charset="0"/>
              <a:buNone/>
              <a:defRPr sz="1800" b="1"/>
            </a:lvl3pPr>
            <a:lvl4pPr marL="1371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4pPr>
            <a:lvl5pPr marL="18288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5pPr>
            <a:lvl6pPr marL="22860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6pPr>
            <a:lvl7pPr marL="27432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7pPr>
            <a:lvl8pPr marL="32004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8pPr>
            <a:lvl9pPr marL="3657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9pPr>
          </a:lstStyle>
          <a:p>
            <a:pPr>
              <a:spcBef>
                <a:spcPts val="0"/>
              </a:spcBef>
            </a:pPr>
            <a:r>
              <a:rPr lang="ko-KR" altLang="en-US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수량 및 </a:t>
            </a:r>
            <a:r>
              <a:rPr lang="en-US" altLang="ko-KR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VE </a:t>
            </a:r>
            <a:r>
              <a:rPr lang="ko-KR" altLang="en-US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검토</a:t>
            </a:r>
          </a:p>
        </p:txBody>
      </p:sp>
      <p:sp>
        <p:nvSpPr>
          <p:cNvPr id="131" name="자유형 130"/>
          <p:cNvSpPr/>
          <p:nvPr/>
        </p:nvSpPr>
        <p:spPr>
          <a:xfrm>
            <a:off x="6738123" y="5917949"/>
            <a:ext cx="1007555" cy="0"/>
          </a:xfrm>
          <a:custGeom>
            <a:avLst/>
            <a:gdLst>
              <a:gd name="connsiteX0" fmla="*/ 0 w 12460515"/>
              <a:gd name="connsiteY0" fmla="*/ 0 h 0"/>
              <a:gd name="connsiteX1" fmla="*/ 12460515 w 1246051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60515">
                <a:moveTo>
                  <a:pt x="0" y="0"/>
                </a:moveTo>
                <a:lnTo>
                  <a:pt x="12460515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0">
              <a:ln>
                <a:solidFill>
                  <a:srgbClr val="2384C6">
                    <a:alpha val="0"/>
                  </a:srgbClr>
                </a:solidFill>
              </a:ln>
            </a:endParaRPr>
          </a:p>
        </p:txBody>
      </p:sp>
      <p:pic>
        <p:nvPicPr>
          <p:cNvPr id="132" name="그림 13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2"/>
          <a:stretch/>
        </p:blipFill>
        <p:spPr>
          <a:xfrm>
            <a:off x="9212503" y="5090015"/>
            <a:ext cx="816868" cy="825520"/>
          </a:xfrm>
          <a:prstGeom prst="rect">
            <a:avLst/>
          </a:prstGeom>
        </p:spPr>
      </p:pic>
      <p:sp>
        <p:nvSpPr>
          <p:cNvPr id="133" name="텍스트 개체 틀 6"/>
          <p:cNvSpPr txBox="1">
            <a:spLocks/>
          </p:cNvSpPr>
          <p:nvPr/>
        </p:nvSpPr>
        <p:spPr>
          <a:xfrm>
            <a:off x="9124047" y="6444240"/>
            <a:ext cx="1048677" cy="721591"/>
          </a:xfrm>
          <a:prstGeom prst="rect">
            <a:avLst/>
          </a:prstGeom>
        </p:spPr>
        <p:txBody>
          <a:bodyPr wrap="square" lIns="0" tIns="0" rIns="0" bIns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300" b="0" kern="12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유지관리 효율성 향상을 위한 </a:t>
            </a:r>
            <a:r>
              <a:rPr lang="en-US" altLang="ko-KR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VE 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검토</a:t>
            </a:r>
            <a:endParaRPr lang="en-US" altLang="ko-KR" sz="886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 기준을 적용한 외산 자재 국산화 검토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9305783" y="4674191"/>
            <a:ext cx="653728" cy="163857"/>
          </a:xfrm>
          <a:prstGeom prst="rect">
            <a:avLst/>
          </a:prstGeom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836797"/>
            <a:r>
              <a:rPr lang="ko-KR" altLang="en-US" sz="1128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김병태 부장</a:t>
            </a:r>
          </a:p>
        </p:txBody>
      </p:sp>
      <p:sp>
        <p:nvSpPr>
          <p:cNvPr id="136" name="텍스트 개체 틀 6"/>
          <p:cNvSpPr txBox="1">
            <a:spLocks/>
          </p:cNvSpPr>
          <p:nvPr/>
        </p:nvSpPr>
        <p:spPr>
          <a:xfrm>
            <a:off x="9150535" y="6055174"/>
            <a:ext cx="995700" cy="1404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indent="0" algn="ctr" defTabSz="1042978" latinLnBrk="0">
              <a:spcBef>
                <a:spcPct val="20000"/>
              </a:spcBef>
              <a:buFont typeface="Arial" pitchFamily="34" charset="0"/>
              <a:buNone/>
              <a:defRPr sz="1200" b="0">
                <a:solidFill>
                  <a:srgbClr val="57B7E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457200" indent="0" defTabSz="1042978">
              <a:spcBef>
                <a:spcPct val="20000"/>
              </a:spcBef>
              <a:buFont typeface="Arial" pitchFamily="34" charset="0"/>
              <a:buNone/>
              <a:defRPr sz="2000" b="1"/>
            </a:lvl2pPr>
            <a:lvl3pPr marL="914400" indent="0" defTabSz="1042978">
              <a:spcBef>
                <a:spcPct val="20000"/>
              </a:spcBef>
              <a:buFont typeface="Arial" pitchFamily="34" charset="0"/>
              <a:buNone/>
              <a:defRPr sz="1800" b="1"/>
            </a:lvl3pPr>
            <a:lvl4pPr marL="1371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4pPr>
            <a:lvl5pPr marL="18288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5pPr>
            <a:lvl6pPr marL="22860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6pPr>
            <a:lvl7pPr marL="27432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7pPr>
            <a:lvl8pPr marL="32004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8pPr>
            <a:lvl9pPr marL="3657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9pPr>
          </a:lstStyle>
          <a:p>
            <a:pPr>
              <a:spcBef>
                <a:spcPts val="0"/>
              </a:spcBef>
            </a:pPr>
            <a:r>
              <a:rPr lang="ko-KR" altLang="en-US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수량 및 </a:t>
            </a:r>
            <a:r>
              <a:rPr lang="en-US" altLang="ko-KR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VE </a:t>
            </a:r>
            <a:r>
              <a:rPr lang="ko-KR" altLang="en-US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검토</a:t>
            </a:r>
          </a:p>
        </p:txBody>
      </p:sp>
      <p:sp>
        <p:nvSpPr>
          <p:cNvPr id="138" name="자유형 137"/>
          <p:cNvSpPr/>
          <p:nvPr/>
        </p:nvSpPr>
        <p:spPr>
          <a:xfrm>
            <a:off x="9128869" y="5917949"/>
            <a:ext cx="1007555" cy="0"/>
          </a:xfrm>
          <a:custGeom>
            <a:avLst/>
            <a:gdLst>
              <a:gd name="connsiteX0" fmla="*/ 0 w 12460515"/>
              <a:gd name="connsiteY0" fmla="*/ 0 h 0"/>
              <a:gd name="connsiteX1" fmla="*/ 12460515 w 1246051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60515">
                <a:moveTo>
                  <a:pt x="0" y="0"/>
                </a:moveTo>
                <a:lnTo>
                  <a:pt x="12460515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0">
              <a:ln>
                <a:solidFill>
                  <a:srgbClr val="2384C6">
                    <a:alpha val="0"/>
                  </a:srgbClr>
                </a:solidFill>
              </a:ln>
            </a:endParaRPr>
          </a:p>
        </p:txBody>
      </p:sp>
      <p:sp>
        <p:nvSpPr>
          <p:cNvPr id="139" name="텍스트 개체 틀 6"/>
          <p:cNvSpPr txBox="1">
            <a:spLocks/>
          </p:cNvSpPr>
          <p:nvPr/>
        </p:nvSpPr>
        <p:spPr>
          <a:xfrm>
            <a:off x="7940190" y="6444241"/>
            <a:ext cx="995700" cy="515434"/>
          </a:xfrm>
          <a:prstGeom prst="rect">
            <a:avLst/>
          </a:prstGeom>
        </p:spPr>
        <p:txBody>
          <a:bodyPr wrap="square" lIns="0" tIns="0" rIns="0" bIns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300" b="0" kern="12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유지관리 효율성 향상을 위한 재 투자 검토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8110411" y="4674191"/>
            <a:ext cx="653728" cy="163857"/>
          </a:xfrm>
          <a:prstGeom prst="rect">
            <a:avLst/>
          </a:prstGeom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836797"/>
            <a:r>
              <a:rPr lang="ko-KR" altLang="en-US" sz="1128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박세환 부장</a:t>
            </a:r>
          </a:p>
        </p:txBody>
      </p:sp>
      <p:sp>
        <p:nvSpPr>
          <p:cNvPr id="142" name="텍스트 개체 틀 6"/>
          <p:cNvSpPr txBox="1">
            <a:spLocks/>
          </p:cNvSpPr>
          <p:nvPr/>
        </p:nvSpPr>
        <p:spPr>
          <a:xfrm>
            <a:off x="7940190" y="6055174"/>
            <a:ext cx="995700" cy="1404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indent="0" algn="ctr" defTabSz="1042978" latinLnBrk="0">
              <a:spcBef>
                <a:spcPct val="20000"/>
              </a:spcBef>
              <a:buFont typeface="Arial" pitchFamily="34" charset="0"/>
              <a:buNone/>
              <a:defRPr sz="1200" b="0">
                <a:solidFill>
                  <a:srgbClr val="57B7E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457200" indent="0" defTabSz="1042978">
              <a:spcBef>
                <a:spcPct val="20000"/>
              </a:spcBef>
              <a:buFont typeface="Arial" pitchFamily="34" charset="0"/>
              <a:buNone/>
              <a:defRPr sz="2000" b="1"/>
            </a:lvl2pPr>
            <a:lvl3pPr marL="914400" indent="0" defTabSz="1042978">
              <a:spcBef>
                <a:spcPct val="20000"/>
              </a:spcBef>
              <a:buFont typeface="Arial" pitchFamily="34" charset="0"/>
              <a:buNone/>
              <a:defRPr sz="1800" b="1"/>
            </a:lvl3pPr>
            <a:lvl4pPr marL="1371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4pPr>
            <a:lvl5pPr marL="18288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5pPr>
            <a:lvl6pPr marL="22860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6pPr>
            <a:lvl7pPr marL="27432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7pPr>
            <a:lvl8pPr marL="32004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8pPr>
            <a:lvl9pPr marL="3657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9pPr>
          </a:lstStyle>
          <a:p>
            <a:pPr>
              <a:spcBef>
                <a:spcPts val="0"/>
              </a:spcBef>
            </a:pPr>
            <a:r>
              <a:rPr lang="ko-KR" altLang="en-US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수량 및 </a:t>
            </a:r>
            <a:r>
              <a:rPr lang="en-US" altLang="ko-KR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VE </a:t>
            </a:r>
            <a:r>
              <a:rPr lang="ko-KR" altLang="en-US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검토</a:t>
            </a:r>
          </a:p>
        </p:txBody>
      </p:sp>
      <p:sp>
        <p:nvSpPr>
          <p:cNvPr id="144" name="자유형 143"/>
          <p:cNvSpPr/>
          <p:nvPr/>
        </p:nvSpPr>
        <p:spPr>
          <a:xfrm>
            <a:off x="7933497" y="5917949"/>
            <a:ext cx="1007555" cy="0"/>
          </a:xfrm>
          <a:custGeom>
            <a:avLst/>
            <a:gdLst>
              <a:gd name="connsiteX0" fmla="*/ 0 w 12460515"/>
              <a:gd name="connsiteY0" fmla="*/ 0 h 0"/>
              <a:gd name="connsiteX1" fmla="*/ 12460515 w 1246051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60515">
                <a:moveTo>
                  <a:pt x="0" y="0"/>
                </a:moveTo>
                <a:lnTo>
                  <a:pt x="12460515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0">
              <a:ln>
                <a:solidFill>
                  <a:srgbClr val="2384C6">
                    <a:alpha val="0"/>
                  </a:srgbClr>
                </a:solidFill>
              </a:ln>
            </a:endParaRPr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EC852365-E501-488F-9AFF-8FFA08B1011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2" b="28040"/>
          <a:stretch/>
        </p:blipFill>
        <p:spPr>
          <a:xfrm>
            <a:off x="7770597" y="5085118"/>
            <a:ext cx="1358875" cy="827312"/>
          </a:xfrm>
          <a:prstGeom prst="rect">
            <a:avLst/>
          </a:prstGeom>
        </p:spPr>
      </p:pic>
      <p:sp>
        <p:nvSpPr>
          <p:cNvPr id="146" name="텍스트 개체 틀 6"/>
          <p:cNvSpPr txBox="1">
            <a:spLocks/>
          </p:cNvSpPr>
          <p:nvPr/>
        </p:nvSpPr>
        <p:spPr>
          <a:xfrm>
            <a:off x="5549442" y="6444241"/>
            <a:ext cx="995700" cy="515434"/>
          </a:xfrm>
          <a:prstGeom prst="rect">
            <a:avLst/>
          </a:prstGeom>
        </p:spPr>
        <p:txBody>
          <a:bodyPr wrap="square" lIns="0" tIns="0" rIns="0" bIns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300" b="0" kern="12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물류센터 수량 산출 기준 정립</a:t>
            </a:r>
            <a:r>
              <a:rPr lang="en-US" altLang="ko-KR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 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공사 총괄 원가 분석</a:t>
            </a:r>
          </a:p>
        </p:txBody>
      </p:sp>
      <p:sp>
        <p:nvSpPr>
          <p:cNvPr id="148" name="직사각형 147"/>
          <p:cNvSpPr/>
          <p:nvPr/>
        </p:nvSpPr>
        <p:spPr>
          <a:xfrm>
            <a:off x="5719663" y="4674191"/>
            <a:ext cx="653728" cy="163857"/>
          </a:xfrm>
          <a:prstGeom prst="rect">
            <a:avLst/>
          </a:prstGeom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836797"/>
            <a:r>
              <a:rPr lang="ko-KR" altLang="en-US" sz="1128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윤진영</a:t>
            </a:r>
            <a:r>
              <a:rPr lang="ko-KR" altLang="en-US" sz="1128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차장</a:t>
            </a:r>
          </a:p>
        </p:txBody>
      </p:sp>
      <p:sp>
        <p:nvSpPr>
          <p:cNvPr id="149" name="텍스트 개체 틀 6"/>
          <p:cNvSpPr txBox="1">
            <a:spLocks/>
          </p:cNvSpPr>
          <p:nvPr/>
        </p:nvSpPr>
        <p:spPr>
          <a:xfrm>
            <a:off x="5549442" y="6055174"/>
            <a:ext cx="995700" cy="1404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indent="0" algn="ctr" defTabSz="1042978" latinLnBrk="0">
              <a:spcBef>
                <a:spcPct val="20000"/>
              </a:spcBef>
              <a:buFont typeface="Arial" pitchFamily="34" charset="0"/>
              <a:buNone/>
              <a:defRPr sz="1200" b="0">
                <a:solidFill>
                  <a:srgbClr val="57B7E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457200" indent="0" defTabSz="1042978">
              <a:spcBef>
                <a:spcPct val="20000"/>
              </a:spcBef>
              <a:buFont typeface="Arial" pitchFamily="34" charset="0"/>
              <a:buNone/>
              <a:defRPr sz="2000" b="1"/>
            </a:lvl2pPr>
            <a:lvl3pPr marL="914400" indent="0" defTabSz="1042978">
              <a:spcBef>
                <a:spcPct val="20000"/>
              </a:spcBef>
              <a:buFont typeface="Arial" pitchFamily="34" charset="0"/>
              <a:buNone/>
              <a:defRPr sz="1800" b="1"/>
            </a:lvl3pPr>
            <a:lvl4pPr marL="1371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4pPr>
            <a:lvl5pPr marL="18288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5pPr>
            <a:lvl6pPr marL="22860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6pPr>
            <a:lvl7pPr marL="27432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7pPr>
            <a:lvl8pPr marL="32004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8pPr>
            <a:lvl9pPr marL="3657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9pPr>
          </a:lstStyle>
          <a:p>
            <a:pPr>
              <a:spcBef>
                <a:spcPts val="0"/>
              </a:spcBef>
            </a:pPr>
            <a:r>
              <a:rPr lang="ko-KR" altLang="en-US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수량 및 </a:t>
            </a:r>
            <a:r>
              <a:rPr lang="en-US" altLang="ko-KR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VE </a:t>
            </a:r>
            <a:r>
              <a:rPr lang="ko-KR" altLang="en-US" sz="967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검토</a:t>
            </a:r>
          </a:p>
        </p:txBody>
      </p:sp>
      <p:sp>
        <p:nvSpPr>
          <p:cNvPr id="151" name="자유형 150"/>
          <p:cNvSpPr/>
          <p:nvPr/>
        </p:nvSpPr>
        <p:spPr>
          <a:xfrm>
            <a:off x="5542749" y="5917949"/>
            <a:ext cx="1007555" cy="0"/>
          </a:xfrm>
          <a:custGeom>
            <a:avLst/>
            <a:gdLst>
              <a:gd name="connsiteX0" fmla="*/ 0 w 12460515"/>
              <a:gd name="connsiteY0" fmla="*/ 0 h 0"/>
              <a:gd name="connsiteX1" fmla="*/ 12460515 w 1246051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60515">
                <a:moveTo>
                  <a:pt x="0" y="0"/>
                </a:moveTo>
                <a:lnTo>
                  <a:pt x="12460515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0">
              <a:ln>
                <a:solidFill>
                  <a:srgbClr val="2384C6">
                    <a:alpha val="0"/>
                  </a:srgbClr>
                </a:solidFill>
              </a:ln>
            </a:endParaRPr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D0E1F817-087C-407E-A5EE-E89747B3E77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" t="1894" r="1893" b="17162"/>
          <a:stretch/>
        </p:blipFill>
        <p:spPr>
          <a:xfrm>
            <a:off x="5634733" y="5032490"/>
            <a:ext cx="823581" cy="882356"/>
          </a:xfrm>
          <a:prstGeom prst="rect">
            <a:avLst/>
          </a:prstGeom>
          <a:ln>
            <a:noFill/>
          </a:ln>
        </p:spPr>
      </p:pic>
      <p:sp>
        <p:nvSpPr>
          <p:cNvPr id="153" name="텍스트 개체 틀 6"/>
          <p:cNvSpPr txBox="1">
            <a:spLocks/>
          </p:cNvSpPr>
          <p:nvPr/>
        </p:nvSpPr>
        <p:spPr>
          <a:xfrm>
            <a:off x="4354068" y="6444240"/>
            <a:ext cx="995700" cy="549781"/>
          </a:xfrm>
          <a:prstGeom prst="rect">
            <a:avLst/>
          </a:prstGeom>
        </p:spPr>
        <p:txBody>
          <a:bodyPr wrap="square" lIns="0" tIns="0" rIns="0" bIns="0" anchor="t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300" b="0" kern="120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1042978" rtl="0" eaLnBrk="1" latinLnBrk="1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en-US" altLang="ko-KR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BIM 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작성</a:t>
            </a:r>
            <a:r>
              <a:rPr lang="en-US" altLang="ko-KR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운용</a:t>
            </a:r>
          </a:p>
          <a:p>
            <a:pPr marL="74194" indent="-74194" latinLnBrk="0">
              <a:buFont typeface="Arial" panose="020B0604020202020204" pitchFamily="34" charset="0"/>
              <a:buChar char="•"/>
            </a:pPr>
            <a:r>
              <a:rPr lang="ko-KR" altLang="en-US" sz="886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시공검토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및 </a:t>
            </a:r>
            <a:r>
              <a:rPr lang="en-US" altLang="ko-KR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3D </a:t>
            </a:r>
            <a:r>
              <a:rPr lang="ko-KR" altLang="en-US" sz="886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견적산출</a:t>
            </a:r>
            <a:r>
              <a:rPr lang="ko-KR" altLang="en-US" sz="886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지원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4524289" y="4674191"/>
            <a:ext cx="653728" cy="163857"/>
          </a:xfrm>
          <a:prstGeom prst="rect">
            <a:avLst/>
          </a:prstGeom>
        </p:spPr>
        <p:txBody>
          <a:bodyPr wrap="non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836797"/>
            <a:r>
              <a:rPr lang="ko-KR" altLang="en-US" sz="1128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구자선</a:t>
            </a:r>
            <a:r>
              <a:rPr lang="ko-KR" altLang="en-US" sz="1128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차장</a:t>
            </a:r>
          </a:p>
        </p:txBody>
      </p:sp>
      <p:sp>
        <p:nvSpPr>
          <p:cNvPr id="156" name="텍스트 개체 틀 6"/>
          <p:cNvSpPr txBox="1">
            <a:spLocks/>
          </p:cNvSpPr>
          <p:nvPr/>
        </p:nvSpPr>
        <p:spPr>
          <a:xfrm>
            <a:off x="4304284" y="5984929"/>
            <a:ext cx="1095270" cy="280982"/>
          </a:xfrm>
          <a:prstGeom prst="rect">
            <a:avLst/>
          </a:prstGeom>
        </p:spPr>
        <p:txBody>
          <a:bodyPr wrap="square" lIns="0" tIns="0" rIns="0" bIns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indent="0" algn="ctr" defTabSz="1042978" latinLnBrk="0">
              <a:spcBef>
                <a:spcPct val="20000"/>
              </a:spcBef>
              <a:buFont typeface="Arial" pitchFamily="34" charset="0"/>
              <a:buNone/>
              <a:defRPr sz="1200" b="0">
                <a:solidFill>
                  <a:srgbClr val="57B7E7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457200" indent="0" defTabSz="1042978">
              <a:spcBef>
                <a:spcPct val="20000"/>
              </a:spcBef>
              <a:buFont typeface="Arial" pitchFamily="34" charset="0"/>
              <a:buNone/>
              <a:defRPr sz="2000" b="1"/>
            </a:lvl2pPr>
            <a:lvl3pPr marL="914400" indent="0" defTabSz="1042978">
              <a:spcBef>
                <a:spcPct val="20000"/>
              </a:spcBef>
              <a:buFont typeface="Arial" pitchFamily="34" charset="0"/>
              <a:buNone/>
              <a:defRPr sz="1800" b="1"/>
            </a:lvl3pPr>
            <a:lvl4pPr marL="1371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4pPr>
            <a:lvl5pPr marL="18288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5pPr>
            <a:lvl6pPr marL="22860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6pPr>
            <a:lvl7pPr marL="27432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7pPr>
            <a:lvl8pPr marL="32004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8pPr>
            <a:lvl9pPr marL="3657600" indent="0" defTabSz="1042978">
              <a:spcBef>
                <a:spcPct val="20000"/>
              </a:spcBef>
              <a:buFont typeface="Arial" pitchFamily="34" charset="0"/>
              <a:buNone/>
              <a:defRPr sz="1600" b="1"/>
            </a:lvl9pPr>
          </a:lstStyle>
          <a:p>
            <a:pPr>
              <a:spcBef>
                <a:spcPts val="0"/>
              </a:spcBef>
            </a:pPr>
            <a:r>
              <a:rPr lang="ko-KR" altLang="en-US" sz="967" spc="-81" dirty="0" err="1">
                <a:ln>
                  <a:solidFill>
                    <a:srgbClr val="2384C6">
                      <a:alpha val="0"/>
                    </a:srgbClr>
                  </a:solidFill>
                </a:ln>
              </a:rPr>
              <a:t>설계단계</a:t>
            </a:r>
            <a:r>
              <a:rPr lang="ko-KR" altLang="en-US" sz="967" spc="-81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 </a:t>
            </a:r>
            <a:r>
              <a:rPr lang="ko-KR" altLang="en-US" sz="967" spc="-81" dirty="0" err="1">
                <a:ln>
                  <a:solidFill>
                    <a:srgbClr val="2384C6">
                      <a:alpha val="0"/>
                    </a:srgbClr>
                  </a:solidFill>
                </a:ln>
              </a:rPr>
              <a:t>시공간섭</a:t>
            </a:r>
            <a:r>
              <a:rPr lang="ko-KR" altLang="en-US" sz="967" spc="-81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 확인</a:t>
            </a:r>
            <a:br>
              <a:rPr lang="ko-KR" altLang="en-US" sz="967" spc="-81" dirty="0">
                <a:ln>
                  <a:solidFill>
                    <a:srgbClr val="2384C6">
                      <a:alpha val="0"/>
                    </a:srgbClr>
                  </a:solidFill>
                </a:ln>
              </a:rPr>
            </a:br>
            <a:r>
              <a:rPr lang="ko-KR" altLang="en-US" sz="967" spc="-81" dirty="0">
                <a:ln>
                  <a:solidFill>
                    <a:srgbClr val="2384C6">
                      <a:alpha val="0"/>
                    </a:srgbClr>
                  </a:solidFill>
                </a:ln>
              </a:rPr>
              <a:t>설계변경 요인 사전 분석</a:t>
            </a:r>
          </a:p>
        </p:txBody>
      </p:sp>
      <p:sp>
        <p:nvSpPr>
          <p:cNvPr id="158" name="자유형 157"/>
          <p:cNvSpPr/>
          <p:nvPr/>
        </p:nvSpPr>
        <p:spPr>
          <a:xfrm>
            <a:off x="4347375" y="5917949"/>
            <a:ext cx="1007555" cy="0"/>
          </a:xfrm>
          <a:custGeom>
            <a:avLst/>
            <a:gdLst>
              <a:gd name="connsiteX0" fmla="*/ 0 w 12460515"/>
              <a:gd name="connsiteY0" fmla="*/ 0 h 0"/>
              <a:gd name="connsiteX1" fmla="*/ 12460515 w 12460515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460515">
                <a:moveTo>
                  <a:pt x="0" y="0"/>
                </a:moveTo>
                <a:lnTo>
                  <a:pt x="12460515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90">
              <a:ln>
                <a:solidFill>
                  <a:srgbClr val="2384C6">
                    <a:alpha val="0"/>
                  </a:srgbClr>
                </a:solidFill>
              </a:ln>
            </a:endParaRPr>
          </a:p>
        </p:txBody>
      </p:sp>
      <p:pic>
        <p:nvPicPr>
          <p:cNvPr id="159" name="그림 158"/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12" r="-1"/>
          <a:stretch/>
        </p:blipFill>
        <p:spPr>
          <a:xfrm>
            <a:off x="4496942" y="5085118"/>
            <a:ext cx="768817" cy="823252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4558344" y="7289729"/>
            <a:ext cx="5729036" cy="271648"/>
            <a:chOff x="4558344" y="7289729"/>
            <a:chExt cx="5729036" cy="271648"/>
          </a:xfrm>
        </p:grpSpPr>
        <p:sp>
          <p:nvSpPr>
            <p:cNvPr id="162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34402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03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58344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00" name="부제목 1"/>
          <p:cNvSpPr txBox="1">
            <a:spLocks/>
          </p:cNvSpPr>
          <p:nvPr/>
        </p:nvSpPr>
        <p:spPr>
          <a:xfrm>
            <a:off x="708694" y="322344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0" dirty="0">
                <a:solidFill>
                  <a:schemeClr val="bg1"/>
                </a:solidFill>
              </a:rPr>
              <a:t>물류센터 전문 </a:t>
            </a:r>
            <a:r>
              <a:rPr lang="ko-KR" altLang="en-US" sz="2400" spc="0" dirty="0" err="1">
                <a:solidFill>
                  <a:schemeClr val="bg1"/>
                </a:solidFill>
              </a:rPr>
              <a:t>특화조직</a:t>
            </a:r>
            <a:r>
              <a:rPr lang="en-US" altLang="ko-KR" sz="2400" spc="0" dirty="0">
                <a:solidFill>
                  <a:schemeClr val="bg1"/>
                </a:solidFill>
              </a:rPr>
              <a:t>[IPD] </a:t>
            </a:r>
            <a:r>
              <a:rPr lang="ko-KR" altLang="en-US" sz="2400" spc="0" dirty="0">
                <a:solidFill>
                  <a:schemeClr val="bg1"/>
                </a:solidFill>
              </a:rPr>
              <a:t>지원 계획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8259184" y="322344"/>
            <a:ext cx="1947649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Rix고딕_Pro ExtraBold" panose="02020603020101020101" pitchFamily="18" charset="-127"/>
                <a:ea typeface="Rix모던고딕 B" panose="02020603020101020101"/>
              </a:rPr>
              <a:t>Why DAELIM?</a:t>
            </a:r>
            <a:endParaRPr lang="ko-KR" altLang="en-US" sz="2400" dirty="0">
              <a:solidFill>
                <a:schemeClr val="bg1"/>
              </a:solidFill>
              <a:latin typeface="Rix고딕_Pro ExtraBold" panose="02020603020101020101" pitchFamily="18" charset="-127"/>
              <a:ea typeface="Rix모던고딕 B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2852911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87" y="3871583"/>
            <a:ext cx="10908000" cy="3837442"/>
          </a:xfrm>
          <a:prstGeom prst="rect">
            <a:avLst/>
          </a:prstGeom>
        </p:spPr>
      </p:pic>
      <p:grpSp>
        <p:nvGrpSpPr>
          <p:cNvPr id="161" name="그룹 160"/>
          <p:cNvGrpSpPr/>
          <p:nvPr/>
        </p:nvGrpSpPr>
        <p:grpSpPr>
          <a:xfrm>
            <a:off x="4558344" y="7289729"/>
            <a:ext cx="5729036" cy="271648"/>
            <a:chOff x="4558344" y="7289729"/>
            <a:chExt cx="5729036" cy="271648"/>
          </a:xfrm>
        </p:grpSpPr>
        <p:sp>
          <p:nvSpPr>
            <p:cNvPr id="162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34402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04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58344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00" name="부제목 1"/>
          <p:cNvSpPr txBox="1">
            <a:spLocks/>
          </p:cNvSpPr>
          <p:nvPr/>
        </p:nvSpPr>
        <p:spPr>
          <a:xfrm>
            <a:off x="708694" y="322344"/>
            <a:ext cx="94981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lvl1pPr marL="391117" indent="-391117" algn="l" defTabSz="1042978" rtl="0" eaLnBrk="1" latinLnBrk="1" hangingPunct="1">
              <a:spcBef>
                <a:spcPct val="20000"/>
              </a:spcBef>
              <a:buFontTx/>
              <a:buNone/>
              <a:defRPr lang="ko-KR" altLang="en-US" sz="2800" b="0" kern="1200" spc="-100" baseline="0" dirty="0">
                <a:solidFill>
                  <a:schemeClr val="tx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  <a:cs typeface="+mn-cs"/>
              </a:defRPr>
            </a:lvl1pPr>
            <a:lvl2pPr marL="847420" indent="-325930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72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212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701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190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79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167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656" indent="-260745" algn="l" defTabSz="104297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spc="0" dirty="0">
                <a:solidFill>
                  <a:schemeClr val="bg1"/>
                </a:solidFill>
              </a:rPr>
              <a:t>안양시 및 인접토지주와의 </a:t>
            </a:r>
            <a:r>
              <a:rPr lang="ko-KR" altLang="en-US" sz="2400" spc="0" dirty="0" err="1">
                <a:solidFill>
                  <a:schemeClr val="bg1"/>
                </a:solidFill>
              </a:rPr>
              <a:t>파트너쉽</a:t>
            </a:r>
            <a:r>
              <a:rPr lang="ko-KR" altLang="en-US" sz="2400" spc="0" dirty="0">
                <a:solidFill>
                  <a:schemeClr val="bg1"/>
                </a:solidFill>
              </a:rPr>
              <a:t> 활용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8259184" y="322344"/>
            <a:ext cx="1947649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Rix고딕_Pro ExtraBold" panose="02020603020101020101" pitchFamily="18" charset="-127"/>
                <a:ea typeface="Rix모던고딕 B" panose="02020603020101020101"/>
              </a:rPr>
              <a:t>Why DAELIM?</a:t>
            </a:r>
            <a:endParaRPr lang="ko-KR" altLang="en-US" sz="2400" dirty="0">
              <a:solidFill>
                <a:schemeClr val="bg1"/>
              </a:solidFill>
              <a:latin typeface="Rix고딕_Pro ExtraBold" panose="02020603020101020101" pitchFamily="18" charset="-127"/>
              <a:ea typeface="Rix모던고딕 B" panose="02020603020101020101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165823" y="1583531"/>
            <a:ext cx="1156637" cy="5617369"/>
            <a:chOff x="2679686" y="1260502"/>
            <a:chExt cx="719858" cy="3496092"/>
          </a:xfrm>
        </p:grpSpPr>
        <p:cxnSp>
          <p:nvCxnSpPr>
            <p:cNvPr id="10" name="직선 연결선 9"/>
            <p:cNvCxnSpPr/>
            <p:nvPr/>
          </p:nvCxnSpPr>
          <p:spPr>
            <a:xfrm flipH="1">
              <a:off x="2679686" y="1260502"/>
              <a:ext cx="589060" cy="0"/>
            </a:xfrm>
            <a:prstGeom prst="line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>
              <a:endCxn id="12" idx="2"/>
            </p:cNvCxnSpPr>
            <p:nvPr/>
          </p:nvCxnSpPr>
          <p:spPr>
            <a:xfrm flipV="1">
              <a:off x="3399544" y="1404003"/>
              <a:ext cx="0" cy="3352591"/>
            </a:xfrm>
            <a:prstGeom prst="line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원호 11"/>
            <p:cNvSpPr/>
            <p:nvPr/>
          </p:nvSpPr>
          <p:spPr>
            <a:xfrm>
              <a:off x="3137948" y="1261397"/>
              <a:ext cx="261596" cy="285211"/>
            </a:xfrm>
            <a:prstGeom prst="arc">
              <a:avLst/>
            </a:prstGeom>
            <a:ln w="19050">
              <a:solidFill>
                <a:srgbClr val="A6B0C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428305" latinLnBrk="0"/>
              <a:endParaRPr lang="ko-KR" altLang="en-US" sz="17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-3671719" y="1377822"/>
            <a:ext cx="1936107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extrusionH="57150" contourW="50800">
              <a:bevelT w="127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algn="l"/>
            <a:r>
              <a:rPr lang="en-US" altLang="ko-KR" sz="2000" dirty="0">
                <a:solidFill>
                  <a:schemeClr val="bg1"/>
                </a:solidFill>
                <a:latin typeface="Rix고딕_Pro Black" panose="02020603020101020101" pitchFamily="18" charset="-127"/>
                <a:ea typeface="Rix고딕_Pro Black" panose="02020603020101020101" pitchFamily="18" charset="-127"/>
              </a:rPr>
              <a:t>Partnership Map</a:t>
            </a:r>
            <a:endParaRPr lang="ko-KR" altLang="en-US" sz="2000" dirty="0">
              <a:solidFill>
                <a:schemeClr val="bg1"/>
              </a:solidFill>
              <a:latin typeface="Rix고딕_Pro Black" panose="02020603020101020101" pitchFamily="18" charset="-127"/>
              <a:ea typeface="Rix고딕_Pro Black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969797" y="1355203"/>
            <a:ext cx="230832" cy="307777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50800">
              <a:bevelT w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algn="l"/>
            <a:r>
              <a:rPr lang="ko-KR" altLang="en-US" sz="2000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＇</a:t>
            </a:r>
            <a:endParaRPr lang="ko-KR" altLang="en-US" sz="3200" dirty="0"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224104" y="1997006"/>
            <a:ext cx="203912" cy="203912"/>
          </a:xfrm>
          <a:prstGeom prst="ellipse">
            <a:avLst/>
          </a:prstGeom>
          <a:solidFill>
            <a:srgbClr val="CA1833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443333" y="1917281"/>
            <a:ext cx="4240263" cy="949239"/>
            <a:chOff x="5573754" y="1917281"/>
            <a:chExt cx="4240263" cy="949239"/>
          </a:xfrm>
        </p:grpSpPr>
        <p:sp>
          <p:nvSpPr>
            <p:cNvPr id="20" name="직사각형 19"/>
            <p:cNvSpPr/>
            <p:nvPr/>
          </p:nvSpPr>
          <p:spPr>
            <a:xfrm>
              <a:off x="5587834" y="2343300"/>
              <a:ext cx="3339376" cy="523220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  <a:t>성공적 준공에 따른 관련기관의 우호적 평가</a:t>
              </a:r>
              <a:endParaRPr lang="en-US" altLang="ko-KR" sz="1400" dirty="0">
                <a:solidFill>
                  <a:schemeClr val="bg1">
                    <a:lumMod val="65000"/>
                  </a:schemeClr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endParaRPr>
            </a:p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  <a:t>인허가 등 원활한 행정절차로 공사지연 방지</a:t>
              </a:r>
              <a:endPara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573754" y="1917281"/>
              <a:ext cx="4240263" cy="369332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r>
                <a:rPr lang="ko-KR" altLang="en-US" sz="18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다수의 </a:t>
              </a:r>
              <a:r>
                <a:rPr lang="ko-KR" altLang="en-US" sz="1800" dirty="0" err="1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지역공사</a:t>
              </a:r>
              <a:r>
                <a:rPr lang="ko-KR" altLang="en-US" sz="18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 수행을 통해 네트워크 활용</a:t>
              </a:r>
            </a:p>
          </p:txBody>
        </p:sp>
      </p:grpSp>
      <p:sp>
        <p:nvSpPr>
          <p:cNvPr id="25" name="타원 24"/>
          <p:cNvSpPr/>
          <p:nvPr/>
        </p:nvSpPr>
        <p:spPr>
          <a:xfrm>
            <a:off x="6224104" y="3476686"/>
            <a:ext cx="203912" cy="203912"/>
          </a:xfrm>
          <a:prstGeom prst="ellipse">
            <a:avLst/>
          </a:prstGeom>
          <a:solidFill>
            <a:srgbClr val="F96611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443333" y="3374645"/>
            <a:ext cx="3563450" cy="975498"/>
            <a:chOff x="5573754" y="3514994"/>
            <a:chExt cx="3563450" cy="975498"/>
          </a:xfrm>
        </p:grpSpPr>
        <p:sp>
          <p:nvSpPr>
            <p:cNvPr id="24" name="직사각형 23"/>
            <p:cNvSpPr/>
            <p:nvPr/>
          </p:nvSpPr>
          <p:spPr>
            <a:xfrm>
              <a:off x="5587834" y="3967272"/>
              <a:ext cx="3549370" cy="523220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  <a:t>열린 현장 </a:t>
              </a: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  <a:t>민원게시판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  <a:t> 및 현장 </a:t>
              </a:r>
              <a:r>
                <a:rPr lang="ko-KR" altLang="en-US" sz="1400" dirty="0" err="1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  <a:t>민원전담자</a:t>
              </a: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  <a:t> 운영</a:t>
              </a:r>
              <a:b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</a:b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  <a:t>본사 전문가들의 전사적 민원해결 실시간 지원</a:t>
              </a:r>
              <a:endPara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573754" y="3514994"/>
              <a:ext cx="3345788" cy="369332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r>
                <a:rPr lang="ko-KR" altLang="en-US" sz="1800" dirty="0" err="1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초근접</a:t>
              </a:r>
              <a:r>
                <a:rPr lang="ko-KR" altLang="en-US" sz="18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 현장 </a:t>
              </a:r>
              <a:r>
                <a:rPr lang="ko-KR" altLang="en-US" sz="1800" dirty="0" err="1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민원분쟁</a:t>
              </a:r>
              <a:r>
                <a:rPr lang="ko-KR" altLang="en-US" sz="18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 제로 노하우</a:t>
              </a:r>
            </a:p>
          </p:txBody>
        </p:sp>
      </p:grpSp>
      <p:sp>
        <p:nvSpPr>
          <p:cNvPr id="28" name="타원 27"/>
          <p:cNvSpPr/>
          <p:nvPr/>
        </p:nvSpPr>
        <p:spPr>
          <a:xfrm>
            <a:off x="6224104" y="4956366"/>
            <a:ext cx="203912" cy="203912"/>
          </a:xfrm>
          <a:prstGeom prst="ellipse">
            <a:avLst/>
          </a:prstGeom>
          <a:solidFill>
            <a:srgbClr val="15306D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443333" y="4858267"/>
            <a:ext cx="4392549" cy="949604"/>
            <a:chOff x="5573754" y="4858267"/>
            <a:chExt cx="4392549" cy="949604"/>
          </a:xfrm>
        </p:grpSpPr>
        <p:sp>
          <p:nvSpPr>
            <p:cNvPr id="27" name="직사각형 26"/>
            <p:cNvSpPr/>
            <p:nvPr/>
          </p:nvSpPr>
          <p:spPr>
            <a:xfrm>
              <a:off x="5587834" y="5284651"/>
              <a:ext cx="3177473" cy="523220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  <a:t>인적 네트워크를 통한 매입 전략 지원</a:t>
              </a:r>
              <a:b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</a:br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  <a:latin typeface="Rix고딕_Pro Regular" panose="02020603020101020101" pitchFamily="18" charset="-127"/>
                  <a:ea typeface="Rix고딕_Pro Regular" panose="02020603020101020101" pitchFamily="18" charset="-127"/>
                </a:rPr>
                <a:t>시민단체 및 안양시와의 협업을 통한 설득</a:t>
              </a:r>
              <a:endPara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573754" y="4858267"/>
              <a:ext cx="4392549" cy="369332"/>
            </a:xfrm>
            <a:prstGeom prst="rect">
              <a:avLst/>
            </a:prstGeom>
          </p:spPr>
          <p:txBody>
            <a:bodyPr wrap="none" anchor="t" anchorCtr="0">
              <a:spAutoFit/>
            </a:bodyPr>
            <a:lstStyle/>
            <a:p>
              <a:r>
                <a:rPr lang="ko-KR" altLang="en-US" sz="1800" dirty="0" err="1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인접토지</a:t>
              </a:r>
              <a:r>
                <a:rPr lang="en-US" altLang="ko-KR" sz="18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(912</a:t>
              </a:r>
              <a:r>
                <a:rPr lang="ko-KR" altLang="en-US" sz="18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답 일부</a:t>
              </a:r>
              <a:r>
                <a:rPr lang="en-US" altLang="ko-KR" sz="18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) </a:t>
              </a:r>
              <a:r>
                <a:rPr lang="ko-KR" altLang="en-US" sz="18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조기 매입을 위한 지원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35464" y="6012907"/>
            <a:ext cx="5354186" cy="1187993"/>
            <a:chOff x="735464" y="8319739"/>
            <a:chExt cx="5354186" cy="1187993"/>
          </a:xfrm>
        </p:grpSpPr>
        <p:sp>
          <p:nvSpPr>
            <p:cNvPr id="35" name="직사각형 34"/>
            <p:cNvSpPr/>
            <p:nvPr/>
          </p:nvSpPr>
          <p:spPr>
            <a:xfrm>
              <a:off x="735464" y="8964813"/>
              <a:ext cx="1690734" cy="542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735464" y="8319739"/>
              <a:ext cx="1690734" cy="1187993"/>
            </a:xfrm>
            <a:prstGeom prst="rect">
              <a:avLst/>
            </a:prstGeom>
            <a:noFill/>
            <a:ln w="4445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909855" y="9051606"/>
              <a:ext cx="1341952" cy="3693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lvl="0" algn="ctr" defTabSz="1038462" latinLnBrk="0">
                <a:defRPr/>
              </a:pP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민원인과의 공감</a:t>
              </a:r>
              <a:endParaRPr lang="en-US" altLang="ko-KR" sz="12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고딕_Pro ExtraBold" panose="02020603020101020101" pitchFamily="18" charset="-127"/>
                <a:ea typeface="Rix고딕_Pro ExtraBold" panose="02020603020101020101" pitchFamily="18" charset="-127"/>
              </a:endParaRPr>
            </a:p>
            <a:p>
              <a:pPr lvl="0" algn="ctr" defTabSz="1038462" latinLnBrk="0">
                <a:defRPr/>
              </a:pP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찾아가는 </a:t>
              </a:r>
              <a:r>
                <a:rPr lang="ko-KR" altLang="en-US" sz="1200" kern="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민원관리</a:t>
              </a:r>
              <a:endParaRPr lang="ko-KR" altLang="en-US" sz="12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고딕_Pro ExtraBold" panose="02020603020101020101" pitchFamily="18" charset="-127"/>
                <a:ea typeface="Rix고딕_Pro ExtraBold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806499" y="8624088"/>
              <a:ext cx="1101264" cy="307777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108000" indent="-72000">
                <a:buFont typeface="Arial" panose="020B0604020202020204" pitchFamily="34" charset="0"/>
                <a:buChar char="•"/>
              </a:pP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근린생활시설</a:t>
              </a:r>
              <a:endParaRPr lang="en-US" altLang="ko-KR" sz="1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endParaRPr>
            </a:p>
            <a:p>
              <a:pPr marL="108000" indent="-72000">
                <a:buFont typeface="Arial" panose="020B0604020202020204" pitchFamily="34" charset="0"/>
                <a:buChar char="•"/>
              </a:pP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지하</a:t>
              </a:r>
              <a:r>
                <a:rPr lang="en-US" altLang="ko-KR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3</a:t>
              </a: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층</a:t>
              </a:r>
              <a:r>
                <a:rPr lang="en-US" altLang="ko-KR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, </a:t>
              </a: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지상</a:t>
              </a:r>
              <a:r>
                <a:rPr lang="en-US" altLang="ko-KR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13</a:t>
              </a: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층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2567190" y="8964813"/>
              <a:ext cx="1690734" cy="542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2567190" y="8319739"/>
              <a:ext cx="1690734" cy="1187993"/>
            </a:xfrm>
            <a:prstGeom prst="rect">
              <a:avLst/>
            </a:prstGeom>
            <a:noFill/>
            <a:ln w="4445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2798989" y="9051606"/>
              <a:ext cx="1227142" cy="3693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lvl="0" algn="ctr" defTabSz="1038462" latinLnBrk="0">
                <a:defRPr/>
              </a:pP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소음</a:t>
              </a:r>
              <a:r>
                <a: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, </a:t>
              </a: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교통 민원</a:t>
              </a:r>
              <a:endParaRPr lang="en-US" altLang="ko-KR" sz="12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고딕_Pro ExtraBold" panose="02020603020101020101" pitchFamily="18" charset="-127"/>
                <a:ea typeface="Rix고딕_Pro ExtraBold" panose="02020603020101020101" pitchFamily="18" charset="-127"/>
              </a:endParaRPr>
            </a:p>
            <a:p>
              <a:pPr lvl="0" algn="ctr" defTabSz="1038462" latinLnBrk="0">
                <a:defRPr/>
              </a:pP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선제적 대응 해결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2638225" y="8624088"/>
              <a:ext cx="1101264" cy="307777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108000" indent="-72000">
                <a:buFont typeface="Arial" panose="020B0604020202020204" pitchFamily="34" charset="0"/>
                <a:buChar char="•"/>
              </a:pP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근린생활시설</a:t>
              </a:r>
              <a:endParaRPr lang="en-US" altLang="ko-KR" sz="1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endParaRPr>
            </a:p>
            <a:p>
              <a:pPr marL="108000" indent="-72000">
                <a:buFont typeface="Arial" panose="020B0604020202020204" pitchFamily="34" charset="0"/>
                <a:buChar char="•"/>
              </a:pP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지하</a:t>
              </a:r>
              <a:r>
                <a:rPr lang="en-US" altLang="ko-KR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3</a:t>
              </a: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층</a:t>
              </a:r>
              <a:r>
                <a:rPr lang="en-US" altLang="ko-KR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, </a:t>
              </a: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지상</a:t>
              </a:r>
              <a:r>
                <a:rPr lang="en-US" altLang="ko-KR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13</a:t>
              </a: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층</a:t>
              </a:r>
            </a:p>
          </p:txBody>
        </p:sp>
        <p:sp>
          <p:nvSpPr>
            <p:cNvPr id="102" name="직사각형 101"/>
            <p:cNvSpPr/>
            <p:nvPr/>
          </p:nvSpPr>
          <p:spPr>
            <a:xfrm>
              <a:off x="4398916" y="8964813"/>
              <a:ext cx="1690734" cy="5429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4398916" y="8319739"/>
              <a:ext cx="1690734" cy="1187993"/>
            </a:xfrm>
            <a:prstGeom prst="rect">
              <a:avLst/>
            </a:prstGeom>
            <a:noFill/>
            <a:ln w="44450">
              <a:solidFill>
                <a:srgbClr val="4F81B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4549786" y="9051606"/>
              <a:ext cx="1389004" cy="36933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spAutoFit/>
            </a:bodyPr>
            <a:lstStyle/>
            <a:p>
              <a:pPr lvl="0" algn="ctr" defTabSz="1038462" latinLnBrk="0">
                <a:defRPr/>
              </a:pP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신속한 인허가 완료</a:t>
              </a:r>
              <a:endParaRPr lang="en-US" altLang="ko-KR" sz="12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Rix고딕_Pro ExtraBold" panose="02020603020101020101" pitchFamily="18" charset="-127"/>
                <a:ea typeface="Rix고딕_Pro ExtraBold" panose="02020603020101020101" pitchFamily="18" charset="-127"/>
              </a:endParaRPr>
            </a:p>
            <a:p>
              <a:pPr lvl="0" algn="ctr" defTabSz="1038462" latinLnBrk="0">
                <a:defRPr/>
              </a:pPr>
              <a:r>
                <a:rPr lang="ko-KR" altLang="en-US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공기지연 방지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735464" y="8319739"/>
              <a:ext cx="5354186" cy="271401"/>
              <a:chOff x="735464" y="8059799"/>
              <a:chExt cx="5354186" cy="271401"/>
            </a:xfrm>
          </p:grpSpPr>
          <p:sp>
            <p:nvSpPr>
              <p:cNvPr id="40" name="직사각형 39"/>
              <p:cNvSpPr/>
              <p:nvPr/>
            </p:nvSpPr>
            <p:spPr>
              <a:xfrm>
                <a:off x="735464" y="8059799"/>
                <a:ext cx="1690734" cy="271401"/>
              </a:xfrm>
              <a:prstGeom prst="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997257" y="8092747"/>
                <a:ext cx="1280800" cy="20550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defTabSz="1038462">
                  <a:lnSpc>
                    <a:spcPts val="1700"/>
                  </a:lnSpc>
                </a:pPr>
                <a:r>
                  <a:rPr lang="ko-KR" altLang="en-US" sz="1200" dirty="0">
                    <a:solidFill>
                      <a:prstClr val="white"/>
                    </a:solidFill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평촌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디지털엠파이어</a:t>
                </a:r>
                <a:endParaRPr lang="ko-KR" altLang="en-US" sz="1200" dirty="0">
                  <a:solidFill>
                    <a:prstClr val="white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endParaRPr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773336" y="8105499"/>
                <a:ext cx="180000" cy="180000"/>
              </a:xfrm>
              <a:prstGeom prst="ellipse">
                <a:avLst/>
              </a:prstGeom>
              <a:solidFill>
                <a:srgbClr val="FF6600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9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1042978" latinLnBrk="0"/>
                <a:r>
                  <a:rPr lang="en-US" altLang="ko-KR" sz="11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1</a:t>
                </a:r>
                <a:endParaRPr lang="ko-KR" altLang="en-US" sz="11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2567190" y="8059799"/>
                <a:ext cx="1690734" cy="271401"/>
              </a:xfrm>
              <a:prstGeom prst="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2828983" y="8092747"/>
                <a:ext cx="1418658" cy="20550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defTabSz="1038462">
                  <a:lnSpc>
                    <a:spcPts val="1700"/>
                  </a:lnSpc>
                </a:pPr>
                <a:r>
                  <a:rPr lang="ko-KR" altLang="en-US" sz="1200" dirty="0">
                    <a:solidFill>
                      <a:prstClr val="white"/>
                    </a:solidFill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인덕원 </a:t>
                </a:r>
                <a:r>
                  <a:rPr lang="ko-KR" altLang="en-US" sz="1200" dirty="0" err="1">
                    <a:solidFill>
                      <a:prstClr val="white"/>
                    </a:solidFill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디지털엠파이어</a:t>
                </a:r>
                <a:endParaRPr lang="ko-KR" altLang="en-US" sz="1200" dirty="0">
                  <a:solidFill>
                    <a:prstClr val="white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endParaRPr>
              </a:p>
            </p:txBody>
          </p:sp>
          <p:sp>
            <p:nvSpPr>
              <p:cNvPr id="86" name="타원 85"/>
              <p:cNvSpPr/>
              <p:nvPr/>
            </p:nvSpPr>
            <p:spPr>
              <a:xfrm>
                <a:off x="2605062" y="8105499"/>
                <a:ext cx="180000" cy="180000"/>
              </a:xfrm>
              <a:prstGeom prst="ellipse">
                <a:avLst/>
              </a:prstGeom>
              <a:solidFill>
                <a:srgbClr val="FF6600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9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1042978" latinLnBrk="0"/>
                <a:r>
                  <a:rPr lang="en-US" altLang="ko-KR" sz="11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2</a:t>
                </a:r>
                <a:endParaRPr lang="ko-KR" altLang="en-US" sz="11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07" name="직사각형 106"/>
              <p:cNvSpPr/>
              <p:nvPr/>
            </p:nvSpPr>
            <p:spPr>
              <a:xfrm>
                <a:off x="4398916" y="8059799"/>
                <a:ext cx="1690734" cy="271401"/>
              </a:xfrm>
              <a:prstGeom prst="rect">
                <a:avLst/>
              </a:prstGeom>
              <a:solidFill>
                <a:srgbClr val="4F81BD"/>
              </a:solidFill>
              <a:ln>
                <a:solidFill>
                  <a:srgbClr val="4F81B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>
                <a:off x="4660709" y="8092747"/>
                <a:ext cx="910506" cy="205505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1270" h="1270"/>
                </a:sp3d>
              </a:bodyPr>
              <a:lstStyle/>
              <a:p>
                <a:pPr defTabSz="1038462">
                  <a:lnSpc>
                    <a:spcPts val="1700"/>
                  </a:lnSpc>
                </a:pPr>
                <a:r>
                  <a:rPr lang="en-US" altLang="ko-KR" sz="1200" dirty="0">
                    <a:solidFill>
                      <a:prstClr val="white"/>
                    </a:solidFill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e</a:t>
                </a:r>
                <a:r>
                  <a:rPr lang="ko-KR" altLang="en-US" sz="1200" dirty="0">
                    <a:solidFill>
                      <a:prstClr val="white"/>
                    </a:solidFill>
                    <a:latin typeface="Rix고딕_Pro ExtraBold" panose="02020603020101020101" pitchFamily="18" charset="-127"/>
                    <a:ea typeface="Rix고딕_Pro ExtraBold" panose="02020603020101020101" pitchFamily="18" charset="-127"/>
                  </a:rPr>
                  <a:t>편한세상평촌</a:t>
                </a:r>
              </a:p>
            </p:txBody>
          </p:sp>
          <p:sp>
            <p:nvSpPr>
              <p:cNvPr id="99" name="타원 98"/>
              <p:cNvSpPr/>
              <p:nvPr/>
            </p:nvSpPr>
            <p:spPr>
              <a:xfrm>
                <a:off x="4436788" y="8105499"/>
                <a:ext cx="180000" cy="180000"/>
              </a:xfrm>
              <a:prstGeom prst="ellipse">
                <a:avLst/>
              </a:prstGeom>
              <a:solidFill>
                <a:srgbClr val="FF6600"/>
              </a:solidFill>
              <a:ln w="12700" cap="flat" cmpd="sng" algn="ctr">
                <a:solidFill>
                  <a:sysClr val="window" lastClr="FFFFFF"/>
                </a:solidFill>
                <a:prstDash val="solid"/>
              </a:ln>
              <a:effectLst>
                <a:outerShdw blurRad="63500" sx="102000" sy="102000" algn="ctr" rotWithShape="0">
                  <a:prstClr val="black">
                    <a:alpha val="90000"/>
                  </a:prstClr>
                </a:outerShdw>
              </a:effectLst>
            </p:spPr>
            <p:txBody>
              <a:bodyPr rtlCol="0" anchor="ctr"/>
              <a:lstStyle/>
              <a:p>
                <a:pPr algn="ctr" defTabSz="1042978" latinLnBrk="0"/>
                <a:r>
                  <a:rPr lang="en-US" altLang="ko-KR" sz="11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3</a:t>
                </a:r>
                <a:endParaRPr lang="ko-KR" altLang="en-US" sz="1100" kern="0" dirty="0">
                  <a:solidFill>
                    <a:prstClr val="white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  <p:sp>
          <p:nvSpPr>
            <p:cNvPr id="97" name="직사각형 96"/>
            <p:cNvSpPr/>
            <p:nvPr/>
          </p:nvSpPr>
          <p:spPr>
            <a:xfrm>
              <a:off x="4469951" y="8624088"/>
              <a:ext cx="1101264" cy="307777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/>
            <a:p>
              <a:pPr marL="108000" indent="-72000">
                <a:buFont typeface="Arial" panose="020B0604020202020204" pitchFamily="34" charset="0"/>
                <a:buChar char="•"/>
              </a:pP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공동주택</a:t>
              </a:r>
              <a:r>
                <a:rPr lang="en-US" altLang="ko-KR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, 7</a:t>
              </a:r>
              <a:r>
                <a:rPr lang="ko-KR" altLang="en-US" sz="1000" kern="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개동</a:t>
              </a:r>
              <a:endParaRPr lang="en-US" altLang="ko-KR" sz="1000" kern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Rix고딕_Pro SemiBold" panose="02020603020101020101" pitchFamily="18" charset="-127"/>
                <a:ea typeface="Rix고딕_Pro SemiBold" panose="02020603020101020101" pitchFamily="18" charset="-127"/>
              </a:endParaRPr>
            </a:p>
            <a:p>
              <a:pPr marL="108000" indent="-72000">
                <a:buFont typeface="Arial" panose="020B0604020202020204" pitchFamily="34" charset="0"/>
                <a:buChar char="•"/>
              </a:pP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지하</a:t>
              </a:r>
              <a:r>
                <a:rPr lang="en-US" altLang="ko-KR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2</a:t>
              </a: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층</a:t>
              </a:r>
              <a:r>
                <a:rPr lang="en-US" altLang="ko-KR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, </a:t>
              </a: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지상</a:t>
              </a:r>
              <a:r>
                <a:rPr lang="en-US" altLang="ko-KR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16</a:t>
              </a:r>
              <a:r>
                <a:rPr lang="ko-KR" altLang="en-US" sz="10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rPr>
                <a:t>층</a:t>
              </a:r>
            </a:p>
          </p:txBody>
        </p:sp>
      </p:grpSp>
      <p:graphicFrame>
        <p:nvGraphicFramePr>
          <p:cNvPr id="61" name="표 60"/>
          <p:cNvGraphicFramePr>
            <a:graphicFrameLocks noGrp="1"/>
          </p:cNvGraphicFramePr>
          <p:nvPr/>
        </p:nvGraphicFramePr>
        <p:xfrm>
          <a:off x="11195045" y="5627964"/>
          <a:ext cx="9409112" cy="129355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65291">
                  <a:extLst>
                    <a:ext uri="{9D8B030D-6E8A-4147-A177-3AD203B41FA5}">
                      <a16:colId xmlns:a16="http://schemas.microsoft.com/office/drawing/2014/main" val="1016893426"/>
                    </a:ext>
                  </a:extLst>
                </a:gridCol>
                <a:gridCol w="1618993">
                  <a:extLst>
                    <a:ext uri="{9D8B030D-6E8A-4147-A177-3AD203B41FA5}">
                      <a16:colId xmlns:a16="http://schemas.microsoft.com/office/drawing/2014/main" val="4045434367"/>
                    </a:ext>
                  </a:extLst>
                </a:gridCol>
                <a:gridCol w="2482284">
                  <a:extLst>
                    <a:ext uri="{9D8B030D-6E8A-4147-A177-3AD203B41FA5}">
                      <a16:colId xmlns:a16="http://schemas.microsoft.com/office/drawing/2014/main" val="3622419199"/>
                    </a:ext>
                  </a:extLst>
                </a:gridCol>
                <a:gridCol w="809496">
                  <a:extLst>
                    <a:ext uri="{9D8B030D-6E8A-4147-A177-3AD203B41FA5}">
                      <a16:colId xmlns:a16="http://schemas.microsoft.com/office/drawing/2014/main" val="1800175774"/>
                    </a:ext>
                  </a:extLst>
                </a:gridCol>
                <a:gridCol w="1813681">
                  <a:extLst>
                    <a:ext uri="{9D8B030D-6E8A-4147-A177-3AD203B41FA5}">
                      <a16:colId xmlns:a16="http://schemas.microsoft.com/office/drawing/2014/main" val="872213719"/>
                    </a:ext>
                  </a:extLst>
                </a:gridCol>
                <a:gridCol w="813489">
                  <a:extLst>
                    <a:ext uri="{9D8B030D-6E8A-4147-A177-3AD203B41FA5}">
                      <a16:colId xmlns:a16="http://schemas.microsoft.com/office/drawing/2014/main" val="4271470235"/>
                    </a:ext>
                  </a:extLst>
                </a:gridCol>
                <a:gridCol w="405878">
                  <a:extLst>
                    <a:ext uri="{9D8B030D-6E8A-4147-A177-3AD203B41FA5}">
                      <a16:colId xmlns:a16="http://schemas.microsoft.com/office/drawing/2014/main" val="2328105908"/>
                    </a:ext>
                  </a:extLst>
                </a:gridCol>
              </a:tblGrid>
              <a:tr h="215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현장명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 err="1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발주처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위치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연면적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규모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준공일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비고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extLst>
                  <a:ext uri="{0D108BD9-81ED-4DB2-BD59-A6C34878D82A}">
                    <a16:rowId xmlns:a16="http://schemas.microsoft.com/office/drawing/2014/main" val="3674511406"/>
                  </a:ext>
                </a:extLst>
              </a:tr>
              <a:tr h="215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만안청소년수련관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조달청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경기도 안양시 만안구 안양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8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동 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462-4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번지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13,657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지하</a:t>
                      </a:r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층</a:t>
                      </a:r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지상</a:t>
                      </a:r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4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층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'08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년 </a:t>
                      </a:r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10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extLst>
                  <a:ext uri="{0D108BD9-81ED-4DB2-BD59-A6C34878D82A}">
                    <a16:rowId xmlns:a16="http://schemas.microsoft.com/office/drawing/2014/main" val="3057063283"/>
                  </a:ext>
                </a:extLst>
              </a:tr>
              <a:tr h="21559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e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편한세상 평촌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고려개발</a:t>
                      </a:r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+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대림산업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경기도 안양시 동안구 </a:t>
                      </a:r>
                      <a:r>
                        <a:rPr lang="ko-KR" altLang="en-US" sz="900" u="none" strike="noStrike" dirty="0" err="1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평촌동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75-1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외 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6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필지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56,705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지하</a:t>
                      </a:r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층</a:t>
                      </a:r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지상</a:t>
                      </a:r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16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층</a:t>
                      </a:r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, 7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개동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'10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년 </a:t>
                      </a:r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5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extLst>
                  <a:ext uri="{0D108BD9-81ED-4DB2-BD59-A6C34878D82A}">
                    <a16:rowId xmlns:a16="http://schemas.microsoft.com/office/drawing/2014/main" val="4125412516"/>
                  </a:ext>
                </a:extLst>
              </a:tr>
              <a:tr h="215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인덕원 디지털 엠파이어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㈜</a:t>
                      </a:r>
                      <a:r>
                        <a:rPr 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KSC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개발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경기도 안양시 동안구 </a:t>
                      </a:r>
                      <a:r>
                        <a:rPr lang="ko-KR" altLang="en-US" sz="900" u="none" strike="noStrike" dirty="0" err="1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관양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2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45,468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지하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층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,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지상 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13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층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, 2</a:t>
                      </a:r>
                      <a:r>
                        <a:rPr lang="ko-KR" altLang="en-US" sz="900" u="none" strike="noStrike" dirty="0" err="1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개동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'11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년 </a:t>
                      </a:r>
                      <a:r>
                        <a:rPr lang="en-US" altLang="ko-KR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12</a:t>
                      </a:r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월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　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extLst>
                  <a:ext uri="{0D108BD9-81ED-4DB2-BD59-A6C34878D82A}">
                    <a16:rowId xmlns:a16="http://schemas.microsoft.com/office/drawing/2014/main" val="415196315"/>
                  </a:ext>
                </a:extLst>
              </a:tr>
              <a:tr h="215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평촌 디지털 </a:t>
                      </a:r>
                      <a:r>
                        <a:rPr lang="ko-KR" altLang="en-US" sz="900" u="none" strike="noStrike" dirty="0" err="1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엠파이어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안양케이디씨프로젝트㈜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경기도 안양시 동안구 </a:t>
                      </a:r>
                      <a:r>
                        <a:rPr lang="ko-KR" altLang="en-US" sz="900" u="none" strike="noStrike" dirty="0" err="1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시민대로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387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51,145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지하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3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층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지상 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13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'18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년 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2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extLst>
                  <a:ext uri="{0D108BD9-81ED-4DB2-BD59-A6C34878D82A}">
                    <a16:rowId xmlns:a16="http://schemas.microsoft.com/office/drawing/2014/main" val="226468292"/>
                  </a:ext>
                </a:extLst>
              </a:tr>
              <a:tr h="2155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안양 </a:t>
                      </a:r>
                      <a:r>
                        <a:rPr lang="ko-KR" altLang="en-US" sz="900" u="none" strike="noStrike" dirty="0" err="1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비산동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 근린생활시설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국제자산신탁주식회사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경기도 안양시 동안구 </a:t>
                      </a:r>
                      <a:r>
                        <a:rPr lang="ko-KR" altLang="en-US" sz="900" u="none" strike="noStrike" dirty="0" err="1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관악대로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103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21,786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지하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6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층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지상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13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층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042978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'17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년 </a:t>
                      </a:r>
                      <a:r>
                        <a:rPr lang="en-US" altLang="ko-KR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5</a:t>
                      </a:r>
                      <a:r>
                        <a:rPr lang="ko-KR" altLang="en-US" sz="900" u="none" strike="noStrike" dirty="0">
                          <a:effectLst/>
                          <a:latin typeface="Rix고딕_Pro SemiBold" panose="02020603020101020101" pitchFamily="18" charset="-127"/>
                          <a:ea typeface="Rix고딕_Pro SemiBold" panose="02020603020101020101" pitchFamily="18" charset="-127"/>
                        </a:rPr>
                        <a:t>월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Rix고딕_Pro SemiBold" panose="02020603020101020101" pitchFamily="18" charset="-127"/>
                        <a:ea typeface="Rix고딕_Pro SemiBold" panose="02020603020101020101" pitchFamily="18" charset="-127"/>
                      </a:endParaRPr>
                    </a:p>
                  </a:txBody>
                  <a:tcPr marL="7687" marR="7687" marT="7687" marB="0" anchor="ctr"/>
                </a:tc>
                <a:extLst>
                  <a:ext uri="{0D108BD9-81ED-4DB2-BD59-A6C34878D82A}">
                    <a16:rowId xmlns:a16="http://schemas.microsoft.com/office/drawing/2014/main" val="3782834755"/>
                  </a:ext>
                </a:extLst>
              </a:tr>
            </a:tbl>
          </a:graphicData>
        </a:graphic>
      </p:graphicFrame>
      <p:pic>
        <p:nvPicPr>
          <p:cNvPr id="109" name="그림 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5" y="1726049"/>
            <a:ext cx="5414264" cy="4232579"/>
          </a:xfrm>
          <a:prstGeom prst="rect">
            <a:avLst/>
          </a:prstGeom>
        </p:spPr>
      </p:pic>
      <p:grpSp>
        <p:nvGrpSpPr>
          <p:cNvPr id="66" name="그룹 65"/>
          <p:cNvGrpSpPr/>
          <p:nvPr/>
        </p:nvGrpSpPr>
        <p:grpSpPr>
          <a:xfrm>
            <a:off x="-2503797" y="5408493"/>
            <a:ext cx="1486395" cy="1784484"/>
            <a:chOff x="662764" y="5225408"/>
            <a:chExt cx="1486395" cy="1784484"/>
          </a:xfrm>
        </p:grpSpPr>
        <p:grpSp>
          <p:nvGrpSpPr>
            <p:cNvPr id="68" name="그룹 67"/>
            <p:cNvGrpSpPr/>
            <p:nvPr/>
          </p:nvGrpSpPr>
          <p:grpSpPr>
            <a:xfrm>
              <a:off x="662764" y="5225408"/>
              <a:ext cx="1486395" cy="1784484"/>
              <a:chOff x="662764" y="5225408"/>
              <a:chExt cx="1486395" cy="1784484"/>
            </a:xfrm>
          </p:grpSpPr>
          <p:grpSp>
            <p:nvGrpSpPr>
              <p:cNvPr id="70" name="그룹 69"/>
              <p:cNvGrpSpPr/>
              <p:nvPr/>
            </p:nvGrpSpPr>
            <p:grpSpPr>
              <a:xfrm>
                <a:off x="709159" y="5225408"/>
                <a:ext cx="1440000" cy="1784484"/>
                <a:chOff x="709159" y="5225408"/>
                <a:chExt cx="1440000" cy="1784484"/>
              </a:xfrm>
            </p:grpSpPr>
            <p:grpSp>
              <p:nvGrpSpPr>
                <p:cNvPr id="72" name="그룹 71"/>
                <p:cNvGrpSpPr/>
                <p:nvPr/>
              </p:nvGrpSpPr>
              <p:grpSpPr>
                <a:xfrm>
                  <a:off x="709159" y="5225408"/>
                  <a:ext cx="1440000" cy="1784484"/>
                  <a:chOff x="709159" y="5225408"/>
                  <a:chExt cx="1440000" cy="1784484"/>
                </a:xfrm>
              </p:grpSpPr>
              <p:sp>
                <p:nvSpPr>
                  <p:cNvPr id="74" name="직사각형 73"/>
                  <p:cNvSpPr/>
                  <p:nvPr/>
                </p:nvSpPr>
                <p:spPr>
                  <a:xfrm>
                    <a:off x="709159" y="6466972"/>
                    <a:ext cx="1440000" cy="542919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>
                      <a:solidFill>
                        <a:schemeClr val="tx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endParaRPr>
                  </a:p>
                </p:txBody>
              </p:sp>
              <p:grpSp>
                <p:nvGrpSpPr>
                  <p:cNvPr id="75" name="그룹 74"/>
                  <p:cNvGrpSpPr/>
                  <p:nvPr/>
                </p:nvGrpSpPr>
                <p:grpSpPr>
                  <a:xfrm>
                    <a:off x="709159" y="5225408"/>
                    <a:ext cx="1440000" cy="1784484"/>
                    <a:chOff x="709159" y="5225408"/>
                    <a:chExt cx="1440000" cy="1784484"/>
                  </a:xfrm>
                </p:grpSpPr>
                <p:sp>
                  <p:nvSpPr>
                    <p:cNvPr id="78" name="직사각형 77"/>
                    <p:cNvSpPr/>
                    <p:nvPr/>
                  </p:nvSpPr>
                  <p:spPr>
                    <a:xfrm>
                      <a:off x="709159" y="5225408"/>
                      <a:ext cx="1440000" cy="551397"/>
                    </a:xfrm>
                    <a:prstGeom prst="rect">
                      <a:avLst/>
                    </a:prstGeom>
                    <a:solidFill>
                      <a:srgbClr val="4F81BD"/>
                    </a:solidFill>
                    <a:ln>
                      <a:solidFill>
                        <a:srgbClr val="4F81B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p:txBody>
                </p:sp>
                <p:sp>
                  <p:nvSpPr>
                    <p:cNvPr id="79" name="직사각형 78"/>
                    <p:cNvSpPr/>
                    <p:nvPr/>
                  </p:nvSpPr>
                  <p:spPr>
                    <a:xfrm>
                      <a:off x="709159" y="5225408"/>
                      <a:ext cx="1440000" cy="1784484"/>
                    </a:xfrm>
                    <a:prstGeom prst="rect">
                      <a:avLst/>
                    </a:prstGeom>
                    <a:noFill/>
                    <a:ln w="44450">
                      <a:solidFill>
                        <a:srgbClr val="4F81BD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>
                        <a:latin typeface="Rix모던고딕 B" panose="02020603020101020101" pitchFamily="18" charset="-127"/>
                        <a:ea typeface="Rix모던고딕 B" panose="02020603020101020101" pitchFamily="18" charset="-127"/>
                      </a:endParaRPr>
                    </a:p>
                  </p:txBody>
                </p:sp>
              </p:grpSp>
              <p:sp>
                <p:nvSpPr>
                  <p:cNvPr id="76" name="직사각형 75"/>
                  <p:cNvSpPr/>
                  <p:nvPr/>
                </p:nvSpPr>
                <p:spPr>
                  <a:xfrm>
                    <a:off x="1065269" y="5283098"/>
                    <a:ext cx="857607" cy="430502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  <a:scene3d>
                      <a:camera prst="orthographicFront"/>
                      <a:lightRig rig="threePt" dir="t"/>
                    </a:scene3d>
                    <a:sp3d>
                      <a:bevelT w="1270" h="1270"/>
                    </a:sp3d>
                  </a:bodyPr>
                  <a:lstStyle/>
                  <a:p>
                    <a:pPr defTabSz="1038462">
                      <a:lnSpc>
                        <a:spcPts val="1700"/>
                      </a:lnSpc>
                    </a:pPr>
                    <a:r>
                      <a:rPr lang="ko-KR" altLang="en-US" sz="1400" dirty="0">
                        <a:solidFill>
                          <a:prstClr val="white"/>
                        </a:solidFill>
                        <a:latin typeface="Rix고딕_Pro ExtraBold" panose="02020603020101020101" pitchFamily="18" charset="-127"/>
                        <a:ea typeface="Rix고딕_Pro ExtraBold" panose="02020603020101020101" pitchFamily="18" charset="-127"/>
                      </a:rPr>
                      <a:t>안양 </a:t>
                    </a:r>
                    <a:r>
                      <a:rPr lang="ko-KR" altLang="en-US" sz="1400" dirty="0" err="1">
                        <a:solidFill>
                          <a:prstClr val="white"/>
                        </a:solidFill>
                        <a:latin typeface="Rix고딕_Pro ExtraBold" panose="02020603020101020101" pitchFamily="18" charset="-127"/>
                        <a:ea typeface="Rix고딕_Pro ExtraBold" panose="02020603020101020101" pitchFamily="18" charset="-127"/>
                      </a:rPr>
                      <a:t>비산동</a:t>
                    </a:r>
                    <a:endParaRPr lang="en-US" altLang="ko-KR" sz="1400" dirty="0">
                      <a:solidFill>
                        <a:prstClr val="white"/>
                      </a:solidFill>
                      <a:latin typeface="Rix고딕_Pro ExtraBold" panose="02020603020101020101" pitchFamily="18" charset="-127"/>
                      <a:ea typeface="Rix고딕_Pro ExtraBold" panose="02020603020101020101" pitchFamily="18" charset="-127"/>
                    </a:endParaRPr>
                  </a:p>
                  <a:p>
                    <a:pPr defTabSz="1038462">
                      <a:lnSpc>
                        <a:spcPts val="1700"/>
                      </a:lnSpc>
                    </a:pPr>
                    <a:r>
                      <a:rPr lang="ko-KR" altLang="en-US" sz="1400" dirty="0">
                        <a:solidFill>
                          <a:prstClr val="white"/>
                        </a:solidFill>
                        <a:latin typeface="Rix고딕_Pro ExtraBold" panose="02020603020101020101" pitchFamily="18" charset="-127"/>
                        <a:ea typeface="Rix고딕_Pro ExtraBold" panose="02020603020101020101" pitchFamily="18" charset="-127"/>
                      </a:rPr>
                      <a:t>근린생활</a:t>
                    </a:r>
                  </a:p>
                </p:txBody>
              </p:sp>
              <p:sp>
                <p:nvSpPr>
                  <p:cNvPr id="77" name="직사각형 76"/>
                  <p:cNvSpPr/>
                  <p:nvPr/>
                </p:nvSpPr>
                <p:spPr>
                  <a:xfrm>
                    <a:off x="837653" y="6553765"/>
                    <a:ext cx="1183016" cy="369332"/>
                  </a:xfrm>
                  <a:prstGeom prst="rect">
                    <a:avLst/>
                  </a:prstGeom>
                  <a:noFill/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lvl="0" algn="ctr" defTabSz="1038462" latinLnBrk="0">
                      <a:defRPr/>
                    </a:pPr>
                    <a:r>
                      <a:rPr lang="ko-KR" altLang="en-US" sz="1200" kern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Rix고딕_Pro ExtraBold" panose="02020603020101020101" pitchFamily="18" charset="-127"/>
                        <a:ea typeface="Rix고딕_Pro ExtraBold" panose="02020603020101020101" pitchFamily="18" charset="-127"/>
                      </a:rPr>
                      <a:t>신속한 인허가 완료</a:t>
                    </a:r>
                    <a:endParaRPr lang="en-US" altLang="ko-KR" sz="1200" kern="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latin typeface="Rix고딕_Pro ExtraBold" panose="02020603020101020101" pitchFamily="18" charset="-127"/>
                      <a:ea typeface="Rix고딕_Pro ExtraBold" panose="02020603020101020101" pitchFamily="18" charset="-127"/>
                    </a:endParaRPr>
                  </a:p>
                  <a:p>
                    <a:pPr lvl="0" algn="ctr" defTabSz="1038462" latinLnBrk="0">
                      <a:defRPr/>
                    </a:pPr>
                    <a:r>
                      <a:rPr lang="ko-KR" altLang="en-US" sz="1200" kern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latin typeface="Rix고딕_Pro ExtraBold" panose="02020603020101020101" pitchFamily="18" charset="-127"/>
                        <a:ea typeface="Rix고딕_Pro ExtraBold" panose="02020603020101020101" pitchFamily="18" charset="-127"/>
                      </a:rPr>
                      <a:t>공기지연 방지</a:t>
                    </a:r>
                  </a:p>
                </p:txBody>
              </p:sp>
            </p:grpSp>
            <p:sp>
              <p:nvSpPr>
                <p:cNvPr id="73" name="타원 72"/>
                <p:cNvSpPr/>
                <p:nvPr/>
              </p:nvSpPr>
              <p:spPr>
                <a:xfrm>
                  <a:off x="817768" y="5282871"/>
                  <a:ext cx="181731" cy="181731"/>
                </a:xfrm>
                <a:prstGeom prst="ellipse">
                  <a:avLst/>
                </a:prstGeom>
                <a:solidFill>
                  <a:srgbClr val="FF6600"/>
                </a:solidFill>
                <a:ln w="12700" cap="flat" cmpd="sng" algn="ctr">
                  <a:solidFill>
                    <a:sysClr val="window" lastClr="FFFFFF"/>
                  </a:solidFill>
                  <a:prstDash val="solid"/>
                </a:ln>
                <a:effectLst>
                  <a:outerShdw blurRad="63500" sx="102000" sy="102000" algn="ctr" rotWithShape="0">
                    <a:prstClr val="black">
                      <a:alpha val="9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1042978" latinLnBrk="0"/>
                  <a:r>
                    <a:rPr lang="en-US" altLang="ko-KR" sz="1100" kern="0" dirty="0">
                      <a:solidFill>
                        <a:prstClr val="white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2</a:t>
                  </a:r>
                  <a:endParaRPr lang="ko-KR" altLang="en-US" sz="1100" kern="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</p:grpSp>
          <p:sp>
            <p:nvSpPr>
              <p:cNvPr id="71" name="직사각형 70"/>
              <p:cNvSpPr/>
              <p:nvPr/>
            </p:nvSpPr>
            <p:spPr>
              <a:xfrm>
                <a:off x="662764" y="5802190"/>
                <a:ext cx="1481496" cy="461665"/>
              </a:xfrm>
              <a:prstGeom prst="rect">
                <a:avLst/>
              </a:prstGeom>
            </p:spPr>
            <p:txBody>
              <a:bodyPr wrap="none" anchor="t" anchorCtr="0">
                <a:spAutoFit/>
              </a:bodyPr>
              <a:lstStyle/>
              <a:p>
                <a:pPr marL="108000" indent="-72000">
                  <a:buFont typeface="Arial" panose="020B0604020202020204" pitchFamily="34" charset="0"/>
                  <a:buChar char="•"/>
                </a:pPr>
                <a:r>
                  <a:rPr lang="ko-KR" altLang="en-US" sz="1200" kern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rPr>
                  <a:t>근린생활시설</a:t>
                </a:r>
                <a:endParaRPr lang="en-US" altLang="ko-KR" sz="1200" kern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Rix고딕_Pro SemiBold" panose="02020603020101020101" pitchFamily="18" charset="-127"/>
                  <a:ea typeface="Rix고딕_Pro SemiBold" panose="02020603020101020101" pitchFamily="18" charset="-127"/>
                </a:endParaRPr>
              </a:p>
              <a:p>
                <a:pPr marL="108000" indent="-72000">
                  <a:buFont typeface="Arial" panose="020B0604020202020204" pitchFamily="34" charset="0"/>
                  <a:buChar char="•"/>
                </a:pPr>
                <a:r>
                  <a:rPr lang="ko-KR" altLang="en-US" sz="1200" kern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rPr>
                  <a:t>지하</a:t>
                </a:r>
                <a:r>
                  <a:rPr lang="en-US" altLang="ko-KR" sz="1200" kern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rPr>
                  <a:t>6</a:t>
                </a:r>
                <a:r>
                  <a:rPr lang="ko-KR" altLang="en-US" sz="1200" kern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rPr>
                  <a:t>층</a:t>
                </a:r>
                <a:r>
                  <a:rPr lang="en-US" altLang="ko-KR" sz="1200" kern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rPr>
                  <a:t>, </a:t>
                </a:r>
                <a:r>
                  <a:rPr lang="ko-KR" altLang="en-US" sz="1200" kern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rPr>
                  <a:t>지상</a:t>
                </a:r>
                <a:r>
                  <a:rPr lang="en-US" altLang="ko-KR" sz="1200" kern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rPr>
                  <a:t>13</a:t>
                </a:r>
                <a:r>
                  <a:rPr lang="ko-KR" altLang="en-US" sz="1200" kern="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Rix고딕_Pro SemiBold" panose="02020603020101020101" pitchFamily="18" charset="-127"/>
                    <a:ea typeface="Rix고딕_Pro SemiBold" panose="02020603020101020101" pitchFamily="18" charset="-127"/>
                  </a:rPr>
                  <a:t>층</a:t>
                </a:r>
              </a:p>
            </p:txBody>
          </p:sp>
        </p:grpSp>
        <p:sp>
          <p:nvSpPr>
            <p:cNvPr id="69" name="이등변 삼각형 68"/>
            <p:cNvSpPr/>
            <p:nvPr/>
          </p:nvSpPr>
          <p:spPr>
            <a:xfrm rot="10800000">
              <a:off x="1347166" y="6267722"/>
              <a:ext cx="163986" cy="141367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549473" y="6215130"/>
            <a:ext cx="4194727" cy="994434"/>
            <a:chOff x="6549473" y="6215130"/>
            <a:chExt cx="4611656" cy="994434"/>
          </a:xfrm>
        </p:grpSpPr>
        <p:sp>
          <p:nvSpPr>
            <p:cNvPr id="101" name="액자 100"/>
            <p:cNvSpPr/>
            <p:nvPr/>
          </p:nvSpPr>
          <p:spPr>
            <a:xfrm>
              <a:off x="6549473" y="6215130"/>
              <a:ext cx="4611656" cy="994434"/>
            </a:xfrm>
            <a:prstGeom prst="frame">
              <a:avLst>
                <a:gd name="adj1" fmla="val 5802"/>
              </a:avLst>
            </a:prstGeom>
            <a:gradFill>
              <a:gsLst>
                <a:gs pos="0">
                  <a:srgbClr val="051435"/>
                </a:gs>
                <a:gs pos="46000">
                  <a:srgbClr val="3265B0"/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90">
                <a:solidFill>
                  <a:schemeClr val="tx1"/>
                </a:solidFill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6635076" y="6358620"/>
              <a:ext cx="4434328" cy="707886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안양시 </a:t>
              </a:r>
              <a:r>
                <a:rPr lang="en-US" altLang="ko-KR" sz="20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5</a:t>
              </a:r>
              <a:r>
                <a:rPr lang="ko-KR" altLang="en-US" sz="20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개 현장 성공적 수행</a:t>
              </a:r>
              <a:endParaRPr lang="en-US" altLang="ko-KR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지역 협업 네트워크 풀 지원</a:t>
              </a: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699186" y="1327164"/>
            <a:ext cx="30184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defPPr>
              <a:defRPr lang="ko-KR"/>
            </a:defPPr>
            <a:lvl1pPr marL="391117" indent="-391117" defTabSz="1042978">
              <a:spcBef>
                <a:spcPct val="20000"/>
              </a:spcBef>
              <a:buFontTx/>
              <a:buNone/>
              <a:defRPr sz="2400" b="0" spc="0" baseline="0">
                <a:solidFill>
                  <a:schemeClr val="bg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</a:defRPr>
            </a:lvl1pPr>
            <a:lvl2pPr marL="847420" indent="-325930" defTabSz="1042978">
              <a:spcBef>
                <a:spcPct val="20000"/>
              </a:spcBef>
              <a:buFont typeface="Arial" pitchFamily="34" charset="0"/>
              <a:buChar char="–"/>
              <a:defRPr sz="3200"/>
            </a:lvl2pPr>
            <a:lvl3pPr marL="1303722" indent="-260745" defTabSz="1042978">
              <a:spcBef>
                <a:spcPct val="20000"/>
              </a:spcBef>
              <a:buFont typeface="Arial" pitchFamily="34" charset="0"/>
              <a:buChar char="•"/>
              <a:defRPr sz="2700"/>
            </a:lvl3pPr>
            <a:lvl4pPr marL="1825212" indent="-260745" defTabSz="1042978">
              <a:spcBef>
                <a:spcPct val="20000"/>
              </a:spcBef>
              <a:buFont typeface="Arial" pitchFamily="34" charset="0"/>
              <a:buChar char="–"/>
              <a:defRPr sz="2200"/>
            </a:lvl4pPr>
            <a:lvl5pPr marL="2346701" indent="-260745" defTabSz="1042978">
              <a:spcBef>
                <a:spcPct val="20000"/>
              </a:spcBef>
              <a:buFont typeface="Arial" pitchFamily="34" charset="0"/>
              <a:buChar char="»"/>
              <a:defRPr sz="2200"/>
            </a:lvl5pPr>
            <a:lvl6pPr marL="2868190" indent="-260745" defTabSz="1042978">
              <a:spcBef>
                <a:spcPct val="20000"/>
              </a:spcBef>
              <a:buFont typeface="Arial" pitchFamily="34" charset="0"/>
              <a:buChar char="•"/>
              <a:defRPr sz="2200"/>
            </a:lvl6pPr>
            <a:lvl7pPr marL="3389679" indent="-260745" defTabSz="1042978">
              <a:spcBef>
                <a:spcPct val="20000"/>
              </a:spcBef>
              <a:buFont typeface="Arial" pitchFamily="34" charset="0"/>
              <a:buChar char="•"/>
              <a:defRPr sz="2200"/>
            </a:lvl7pPr>
            <a:lvl8pPr marL="3911167" indent="-260745" defTabSz="1042978">
              <a:spcBef>
                <a:spcPct val="20000"/>
              </a:spcBef>
              <a:buFont typeface="Arial" pitchFamily="34" charset="0"/>
              <a:buChar char="•"/>
              <a:defRPr sz="2200"/>
            </a:lvl8pPr>
            <a:lvl9pPr marL="4432656" indent="-260745" defTabSz="1042978">
              <a:spcBef>
                <a:spcPct val="20000"/>
              </a:spcBef>
              <a:buFont typeface="Arial" pitchFamily="34" charset="0"/>
              <a:buChar char="•"/>
              <a:defRPr sz="2200"/>
            </a:lvl9pPr>
          </a:lstStyle>
          <a:p>
            <a:r>
              <a:rPr lang="ko-KR" altLang="en-US" sz="2000" dirty="0">
                <a:latin typeface="Rix고딕_Pro Black" panose="02020603020101020101" pitchFamily="18" charset="-127"/>
                <a:ea typeface="Rix고딕_Pro Black" panose="02020603020101020101" pitchFamily="18" charset="-127"/>
              </a:rPr>
              <a:t>최적의 입지 최상의 건설</a:t>
            </a:r>
          </a:p>
        </p:txBody>
      </p:sp>
      <p:pic>
        <p:nvPicPr>
          <p:cNvPr id="117" name="그림 116" descr="의자, 그리기, 테이블이(가) 표시된 사진&#10;&#10;자동 생성된 설명">
            <a:extLst>
              <a:ext uri="{FF2B5EF4-FFF2-40B4-BE49-F238E27FC236}">
                <a16:creationId xmlns:a16="http://schemas.microsoft.com/office/drawing/2014/main" id="{4731B508-FCC4-4E45-B6D9-55B9067EB1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587" y="1367942"/>
            <a:ext cx="1790848" cy="241151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743636" y="-403969"/>
            <a:ext cx="2758769" cy="33855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 extrusionH="57150" contourW="50800">
              <a:bevelT w="127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sz="120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pPr algn="l"/>
            <a:r>
              <a:rPr lang="ko-KR" altLang="en-US" sz="2200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최적의 입지 최상의 건설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99187" y="1029848"/>
            <a:ext cx="161387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>
            <a:defPPr>
              <a:defRPr lang="ko-KR"/>
            </a:defPPr>
            <a:lvl1pPr marL="391117" indent="-391117" defTabSz="1042978">
              <a:spcBef>
                <a:spcPct val="20000"/>
              </a:spcBef>
              <a:buFontTx/>
              <a:buNone/>
              <a:defRPr sz="2400" b="0" spc="0" baseline="0">
                <a:solidFill>
                  <a:schemeClr val="bg1"/>
                </a:solidFill>
                <a:effectLst/>
                <a:latin typeface="Rix고딕_Pro ExtraBold" panose="02020603020101020101" pitchFamily="18" charset="-127"/>
                <a:ea typeface="Rix고딕_Pro ExtraBold" panose="02020603020101020101" pitchFamily="18" charset="-127"/>
              </a:defRPr>
            </a:lvl1pPr>
            <a:lvl2pPr marL="847420" indent="-325930" defTabSz="1042978">
              <a:spcBef>
                <a:spcPct val="20000"/>
              </a:spcBef>
              <a:buFont typeface="Arial" pitchFamily="34" charset="0"/>
              <a:buChar char="–"/>
              <a:defRPr sz="3200"/>
            </a:lvl2pPr>
            <a:lvl3pPr marL="1303722" indent="-260745" defTabSz="1042978">
              <a:spcBef>
                <a:spcPct val="20000"/>
              </a:spcBef>
              <a:buFont typeface="Arial" pitchFamily="34" charset="0"/>
              <a:buChar char="•"/>
              <a:defRPr sz="2700"/>
            </a:lvl3pPr>
            <a:lvl4pPr marL="1825212" indent="-260745" defTabSz="1042978">
              <a:spcBef>
                <a:spcPct val="20000"/>
              </a:spcBef>
              <a:buFont typeface="Arial" pitchFamily="34" charset="0"/>
              <a:buChar char="–"/>
              <a:defRPr sz="2200"/>
            </a:lvl4pPr>
            <a:lvl5pPr marL="2346701" indent="-260745" defTabSz="1042978">
              <a:spcBef>
                <a:spcPct val="20000"/>
              </a:spcBef>
              <a:buFont typeface="Arial" pitchFamily="34" charset="0"/>
              <a:buChar char="»"/>
              <a:defRPr sz="2200"/>
            </a:lvl5pPr>
            <a:lvl6pPr marL="2868190" indent="-260745" defTabSz="1042978">
              <a:spcBef>
                <a:spcPct val="20000"/>
              </a:spcBef>
              <a:buFont typeface="Arial" pitchFamily="34" charset="0"/>
              <a:buChar char="•"/>
              <a:defRPr sz="2200"/>
            </a:lvl6pPr>
            <a:lvl7pPr marL="3389679" indent="-260745" defTabSz="1042978">
              <a:spcBef>
                <a:spcPct val="20000"/>
              </a:spcBef>
              <a:buFont typeface="Arial" pitchFamily="34" charset="0"/>
              <a:buChar char="•"/>
              <a:defRPr sz="2200"/>
            </a:lvl7pPr>
            <a:lvl8pPr marL="3911167" indent="-260745" defTabSz="1042978">
              <a:spcBef>
                <a:spcPct val="20000"/>
              </a:spcBef>
              <a:buFont typeface="Arial" pitchFamily="34" charset="0"/>
              <a:buChar char="•"/>
              <a:defRPr sz="2200"/>
            </a:lvl8pPr>
            <a:lvl9pPr marL="4432656" indent="-260745" defTabSz="1042978">
              <a:spcBef>
                <a:spcPct val="20000"/>
              </a:spcBef>
              <a:buFont typeface="Arial" pitchFamily="34" charset="0"/>
              <a:buChar char="•"/>
              <a:defRPr sz="2200"/>
            </a:lvl9pPr>
          </a:lstStyle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Rix고딕_Pro Black" panose="02020603020101020101" pitchFamily="18" charset="-127"/>
                <a:ea typeface="Rix고딕_Pro Black" panose="02020603020101020101" pitchFamily="18" charset="-127"/>
              </a:rPr>
              <a:t>Partnership Map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Rix고딕_Pro Black" panose="02020603020101020101" pitchFamily="18" charset="-127"/>
              <a:ea typeface="Rix고딕_Pro Black" panose="02020603020101020101" pitchFamily="18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07462" y="114339"/>
            <a:ext cx="10692788" cy="7546896"/>
          </a:xfrm>
          <a:prstGeom prst="rect">
            <a:avLst/>
          </a:prstGeom>
          <a:noFill/>
          <a:ln w="2540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449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12466E-1150-45B8-91EF-7C1389D0C2BE}"/>
              </a:ext>
            </a:extLst>
          </p:cNvPr>
          <p:cNvSpPr/>
          <p:nvPr/>
        </p:nvSpPr>
        <p:spPr>
          <a:xfrm>
            <a:off x="-2" y="-1"/>
            <a:ext cx="10907712" cy="77755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12324C4-4683-4678-BF5F-A98CEA9D7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20" y="-1"/>
            <a:ext cx="3501465" cy="7775576"/>
          </a:xfrm>
          <a:prstGeom prst="rect">
            <a:avLst/>
          </a:prstGeom>
        </p:spPr>
      </p:pic>
      <p:sp>
        <p:nvSpPr>
          <p:cNvPr id="45" name="직사각형 22"/>
          <p:cNvSpPr>
            <a:spLocks noChangeArrowheads="1"/>
          </p:cNvSpPr>
          <p:nvPr/>
        </p:nvSpPr>
        <p:spPr bwMode="auto">
          <a:xfrm>
            <a:off x="4949800" y="1189949"/>
            <a:ext cx="3459535" cy="553998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defRPr/>
            </a:pPr>
            <a:r>
              <a:rPr lang="en-US" altLang="ko-KR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Contents</a:t>
            </a:r>
          </a:p>
        </p:txBody>
      </p:sp>
      <p:sp>
        <p:nvSpPr>
          <p:cNvPr id="48" name="직사각형 22"/>
          <p:cNvSpPr>
            <a:spLocks noChangeArrowheads="1"/>
          </p:cNvSpPr>
          <p:nvPr/>
        </p:nvSpPr>
        <p:spPr bwMode="auto">
          <a:xfrm>
            <a:off x="694949" y="6985456"/>
            <a:ext cx="2393311" cy="21544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안양물류센터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재건축사업</a:t>
            </a:r>
            <a:endParaRPr lang="en-US" altLang="ko-KR" sz="1400" dirty="0">
              <a:solidFill>
                <a:schemeClr val="bg1"/>
              </a:solidFill>
              <a:latin typeface="Rix고딕_Pro Regular" panose="02020603020101020101" pitchFamily="18" charset="-127"/>
              <a:ea typeface="Rix고딕_Pro Regular" panose="02020603020101020101" pitchFamily="18" charset="-127"/>
            </a:endParaRPr>
          </a:p>
        </p:txBody>
      </p:sp>
      <p:sp>
        <p:nvSpPr>
          <p:cNvPr id="28" name="직사각형 22"/>
          <p:cNvSpPr>
            <a:spLocks noChangeArrowheads="1"/>
          </p:cNvSpPr>
          <p:nvPr/>
        </p:nvSpPr>
        <p:spPr bwMode="auto">
          <a:xfrm>
            <a:off x="7182048" y="2392099"/>
            <a:ext cx="3511562" cy="3421449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01. </a:t>
            </a:r>
            <a:r>
              <a:rPr lang="ko-KR" altLang="en-US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 조직구성계획</a:t>
            </a:r>
            <a:endParaRPr lang="en-US" altLang="ko-KR" sz="16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02. </a:t>
            </a:r>
            <a:r>
              <a:rPr lang="ko-KR" altLang="en-US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예정공정표</a:t>
            </a:r>
            <a:endParaRPr lang="en-US" altLang="ko-KR" sz="16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03. </a:t>
            </a:r>
            <a:r>
              <a:rPr lang="ko-KR" altLang="en-US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공사착공 추진계획</a:t>
            </a:r>
            <a:endParaRPr lang="en-US" altLang="ko-KR" sz="16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04. </a:t>
            </a:r>
            <a:r>
              <a:rPr lang="ko-KR" altLang="en-US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 세부 </a:t>
            </a:r>
            <a:r>
              <a:rPr lang="ko-KR" altLang="en-US" sz="16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시공계획</a:t>
            </a:r>
            <a:endParaRPr lang="en-US" altLang="ko-KR" sz="16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fontAlgn="base" latinLnBrk="0">
              <a:spcAft>
                <a:spcPts val="70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    ① </a:t>
            </a:r>
            <a:r>
              <a:rPr lang="ko-KR" altLang="en-US" sz="1400" dirty="0" err="1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주요공종</a:t>
            </a: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 </a:t>
            </a:r>
            <a:r>
              <a:rPr lang="ko-KR" altLang="en-US" sz="1400" dirty="0" err="1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관리포인트</a:t>
            </a:r>
            <a:endParaRPr lang="ko-KR" altLang="en-US" sz="1400" dirty="0">
              <a:solidFill>
                <a:schemeClr val="bg1"/>
              </a:solidFill>
              <a:latin typeface="Rix고딕_Pro Regular" panose="02020603020101020101" pitchFamily="18" charset="-127"/>
              <a:ea typeface="Rix고딕_Pro Regular" panose="02020603020101020101" pitchFamily="18" charset="-127"/>
            </a:endParaRPr>
          </a:p>
          <a:p>
            <a:pPr fontAlgn="base" latinLnBrk="0">
              <a:spcAft>
                <a:spcPts val="70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    ② </a:t>
            </a:r>
            <a:r>
              <a:rPr lang="ko-KR" altLang="en-US" sz="1400" dirty="0" err="1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자재반입</a:t>
            </a:r>
            <a:r>
              <a:rPr lang="en-US" altLang="ko-KR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장비운용계획 및 </a:t>
            </a:r>
            <a:r>
              <a:rPr lang="ko-KR" altLang="en-US" sz="1400" dirty="0" err="1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가설계획</a:t>
            </a:r>
            <a:endParaRPr lang="ko-KR" altLang="en-US" sz="1400" dirty="0">
              <a:solidFill>
                <a:schemeClr val="bg1"/>
              </a:solidFill>
              <a:latin typeface="Rix고딕_Pro Regular" panose="02020603020101020101" pitchFamily="18" charset="-127"/>
              <a:ea typeface="Rix고딕_Pro Regular" panose="02020603020101020101" pitchFamily="18" charset="-127"/>
            </a:endParaRPr>
          </a:p>
          <a:p>
            <a:pPr fontAlgn="base" latinLnBrk="0">
              <a:spcAft>
                <a:spcPts val="70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    ③ 현장관리포인트</a:t>
            </a:r>
          </a:p>
          <a:p>
            <a:pPr fontAlgn="base" latinLnBrk="0">
              <a:spcAft>
                <a:spcPts val="70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    ④ 안전관리계획</a:t>
            </a:r>
          </a:p>
          <a:p>
            <a:pPr fontAlgn="base" latinLnBrk="0">
              <a:spcAft>
                <a:spcPts val="70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    ⑤ 품질관리계획</a:t>
            </a:r>
          </a:p>
          <a:p>
            <a:pPr fontAlgn="base" latinLnBrk="0">
              <a:spcAft>
                <a:spcPts val="700"/>
              </a:spcAft>
            </a:pP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    ⑥ 민원관리계획</a:t>
            </a:r>
            <a:endParaRPr lang="en-US" altLang="ko-KR" sz="1400" dirty="0">
              <a:solidFill>
                <a:schemeClr val="bg1"/>
              </a:solidFill>
              <a:latin typeface="Rix고딕_Pro Regular" panose="02020603020101020101" pitchFamily="18" charset="-127"/>
              <a:ea typeface="Rix고딕_Pro Regular" panose="02020603020101020101" pitchFamily="18" charset="-127"/>
            </a:endParaRPr>
          </a:p>
          <a:p>
            <a:pPr fontAlgn="base" latinLnBrk="0">
              <a:spcAft>
                <a:spcPts val="700"/>
              </a:spcAft>
            </a:pPr>
            <a:r>
              <a:rPr lang="en-US" altLang="ko-KR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05. </a:t>
            </a:r>
            <a:r>
              <a:rPr lang="ko-KR" altLang="en-US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추가제안사항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182048" y="1871563"/>
            <a:ext cx="3914904" cy="307777"/>
            <a:chOff x="7327989" y="1743947"/>
            <a:chExt cx="3914904" cy="307777"/>
          </a:xfrm>
        </p:grpSpPr>
        <p:sp>
          <p:nvSpPr>
            <p:cNvPr id="52" name="직사각형 22"/>
            <p:cNvSpPr>
              <a:spLocks noChangeArrowheads="1"/>
            </p:cNvSpPr>
            <p:nvPr/>
          </p:nvSpPr>
          <p:spPr bwMode="auto">
            <a:xfrm>
              <a:off x="7642893" y="1743947"/>
              <a:ext cx="360000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  <a:scene3d>
                <a:camera prst="orthographicFront"/>
                <a:lightRig rig="glow" dir="t">
                  <a:rot lat="0" lon="0" rev="3600000"/>
                </a:lightRig>
              </a:scene3d>
              <a:sp3d prstMaterial="softEdge">
                <a:bevelT w="1270" h="1270"/>
              </a:sp3d>
            </a:bodyPr>
            <a:lstStyle/>
            <a:p>
              <a:pPr>
                <a:defRPr/>
              </a:pPr>
              <a:r>
                <a:rPr lang="en-US" altLang="ko-KR" sz="2000" dirty="0">
                  <a:solidFill>
                    <a:schemeClr val="bg1"/>
                  </a:solidFill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Why DAELIM?</a:t>
              </a: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327989" y="1830118"/>
              <a:ext cx="167626" cy="1676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B93651C9-E487-43DB-AAAB-8DC870919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8"/>
          <a:stretch/>
        </p:blipFill>
        <p:spPr>
          <a:xfrm>
            <a:off x="711921" y="658020"/>
            <a:ext cx="1535979" cy="206109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4949800" y="1743947"/>
            <a:ext cx="545538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68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12466E-1150-45B8-91EF-7C1389D0C2BE}"/>
              </a:ext>
            </a:extLst>
          </p:cNvPr>
          <p:cNvSpPr/>
          <p:nvPr/>
        </p:nvSpPr>
        <p:spPr>
          <a:xfrm>
            <a:off x="-2" y="-1"/>
            <a:ext cx="10907712" cy="77755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2324C4-4683-4678-BF5F-A98CEA9D7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99991" y="-2463951"/>
            <a:ext cx="1507730" cy="10907715"/>
          </a:xfrm>
          <a:prstGeom prst="rect">
            <a:avLst/>
          </a:prstGeom>
        </p:spPr>
      </p:pic>
      <p:sp>
        <p:nvSpPr>
          <p:cNvPr id="45" name="직사각형 22"/>
          <p:cNvSpPr>
            <a:spLocks noChangeArrowheads="1"/>
          </p:cNvSpPr>
          <p:nvPr/>
        </p:nvSpPr>
        <p:spPr bwMode="auto">
          <a:xfrm>
            <a:off x="2430002" y="2712907"/>
            <a:ext cx="6047708" cy="553998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 algn="ctr">
              <a:defRPr/>
            </a:pPr>
            <a:r>
              <a:rPr lang="en-US" altLang="ko-KR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01. </a:t>
            </a:r>
            <a:r>
              <a:rPr lang="ko-KR" altLang="en-US" sz="36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bg1">
                        <a:lumMod val="50000"/>
                      </a:schemeClr>
                    </a:gs>
                    <a:gs pos="83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 조직구성계획</a:t>
            </a:r>
          </a:p>
        </p:txBody>
      </p:sp>
      <p:sp>
        <p:nvSpPr>
          <p:cNvPr id="48" name="직사각형 22"/>
          <p:cNvSpPr>
            <a:spLocks noChangeArrowheads="1"/>
          </p:cNvSpPr>
          <p:nvPr/>
        </p:nvSpPr>
        <p:spPr bwMode="auto">
          <a:xfrm>
            <a:off x="694949" y="6985456"/>
            <a:ext cx="2393311" cy="215444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defRPr/>
            </a:pPr>
            <a:r>
              <a:rPr lang="ko-KR" altLang="en-US" sz="14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안양물류센터</a:t>
            </a:r>
            <a:r>
              <a:rPr lang="ko-KR" altLang="en-US" sz="1400" dirty="0">
                <a:solidFill>
                  <a:schemeClr val="bg1"/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Rix고딕_Pro Regular" panose="02020603020101020101" pitchFamily="18" charset="-127"/>
                <a:ea typeface="Rix고딕_Pro Regular" panose="02020603020101020101" pitchFamily="18" charset="-127"/>
              </a:rPr>
              <a:t>재건축사업</a:t>
            </a:r>
            <a:endParaRPr lang="en-US" altLang="ko-KR" sz="1400" dirty="0">
              <a:solidFill>
                <a:schemeClr val="bg1"/>
              </a:solidFill>
              <a:latin typeface="Rix고딕_Pro Regular" panose="02020603020101020101" pitchFamily="18" charset="-127"/>
              <a:ea typeface="Rix고딕_Pro Regular" panose="02020603020101020101" pitchFamily="18" charset="-127"/>
            </a:endParaRPr>
          </a:p>
        </p:txBody>
      </p:sp>
      <p:sp>
        <p:nvSpPr>
          <p:cNvPr id="28" name="직사각형 22"/>
          <p:cNvSpPr>
            <a:spLocks noChangeArrowheads="1"/>
          </p:cNvSpPr>
          <p:nvPr/>
        </p:nvSpPr>
        <p:spPr bwMode="auto">
          <a:xfrm>
            <a:off x="7182048" y="3979989"/>
            <a:ext cx="3511562" cy="1590179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glow" dir="t">
                <a:rot lat="0" lon="0" rev="3600000"/>
              </a:lightRig>
            </a:scene3d>
            <a:sp3d prstMaterial="softEdge">
              <a:bevelT w="1270" h="1270"/>
            </a:sp3d>
          </a:bodyPr>
          <a:lstStyle/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01. </a:t>
            </a:r>
            <a:r>
              <a:rPr lang="ko-KR" altLang="en-US" sz="16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 조직구성계획</a:t>
            </a: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02.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예정공정표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03.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공사착공 추진계획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>
              <a:spcAft>
                <a:spcPts val="700"/>
              </a:spcAft>
              <a:defRPr/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04.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공사 세부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시공계획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  <a:p>
            <a:pPr fontAlgn="base" latinLnBrk="0">
              <a:spcAft>
                <a:spcPts val="700"/>
              </a:spcAft>
            </a:pP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05.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추가제안사항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93651C9-E487-43DB-AAAB-8DC870919F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98"/>
          <a:stretch/>
        </p:blipFill>
        <p:spPr>
          <a:xfrm>
            <a:off x="711921" y="658020"/>
            <a:ext cx="1535979" cy="20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494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5532433" y="1015013"/>
            <a:ext cx="4678839" cy="1433513"/>
            <a:chOff x="700881" y="5471963"/>
            <a:chExt cx="4953794" cy="1295550"/>
          </a:xfrm>
          <a:solidFill>
            <a:schemeClr val="bg1">
              <a:lumMod val="95000"/>
            </a:schemeClr>
          </a:solidFill>
        </p:grpSpPr>
        <p:sp>
          <p:nvSpPr>
            <p:cNvPr id="30" name="직사각형 29"/>
            <p:cNvSpPr/>
            <p:nvPr/>
          </p:nvSpPr>
          <p:spPr>
            <a:xfrm>
              <a:off x="700881" y="5471963"/>
              <a:ext cx="2385219" cy="1295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269456" y="5471963"/>
              <a:ext cx="2385219" cy="1295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9" t="23875" r="20806" b="9252"/>
          <a:stretch/>
        </p:blipFill>
        <p:spPr>
          <a:xfrm>
            <a:off x="7951314" y="1015013"/>
            <a:ext cx="2250000" cy="1427618"/>
          </a:xfrm>
          <a:prstGeom prst="rect">
            <a:avLst/>
          </a:prstGeom>
        </p:spPr>
      </p:pic>
      <p:sp>
        <p:nvSpPr>
          <p:cNvPr id="3" name="포인트가 10개인 별 2"/>
          <p:cNvSpPr/>
          <p:nvPr/>
        </p:nvSpPr>
        <p:spPr>
          <a:xfrm>
            <a:off x="8023518" y="1770032"/>
            <a:ext cx="628593" cy="628593"/>
          </a:xfrm>
          <a:prstGeom prst="star10">
            <a:avLst/>
          </a:prstGeom>
          <a:solidFill>
            <a:srgbClr val="EA8D1C"/>
          </a:solidFill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400" kern="0" dirty="0">
              <a:ln>
                <a:solidFill>
                  <a:srgbClr val="EA8D1C">
                    <a:alpha val="0"/>
                  </a:srgbClr>
                </a:solidFill>
              </a:ln>
              <a:solidFill>
                <a:prstClr val="black"/>
              </a:solidFill>
              <a:latin typeface="윤고딕 520"/>
              <a:ea typeface="윤고딕 52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0881" y="6738411"/>
            <a:ext cx="9505950" cy="468000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다수의 물류센터 시공 경험과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도심지공사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특성에 적합한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현장대리인</a:t>
            </a:r>
            <a:endParaRPr lang="ko-KR" altLang="en-US" sz="20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05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4BB791-794B-41BD-A3D7-00CFC0D5CD7D}"/>
              </a:ext>
            </a:extLst>
          </p:cNvPr>
          <p:cNvSpPr txBox="1"/>
          <p:nvPr/>
        </p:nvSpPr>
        <p:spPr>
          <a:xfrm>
            <a:off x="3159966" y="1236781"/>
            <a:ext cx="14459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r" defTabSz="1042978" latinLnBrk="0">
              <a:defRPr/>
            </a:pPr>
            <a:r>
              <a:rPr lang="ko-KR" altLang="en-US" sz="2400" kern="0" dirty="0">
                <a:ln>
                  <a:solidFill>
                    <a:srgbClr val="2384C6">
                      <a:alpha val="0"/>
                    </a:srgbClr>
                  </a:solidFill>
                </a:ln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김 대 림 </a:t>
            </a: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소장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06C38C-791F-4069-86F0-EF92229A8F13}"/>
              </a:ext>
            </a:extLst>
          </p:cNvPr>
          <p:cNvSpPr txBox="1"/>
          <p:nvPr/>
        </p:nvSpPr>
        <p:spPr>
          <a:xfrm>
            <a:off x="3191782" y="2184095"/>
            <a:ext cx="129362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총 경력 </a:t>
            </a:r>
            <a:r>
              <a:rPr kumimoji="0" lang="en-US" altLang="ko-KR" sz="28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rgbClr val="EE3023"/>
                </a:solidFill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00</a:t>
            </a: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년</a:t>
            </a:r>
            <a:endParaRPr kumimoji="0" lang="en-US" altLang="ko-KR" sz="1600" b="0" i="0" u="none" strike="noStrike" kern="0" cap="none" normalizeH="0" baseline="0" noProof="0" dirty="0">
              <a:ln>
                <a:solidFill>
                  <a:srgbClr val="2384C6">
                    <a:alpha val="0"/>
                  </a:srgbClr>
                </a:solidFill>
              </a:ln>
              <a:effectLst/>
              <a:uLnTx/>
              <a:uFillTx/>
              <a:latin typeface="Rix고딕_Pro Heavy" panose="02020603020101020101" pitchFamily="18" charset="-127"/>
              <a:ea typeface="Rix고딕_Pro Heavy" panose="02020603020101020101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3122138" y="1689927"/>
            <a:ext cx="2259710" cy="0"/>
          </a:xfrm>
          <a:prstGeom prst="line">
            <a:avLst/>
          </a:prstGeom>
          <a:noFill/>
          <a:ln w="19050" cap="flat" cmpd="sng" algn="ctr">
            <a:solidFill>
              <a:srgbClr val="EE3023"/>
            </a:solidFill>
            <a:prstDash val="solid"/>
          </a:ln>
          <a:effectLst/>
        </p:spPr>
      </p:cxnSp>
      <p:sp>
        <p:nvSpPr>
          <p:cNvPr id="5" name="직사각형 4"/>
          <p:cNvSpPr/>
          <p:nvPr/>
        </p:nvSpPr>
        <p:spPr>
          <a:xfrm>
            <a:off x="3196867" y="2751078"/>
            <a:ext cx="1356523" cy="4431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defTabSz="1042978" latinLnBrk="0">
              <a:lnSpc>
                <a:spcPct val="120000"/>
              </a:lnSpc>
              <a:defRPr/>
            </a:pPr>
            <a:r>
              <a:rPr lang="ko-KR" altLang="en-US" sz="1200" kern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건축시공기술사</a:t>
            </a:r>
            <a:endParaRPr lang="en-US" altLang="ko-KR" sz="1200" kern="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lvl="0" defTabSz="1042978" latinLnBrk="0">
              <a:lnSpc>
                <a:spcPct val="120000"/>
              </a:lnSpc>
              <a:defRPr/>
            </a:pPr>
            <a:r>
              <a:rPr lang="ko-KR" altLang="en-US" sz="1200" kern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특급 </a:t>
            </a:r>
            <a:r>
              <a:rPr lang="ko-KR" altLang="en-US" sz="1200" kern="0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품질관리자</a:t>
            </a:r>
            <a:endParaRPr lang="en-US" altLang="ko-KR" sz="1200" kern="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45456" y="2747976"/>
            <a:ext cx="843810" cy="453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3096377" y="6136996"/>
            <a:ext cx="2170602" cy="492443"/>
            <a:chOff x="1300606" y="5805074"/>
            <a:chExt cx="3993357" cy="90597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685875-CAD7-4EDE-9777-019662D47852}"/>
                </a:ext>
              </a:extLst>
            </p:cNvPr>
            <p:cNvSpPr txBox="1"/>
            <p:nvPr/>
          </p:nvSpPr>
          <p:spPr>
            <a:xfrm>
              <a:off x="1618154" y="5805074"/>
              <a:ext cx="3320727" cy="905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총 </a:t>
              </a:r>
              <a:r>
                <a:rPr kumimoji="0" lang="en-US" altLang="ko-KR" sz="3200" b="0" i="0" u="none" strike="noStrike" kern="0" cap="none" spc="-50" normalizeH="0" baseline="0" noProof="0" dirty="0">
                  <a:ln>
                    <a:noFill/>
                  </a:ln>
                  <a:solidFill>
                    <a:srgbClr val="EE3023"/>
                  </a:solidFill>
                  <a:effectLst/>
                  <a:uLnTx/>
                  <a:uFillTx/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00</a:t>
              </a:r>
              <a:r>
                <a:rPr kumimoji="0" lang="ko-KR" altLang="en-US" sz="1800" b="0" i="0" u="none" strike="noStrike" kern="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건 사업수행</a:t>
              </a:r>
              <a:endParaRPr kumimoji="0" lang="en-US" altLang="ko-KR" sz="18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1300606" y="5887463"/>
              <a:ext cx="3993357" cy="787764"/>
              <a:chOff x="4022916" y="4895548"/>
              <a:chExt cx="2254147" cy="709058"/>
            </a:xfrm>
          </p:grpSpPr>
          <p:sp>
            <p:nvSpPr>
              <p:cNvPr id="25" name="왼쪽 대괄호 24"/>
              <p:cNvSpPr/>
              <p:nvPr/>
            </p:nvSpPr>
            <p:spPr>
              <a:xfrm>
                <a:off x="4022916" y="4895548"/>
                <a:ext cx="168416" cy="709058"/>
              </a:xfrm>
              <a:prstGeom prst="leftBracket">
                <a:avLst>
                  <a:gd name="adj" fmla="val 0"/>
                </a:avLst>
              </a:prstGeom>
              <a:ln w="76200">
                <a:solidFill>
                  <a:srgbClr val="57B7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26" name="왼쪽 대괄호 25"/>
              <p:cNvSpPr/>
              <p:nvPr/>
            </p:nvSpPr>
            <p:spPr>
              <a:xfrm flipH="1">
                <a:off x="6108647" y="4895548"/>
                <a:ext cx="168416" cy="709058"/>
              </a:xfrm>
              <a:prstGeom prst="leftBracket">
                <a:avLst>
                  <a:gd name="adj" fmla="val 0"/>
                </a:avLst>
              </a:prstGeom>
              <a:ln w="76200">
                <a:solidFill>
                  <a:srgbClr val="57B7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2" y="977718"/>
            <a:ext cx="1874418" cy="2223295"/>
          </a:xfrm>
          <a:prstGeom prst="rect">
            <a:avLst/>
          </a:prstGeom>
        </p:spPr>
      </p:pic>
      <p:cxnSp>
        <p:nvCxnSpPr>
          <p:cNvPr id="72" name="직선 연결선 71"/>
          <p:cNvCxnSpPr/>
          <p:nvPr/>
        </p:nvCxnSpPr>
        <p:spPr>
          <a:xfrm flipH="1">
            <a:off x="708694" y="3231291"/>
            <a:ext cx="4673154" cy="0"/>
          </a:xfrm>
          <a:prstGeom prst="line">
            <a:avLst/>
          </a:prstGeom>
          <a:noFill/>
          <a:ln w="19050" cap="flat" cmpd="sng" algn="ctr">
            <a:solidFill>
              <a:srgbClr val="EE3023"/>
            </a:solidFill>
            <a:prstDash val="solid"/>
          </a:ln>
          <a:effectLst/>
        </p:spPr>
      </p:cxnSp>
      <p:grpSp>
        <p:nvGrpSpPr>
          <p:cNvPr id="89" name="그룹 88"/>
          <p:cNvGrpSpPr/>
          <p:nvPr/>
        </p:nvGrpSpPr>
        <p:grpSpPr>
          <a:xfrm>
            <a:off x="5527681" y="3979415"/>
            <a:ext cx="4678839" cy="1433513"/>
            <a:chOff x="700881" y="5471963"/>
            <a:chExt cx="4953794" cy="1295550"/>
          </a:xfrm>
          <a:solidFill>
            <a:schemeClr val="bg1">
              <a:lumMod val="95000"/>
            </a:schemeClr>
          </a:solidFill>
        </p:grpSpPr>
        <p:sp>
          <p:nvSpPr>
            <p:cNvPr id="90" name="직사각형 89"/>
            <p:cNvSpPr/>
            <p:nvPr/>
          </p:nvSpPr>
          <p:spPr>
            <a:xfrm>
              <a:off x="700881" y="5471963"/>
              <a:ext cx="2385219" cy="1295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269456" y="5471963"/>
              <a:ext cx="2385219" cy="1295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DA0731CA-443E-4798-B682-D9109F886C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" r="3832"/>
          <a:stretch/>
        </p:blipFill>
        <p:spPr>
          <a:xfrm>
            <a:off x="5539201" y="1015012"/>
            <a:ext cx="2250000" cy="1428724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56E35F-61E6-44AF-889F-9888943CE2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39" r="27994"/>
          <a:stretch/>
        </p:blipFill>
        <p:spPr>
          <a:xfrm>
            <a:off x="5539201" y="3984329"/>
            <a:ext cx="2250000" cy="142692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897128A-62A5-44BA-81D3-F2365018F46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97" t="-767" r="18586" b="767"/>
          <a:stretch/>
        </p:blipFill>
        <p:spPr>
          <a:xfrm>
            <a:off x="7951314" y="3971764"/>
            <a:ext cx="2250000" cy="143159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559259" y="1041537"/>
            <a:ext cx="149687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판교 산학연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R&amp;D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센터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04569" y="1041537"/>
            <a:ext cx="1849359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화성 </a:t>
            </a:r>
            <a:r>
              <a:rPr lang="ko-KR" altLang="en-US" dirty="0" err="1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동탄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물류센터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A, B</a:t>
            </a:r>
            <a:r>
              <a:rPr lang="ko-KR" altLang="en-US" dirty="0" err="1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블럭</a:t>
            </a:r>
            <a:endParaRPr lang="ko-KR" altLang="en-US" dirty="0"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70788" y="4005939"/>
            <a:ext cx="1573815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 dirty="0" err="1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이케아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</a:t>
            </a:r>
            <a:r>
              <a:rPr lang="ko-KR" altLang="en-US" dirty="0" err="1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광명점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신축공사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86901" y="4005939"/>
            <a:ext cx="1385355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고양 </a:t>
            </a:r>
            <a:r>
              <a:rPr lang="ko-KR" altLang="en-US" dirty="0" err="1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로지스틱스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파크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04914" y="5172280"/>
            <a:ext cx="155293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r"/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연면적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: 60,361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평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87778" y="5172280"/>
            <a:ext cx="155293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r"/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연면적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: 39,793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평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563032" y="2207878"/>
            <a:ext cx="155293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r"/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연면적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: 188,991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평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39796" y="2207878"/>
            <a:ext cx="155293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r"/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연면적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: 5,727 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평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7BA8A6E-8CDF-444C-BB9F-D80C5833D770}"/>
              </a:ext>
            </a:extLst>
          </p:cNvPr>
          <p:cNvSpPr/>
          <p:nvPr/>
        </p:nvSpPr>
        <p:spPr>
          <a:xfrm>
            <a:off x="8054432" y="1877452"/>
            <a:ext cx="56555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9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동양</a:t>
            </a:r>
            <a:endParaRPr kumimoji="0" lang="en-US" altLang="ko-KR" sz="11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10429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최대규모</a:t>
            </a:r>
          </a:p>
        </p:txBody>
      </p:sp>
      <p:sp>
        <p:nvSpPr>
          <p:cNvPr id="70" name="포인트가 10개인 별 69"/>
          <p:cNvSpPr/>
          <p:nvPr/>
        </p:nvSpPr>
        <p:spPr>
          <a:xfrm>
            <a:off x="7114810" y="4077689"/>
            <a:ext cx="628593" cy="628593"/>
          </a:xfrm>
          <a:prstGeom prst="star10">
            <a:avLst/>
          </a:prstGeom>
          <a:solidFill>
            <a:srgbClr val="EA8D1C"/>
          </a:solidFill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400" kern="0" dirty="0">
              <a:ln>
                <a:solidFill>
                  <a:srgbClr val="EA8D1C">
                    <a:alpha val="0"/>
                  </a:srgbClr>
                </a:solidFill>
              </a:ln>
              <a:solidFill>
                <a:prstClr val="black"/>
              </a:solidFill>
              <a:latin typeface="윤고딕 520"/>
              <a:ea typeface="윤고딕 52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7BA8A6E-8CDF-444C-BB9F-D80C5833D770}"/>
              </a:ext>
            </a:extLst>
          </p:cNvPr>
          <p:cNvSpPr/>
          <p:nvPr/>
        </p:nvSpPr>
        <p:spPr>
          <a:xfrm>
            <a:off x="7145724" y="4218646"/>
            <a:ext cx="56555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9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</a:t>
            </a:r>
            <a:endParaRPr kumimoji="0" lang="en-US" altLang="ko-KR" sz="11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10429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r>
              <a:rPr lang="ko-KR" altLang="en-US" sz="1100" dirty="0" err="1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호점</a:t>
            </a:r>
            <a:endParaRPr kumimoji="0" lang="ko-KR" altLang="en-US" sz="11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539201" y="2470919"/>
            <a:ext cx="2250000" cy="11641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D9D9D9"/>
            </a:solidFill>
            <a:prstDash val="solid"/>
          </a:ln>
          <a:effectLst/>
        </p:spPr>
        <p:txBody>
          <a:bodyPr wrap="square" lIns="0" tIns="18000" rIns="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/>
            <a:endParaRPr lang="ko-KR" alt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1" name="모서리가 둥근 직사각형 185"/>
          <p:cNvSpPr/>
          <p:nvPr/>
        </p:nvSpPr>
        <p:spPr>
          <a:xfrm>
            <a:off x="6561755" y="2521616"/>
            <a:ext cx="1191595" cy="1063793"/>
          </a:xfrm>
          <a:prstGeom prst="rect">
            <a:avLst/>
          </a:prstGeom>
          <a:solidFill>
            <a:schemeClr val="bg1"/>
          </a:solidFill>
          <a:ln w="25400">
            <a:solidFill>
              <a:srgbClr val="EE3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68347" y="2910773"/>
            <a:ext cx="205184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600" dirty="0">
                <a:solidFill>
                  <a:srgbClr val="EE3023"/>
                </a:solidFill>
              </a:rPr>
              <a:t>▶</a:t>
            </a:r>
          </a:p>
        </p:txBody>
      </p:sp>
      <p:sp>
        <p:nvSpPr>
          <p:cNvPr id="62" name="모서리가 둥근 직사각형 185"/>
          <p:cNvSpPr/>
          <p:nvPr/>
        </p:nvSpPr>
        <p:spPr>
          <a:xfrm>
            <a:off x="5590002" y="2521616"/>
            <a:ext cx="772697" cy="106379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7947959" y="2470919"/>
            <a:ext cx="2250000" cy="11641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D9D9D9"/>
            </a:solidFill>
            <a:prstDash val="solid"/>
          </a:ln>
          <a:effectLst/>
        </p:spPr>
        <p:txBody>
          <a:bodyPr wrap="square" lIns="0" tIns="18000" rIns="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/>
            <a:endParaRPr lang="ko-KR" alt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4" name="모서리가 둥근 직사각형 185"/>
          <p:cNvSpPr/>
          <p:nvPr/>
        </p:nvSpPr>
        <p:spPr>
          <a:xfrm>
            <a:off x="8970513" y="2521616"/>
            <a:ext cx="1191595" cy="1063793"/>
          </a:xfrm>
          <a:prstGeom prst="rect">
            <a:avLst/>
          </a:prstGeom>
          <a:solidFill>
            <a:schemeClr val="bg1"/>
          </a:solidFill>
          <a:ln w="25400">
            <a:solidFill>
              <a:srgbClr val="EE3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777105" y="2910773"/>
            <a:ext cx="205184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600" dirty="0">
                <a:solidFill>
                  <a:srgbClr val="EE3023"/>
                </a:solidFill>
              </a:rPr>
              <a:t>▶</a:t>
            </a:r>
          </a:p>
        </p:txBody>
      </p:sp>
      <p:sp>
        <p:nvSpPr>
          <p:cNvPr id="67" name="모서리가 둥근 직사각형 185"/>
          <p:cNvSpPr/>
          <p:nvPr/>
        </p:nvSpPr>
        <p:spPr>
          <a:xfrm>
            <a:off x="7998760" y="2521616"/>
            <a:ext cx="772697" cy="106379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539201" y="5462151"/>
            <a:ext cx="2250000" cy="11641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D9D9D9"/>
            </a:solidFill>
            <a:prstDash val="solid"/>
          </a:ln>
          <a:effectLst/>
        </p:spPr>
        <p:txBody>
          <a:bodyPr wrap="square" lIns="0" tIns="18000" rIns="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/>
            <a:endParaRPr lang="ko-KR" alt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9" name="모서리가 둥근 직사각형 185"/>
          <p:cNvSpPr/>
          <p:nvPr/>
        </p:nvSpPr>
        <p:spPr>
          <a:xfrm>
            <a:off x="6561755" y="5512848"/>
            <a:ext cx="1191595" cy="1063793"/>
          </a:xfrm>
          <a:prstGeom prst="rect">
            <a:avLst/>
          </a:prstGeom>
          <a:solidFill>
            <a:schemeClr val="bg1"/>
          </a:solidFill>
          <a:ln w="25400">
            <a:solidFill>
              <a:srgbClr val="EE3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6368347" y="5902005"/>
            <a:ext cx="205184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600" dirty="0">
                <a:solidFill>
                  <a:srgbClr val="EE3023"/>
                </a:solidFill>
              </a:rPr>
              <a:t>▶</a:t>
            </a:r>
          </a:p>
        </p:txBody>
      </p:sp>
      <p:sp>
        <p:nvSpPr>
          <p:cNvPr id="74" name="모서리가 둥근 직사각형 185"/>
          <p:cNvSpPr/>
          <p:nvPr/>
        </p:nvSpPr>
        <p:spPr>
          <a:xfrm>
            <a:off x="5590002" y="5512848"/>
            <a:ext cx="772697" cy="106379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7947959" y="5462151"/>
            <a:ext cx="2250000" cy="1164156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 w="25400" cap="flat" cmpd="sng" algn="ctr">
            <a:solidFill>
              <a:srgbClr val="D9D9D9"/>
            </a:solidFill>
            <a:prstDash val="solid"/>
          </a:ln>
          <a:effectLst/>
        </p:spPr>
        <p:txBody>
          <a:bodyPr wrap="square" lIns="0" tIns="18000" rIns="0" bIns="18000" rtlCol="0" anchor="ctr">
            <a:no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algn="ctr" defTabSz="1042978" latinLnBrk="0"/>
            <a:endParaRPr lang="ko-KR" altLang="en-US" sz="1200" kern="0" dirty="0">
              <a:solidFill>
                <a:schemeClr val="tx1">
                  <a:lumMod val="75000"/>
                  <a:lumOff val="2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6" name="모서리가 둥근 직사각형 185"/>
          <p:cNvSpPr/>
          <p:nvPr/>
        </p:nvSpPr>
        <p:spPr>
          <a:xfrm>
            <a:off x="8970513" y="5512848"/>
            <a:ext cx="1191595" cy="1063793"/>
          </a:xfrm>
          <a:prstGeom prst="rect">
            <a:avLst/>
          </a:prstGeom>
          <a:solidFill>
            <a:schemeClr val="bg1"/>
          </a:solidFill>
          <a:ln w="25400">
            <a:solidFill>
              <a:srgbClr val="EE30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8777105" y="5902005"/>
            <a:ext cx="205184" cy="24622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r>
              <a:rPr lang="ko-KR" altLang="en-US" sz="1600" dirty="0">
                <a:solidFill>
                  <a:srgbClr val="EE3023"/>
                </a:solidFill>
              </a:rPr>
              <a:t>▶</a:t>
            </a:r>
          </a:p>
        </p:txBody>
      </p:sp>
      <p:sp>
        <p:nvSpPr>
          <p:cNvPr id="78" name="모서리가 둥근 직사각형 185"/>
          <p:cNvSpPr/>
          <p:nvPr/>
        </p:nvSpPr>
        <p:spPr>
          <a:xfrm>
            <a:off x="7998760" y="5512848"/>
            <a:ext cx="772697" cy="1063793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82" name="그룹 81"/>
          <p:cNvGrpSpPr/>
          <p:nvPr/>
        </p:nvGrpSpPr>
        <p:grpSpPr>
          <a:xfrm>
            <a:off x="689899" y="3400764"/>
            <a:ext cx="4613621" cy="1151624"/>
            <a:chOff x="1388786" y="4668106"/>
            <a:chExt cx="4613621" cy="115162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B1C788B-3428-46A6-9197-338C132E672E}"/>
                </a:ext>
              </a:extLst>
            </p:cNvPr>
            <p:cNvSpPr txBox="1"/>
            <p:nvPr/>
          </p:nvSpPr>
          <p:spPr>
            <a:xfrm>
              <a:off x="1388786" y="4668106"/>
              <a:ext cx="4613621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defTabSz="1042978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normalizeH="0" baseline="0" noProof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rgbClr val="EE3023"/>
                  </a:solidFill>
                  <a:uLnTx/>
                  <a:uFillTx/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▶ 동양 최대규모 </a:t>
              </a:r>
              <a:r>
                <a:rPr kumimoji="0" lang="ko-KR" altLang="en-US" sz="1600" b="0" i="0" u="none" strike="noStrike" kern="0" cap="none" normalizeH="0" baseline="0" noProof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uLnTx/>
                  <a:uFillTx/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화성동탄</a:t>
              </a:r>
              <a:r>
                <a:rPr kumimoji="0" lang="ko-KR" altLang="en-US" sz="1600" b="0" i="0" u="none" strike="noStrike" kern="0" cap="none" normalizeH="0" baseline="0" noProof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uLnTx/>
                  <a:uFillTx/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 물류센터 현장 대리인 수행</a:t>
              </a:r>
              <a:endParaRPr kumimoji="0" lang="en-US" altLang="ko-KR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B1C788B-3428-46A6-9197-338C132E672E}"/>
                </a:ext>
              </a:extLst>
            </p:cNvPr>
            <p:cNvSpPr txBox="1"/>
            <p:nvPr/>
          </p:nvSpPr>
          <p:spPr>
            <a:xfrm>
              <a:off x="1639012" y="4988733"/>
              <a:ext cx="4137351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 defTabSz="1042978" latinLnBrk="0">
                <a:lnSpc>
                  <a:spcPct val="150000"/>
                </a:lnSpc>
                <a:defRPr/>
              </a:pPr>
              <a:r>
                <a:rPr lang="ko-KR" altLang="en-US" sz="1200" kern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ㆍ발주처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: ㈜</a:t>
              </a:r>
              <a:r>
                <a:rPr lang="ko-KR" altLang="en-US" sz="1200" kern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케이에코로지스</a:t>
              </a:r>
              <a:endParaRPr lang="ko-KR" altLang="en-US" sz="1200" kern="0" dirty="0">
                <a:ln>
                  <a:solidFill>
                    <a:srgbClr val="2384C6">
                      <a:alpha val="0"/>
                    </a:srgbClr>
                  </a:solidFill>
                </a:ln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  <a:p>
              <a:pPr lvl="0" defTabSz="1042978" latinLnBrk="0">
                <a:lnSpc>
                  <a:spcPct val="150000"/>
                </a:lnSpc>
                <a:defRPr/>
              </a:pPr>
              <a:r>
                <a:rPr lang="ko-KR" altLang="en-US" sz="1200" kern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ㆍ공사기간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: 2016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년 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3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월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~2018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년 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12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월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(33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개월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), B2F~4F 2</a:t>
              </a:r>
              <a:r>
                <a:rPr lang="ko-KR" altLang="en-US" sz="1200" kern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개동</a:t>
              </a:r>
              <a:endParaRPr lang="ko-KR" altLang="en-US" sz="1200" kern="0" dirty="0">
                <a:ln>
                  <a:solidFill>
                    <a:srgbClr val="2384C6">
                      <a:alpha val="0"/>
                    </a:srgbClr>
                  </a:solidFill>
                </a:ln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  <a:p>
              <a:pPr lvl="0" defTabSz="1042978" latinLnBrk="0">
                <a:lnSpc>
                  <a:spcPct val="150000"/>
                </a:lnSpc>
                <a:defRPr/>
              </a:pPr>
              <a:r>
                <a:rPr lang="ko-KR" altLang="en-US" sz="1200" kern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ㆍ연면적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: 188,991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평</a:t>
              </a: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689899" y="4828264"/>
            <a:ext cx="4613621" cy="1151624"/>
            <a:chOff x="1388786" y="4668106"/>
            <a:chExt cx="4613621" cy="115162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B1C788B-3428-46A6-9197-338C132E672E}"/>
                </a:ext>
              </a:extLst>
            </p:cNvPr>
            <p:cNvSpPr txBox="1"/>
            <p:nvPr/>
          </p:nvSpPr>
          <p:spPr>
            <a:xfrm>
              <a:off x="1388786" y="4668106"/>
              <a:ext cx="4613621" cy="2954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defTabSz="1042978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normalizeH="0" baseline="0" noProof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solidFill>
                    <a:srgbClr val="EE3023"/>
                  </a:solidFill>
                  <a:uLnTx/>
                  <a:uFillTx/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▶ 동양 최대규모 </a:t>
              </a:r>
              <a:r>
                <a:rPr kumimoji="0" lang="ko-KR" altLang="en-US" sz="1600" b="0" i="0" u="none" strike="noStrike" kern="0" cap="none" normalizeH="0" baseline="0" noProof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uLnTx/>
                  <a:uFillTx/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화성동탄</a:t>
              </a:r>
              <a:r>
                <a:rPr kumimoji="0" lang="ko-KR" altLang="en-US" sz="1600" b="0" i="0" u="none" strike="noStrike" kern="0" cap="none" normalizeH="0" baseline="0" noProof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uLnTx/>
                  <a:uFillTx/>
                  <a:latin typeface="Rix고딕_Pro ExtraBold" panose="02020603020101020101" pitchFamily="18" charset="-127"/>
                  <a:ea typeface="Rix고딕_Pro ExtraBold" panose="02020603020101020101" pitchFamily="18" charset="-127"/>
                </a:rPr>
                <a:t> 물류센터 현장 대리인 수행</a:t>
              </a:r>
              <a:endParaRPr kumimoji="0" lang="en-US" altLang="ko-KR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B1C788B-3428-46A6-9197-338C132E672E}"/>
                </a:ext>
              </a:extLst>
            </p:cNvPr>
            <p:cNvSpPr txBox="1"/>
            <p:nvPr/>
          </p:nvSpPr>
          <p:spPr>
            <a:xfrm>
              <a:off x="1639012" y="4988733"/>
              <a:ext cx="4137351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lvl="0" defTabSz="1042978" latinLnBrk="0">
                <a:lnSpc>
                  <a:spcPct val="150000"/>
                </a:lnSpc>
                <a:defRPr/>
              </a:pPr>
              <a:r>
                <a:rPr lang="ko-KR" altLang="en-US" sz="1200" kern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ㆍ발주처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: ㈜</a:t>
              </a:r>
              <a:r>
                <a:rPr lang="ko-KR" altLang="en-US" sz="1200" kern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케이에코로지스</a:t>
              </a:r>
              <a:endParaRPr lang="ko-KR" altLang="en-US" sz="1200" kern="0" dirty="0">
                <a:ln>
                  <a:solidFill>
                    <a:srgbClr val="2384C6">
                      <a:alpha val="0"/>
                    </a:srgbClr>
                  </a:solidFill>
                </a:ln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  <a:p>
              <a:pPr lvl="0" defTabSz="1042978" latinLnBrk="0">
                <a:lnSpc>
                  <a:spcPct val="150000"/>
                </a:lnSpc>
                <a:defRPr/>
              </a:pPr>
              <a:r>
                <a:rPr lang="ko-KR" altLang="en-US" sz="1200" kern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ㆍ공사기간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: 2016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년 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3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월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~2018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년 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12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월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(33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개월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), B2F~4F 2</a:t>
              </a:r>
              <a:r>
                <a:rPr lang="ko-KR" altLang="en-US" sz="1200" kern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개동</a:t>
              </a:r>
              <a:endParaRPr lang="ko-KR" altLang="en-US" sz="1200" kern="0" dirty="0">
                <a:ln>
                  <a:solidFill>
                    <a:srgbClr val="2384C6">
                      <a:alpha val="0"/>
                    </a:srgbClr>
                  </a:solidFill>
                </a:ln>
                <a:latin typeface="Rix고딕_Pro Bold" panose="02020603020101020101" pitchFamily="18" charset="-127"/>
                <a:ea typeface="Rix고딕_Pro Bold" panose="02020603020101020101" pitchFamily="18" charset="-127"/>
              </a:endParaRPr>
            </a:p>
            <a:p>
              <a:pPr lvl="0" defTabSz="1042978" latinLnBrk="0">
                <a:lnSpc>
                  <a:spcPct val="150000"/>
                </a:lnSpc>
                <a:defRPr/>
              </a:pPr>
              <a:r>
                <a:rPr lang="ko-KR" altLang="en-US" sz="1200" kern="0" dirty="0" err="1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ㆍ연면적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 </a:t>
              </a:r>
              <a:r>
                <a:rPr lang="en-US" altLang="ko-KR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: 188,991</a:t>
              </a:r>
              <a:r>
                <a:rPr lang="ko-KR" altLang="en-US" sz="1200" kern="0" dirty="0">
                  <a:ln>
                    <a:solidFill>
                      <a:srgbClr val="2384C6">
                        <a:alpha val="0"/>
                      </a:srgbClr>
                    </a:solidFill>
                  </a:ln>
                  <a:latin typeface="Rix고딕_Pro Bold" panose="02020603020101020101" pitchFamily="18" charset="-127"/>
                  <a:ea typeface="Rix고딕_Pro Bold" panose="02020603020101020101" pitchFamily="18" charset="-127"/>
                </a:rPr>
                <a:t>평</a:t>
              </a:r>
            </a:p>
          </p:txBody>
        </p:sp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D2FB0BBD-BAD9-438A-8CEF-908C8812BC8B}"/>
              </a:ext>
            </a:extLst>
          </p:cNvPr>
          <p:cNvSpPr txBox="1"/>
          <p:nvPr/>
        </p:nvSpPr>
        <p:spPr>
          <a:xfrm>
            <a:off x="3198560" y="1705511"/>
            <a:ext cx="15693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Dae</a:t>
            </a:r>
            <a:r>
              <a:rPr lang="en-US" altLang="ko-KR" sz="2000" kern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Rim</a:t>
            </a:r>
            <a:r>
              <a:rPr kumimoji="0" lang="en-US" altLang="ko-KR" sz="20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, Kim</a:t>
            </a:r>
            <a:endParaRPr kumimoji="0" lang="ko-KR" altLang="en-US" sz="2000" b="0" i="0" u="none" strike="noStrike" kern="0" cap="none" normalizeH="0" baseline="0" noProof="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성공적 사업수행 </a:t>
            </a:r>
            <a:r>
              <a:rPr lang="ko-KR" altLang="en-US" dirty="0" err="1"/>
              <a:t>현장대리인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966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/>
          <p:cNvGrpSpPr/>
          <p:nvPr/>
        </p:nvGrpSpPr>
        <p:grpSpPr>
          <a:xfrm>
            <a:off x="709276" y="5228420"/>
            <a:ext cx="4678839" cy="1433513"/>
            <a:chOff x="700881" y="5471963"/>
            <a:chExt cx="4953794" cy="1295550"/>
          </a:xfrm>
          <a:solidFill>
            <a:schemeClr val="bg1">
              <a:lumMod val="95000"/>
            </a:schemeClr>
          </a:solidFill>
        </p:grpSpPr>
        <p:sp>
          <p:nvSpPr>
            <p:cNvPr id="30" name="직사각형 29"/>
            <p:cNvSpPr/>
            <p:nvPr/>
          </p:nvSpPr>
          <p:spPr>
            <a:xfrm>
              <a:off x="700881" y="5471963"/>
              <a:ext cx="2385219" cy="1295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269456" y="5471963"/>
              <a:ext cx="2385219" cy="1295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9" t="23875" r="20806" b="9252"/>
          <a:stretch/>
        </p:blipFill>
        <p:spPr>
          <a:xfrm>
            <a:off x="3130533" y="5228420"/>
            <a:ext cx="2251669" cy="1428677"/>
          </a:xfrm>
          <a:prstGeom prst="rect">
            <a:avLst/>
          </a:prstGeom>
        </p:spPr>
      </p:pic>
      <p:sp>
        <p:nvSpPr>
          <p:cNvPr id="3" name="포인트가 10개인 별 2"/>
          <p:cNvSpPr/>
          <p:nvPr/>
        </p:nvSpPr>
        <p:spPr>
          <a:xfrm>
            <a:off x="3200361" y="5983439"/>
            <a:ext cx="628593" cy="628593"/>
          </a:xfrm>
          <a:prstGeom prst="star10">
            <a:avLst/>
          </a:prstGeom>
          <a:solidFill>
            <a:srgbClr val="EA8D1C"/>
          </a:solidFill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400" kern="0" dirty="0">
              <a:ln>
                <a:solidFill>
                  <a:srgbClr val="EA8D1C">
                    <a:alpha val="0"/>
                  </a:srgbClr>
                </a:solidFill>
              </a:ln>
              <a:solidFill>
                <a:prstClr val="black"/>
              </a:solidFill>
              <a:latin typeface="윤고딕 520"/>
              <a:ea typeface="윤고딕 52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0881" y="6739093"/>
            <a:ext cx="9505950" cy="468000"/>
          </a:xfrm>
          <a:prstGeom prst="rect">
            <a:avLst/>
          </a:prstGeom>
          <a:solidFill>
            <a:srgbClr val="0C2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다수의 물류센터 시공 경험과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도심지공사</a:t>
            </a:r>
            <a:r>
              <a:rPr lang="ko-KR" altLang="en-US" sz="2000" dirty="0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특성에 적합한 </a:t>
            </a:r>
            <a:r>
              <a:rPr lang="ko-KR" altLang="en-US" sz="2000" dirty="0" err="1">
                <a:solidFill>
                  <a:schemeClr val="bg1"/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현장대리인</a:t>
            </a:r>
            <a:endParaRPr lang="ko-KR" altLang="en-US" sz="2000" dirty="0">
              <a:solidFill>
                <a:schemeClr val="bg1"/>
              </a:solidFill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538038" y="7289729"/>
            <a:ext cx="5729036" cy="271648"/>
            <a:chOff x="4538038" y="7289729"/>
            <a:chExt cx="5729036" cy="271648"/>
          </a:xfrm>
        </p:grpSpPr>
        <p:sp>
          <p:nvSpPr>
            <p:cNvPr id="10" name="슬라이드 번호 개체 틀 5">
              <a:extLst>
                <a:ext uri="{FF2B5EF4-FFF2-40B4-BE49-F238E27FC236}">
                  <a16:creationId xmlns:a16="http://schemas.microsoft.com/office/drawing/2014/main" id="{D37EC22C-56CC-42C7-8BDC-445CBB12E62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14096" y="7289729"/>
              <a:ext cx="2652978" cy="271648"/>
            </a:xfrm>
            <a:prstGeom prst="rect">
              <a:avLst/>
            </a:prstGeom>
          </p:spPr>
          <p:txBody>
            <a:bodyPr vert="horz" lIns="88804" tIns="44403" rIns="88804" bIns="44403" rtlCol="0" anchor="ctr"/>
            <a:lstStyle>
              <a:defPPr>
                <a:defRPr lang="en-US"/>
              </a:defPPr>
              <a:lvl1pPr marL="0" algn="r" defTabSz="457200" rtl="0" eaLnBrk="1" latinLnBrk="0" hangingPunct="1">
                <a:defRPr sz="1050" kern="1200">
                  <a:solidFill>
                    <a:srgbClr val="1E2E42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06</a:t>
              </a:r>
              <a:endParaRPr lang="ko-KR" altLang="en-US" sz="967" kern="1200" spc="-99" dirty="0">
                <a:ln>
                  <a:solidFill>
                    <a:srgbClr val="6FAC46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+mn-cs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358BA19-E95C-466E-992D-35EC624F9A73}"/>
                </a:ext>
              </a:extLst>
            </p:cNvPr>
            <p:cNvSpPr/>
            <p:nvPr userDrawn="1"/>
          </p:nvSpPr>
          <p:spPr>
            <a:xfrm>
              <a:off x="4538038" y="7307047"/>
              <a:ext cx="5560731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/>
              <a:r>
                <a:rPr lang="ko-KR" altLang="en-US" sz="967" kern="1200" spc="-99" dirty="0">
                  <a:ln>
                    <a:solidFill>
                      <a:srgbClr val="6FAC46">
                        <a:alpha val="0"/>
                      </a:srgb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+mn-cs"/>
                </a:rPr>
                <a:t>안양물류센터 재건축사업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1C788B-3428-46A6-9197-338C132E672E}"/>
              </a:ext>
            </a:extLst>
          </p:cNvPr>
          <p:cNvSpPr txBox="1"/>
          <p:nvPr/>
        </p:nvSpPr>
        <p:spPr>
          <a:xfrm>
            <a:off x="833828" y="3763430"/>
            <a:ext cx="2136482" cy="1260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defTabSz="1042978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effectLst/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</a:p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</a:p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5463045" y="1045358"/>
            <a:ext cx="0" cy="561657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/>
          <p:cNvGrpSpPr/>
          <p:nvPr/>
        </p:nvGrpSpPr>
        <p:grpSpPr>
          <a:xfrm>
            <a:off x="5536076" y="5228420"/>
            <a:ext cx="4678839" cy="1433513"/>
            <a:chOff x="700881" y="5471963"/>
            <a:chExt cx="4953794" cy="1295550"/>
          </a:xfrm>
          <a:solidFill>
            <a:schemeClr val="bg1">
              <a:lumMod val="95000"/>
            </a:schemeClr>
          </a:solidFill>
        </p:grpSpPr>
        <p:sp>
          <p:nvSpPr>
            <p:cNvPr id="90" name="직사각형 89"/>
            <p:cNvSpPr/>
            <p:nvPr/>
          </p:nvSpPr>
          <p:spPr>
            <a:xfrm>
              <a:off x="700881" y="5471963"/>
              <a:ext cx="2385219" cy="1295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3269456" y="5471963"/>
              <a:ext cx="2385219" cy="12955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+mn-ea"/>
              </a:endParaRPr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DA0731CA-443E-4798-B682-D9109F886C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" r="3832"/>
          <a:stretch/>
        </p:blipFill>
        <p:spPr>
          <a:xfrm>
            <a:off x="717089" y="5228420"/>
            <a:ext cx="2249926" cy="1428677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F56E35F-61E6-44AF-889F-9888943CE2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39" r="27994"/>
          <a:stretch/>
        </p:blipFill>
        <p:spPr>
          <a:xfrm>
            <a:off x="5543888" y="5233334"/>
            <a:ext cx="2245017" cy="142376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7897128A-62A5-44BA-81D3-F2365018F4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97" t="-767" r="18586" b="767"/>
          <a:stretch/>
        </p:blipFill>
        <p:spPr>
          <a:xfrm>
            <a:off x="7957333" y="5220769"/>
            <a:ext cx="2257446" cy="143632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36102" y="5254944"/>
            <a:ext cx="1496878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판교 산학연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R&amp;D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센터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181412" y="5254944"/>
            <a:ext cx="1849359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화성 </a:t>
            </a:r>
            <a:r>
              <a:rPr lang="ko-KR" altLang="en-US" dirty="0" err="1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동탄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물류센터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A, B</a:t>
            </a:r>
            <a:r>
              <a:rPr lang="ko-KR" altLang="en-US" dirty="0" err="1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블럭</a:t>
            </a:r>
            <a:endParaRPr lang="ko-KR" altLang="en-US" dirty="0"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79183" y="5254944"/>
            <a:ext cx="1573815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 dirty="0" err="1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이케아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</a:t>
            </a:r>
            <a:r>
              <a:rPr lang="ko-KR" altLang="en-US" dirty="0" err="1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광명점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신축공사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95296" y="5254944"/>
            <a:ext cx="1385355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고양 </a:t>
            </a:r>
            <a:r>
              <a:rPr lang="ko-KR" altLang="en-US" dirty="0" err="1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로지스틱스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파크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613309" y="6421285"/>
            <a:ext cx="155293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r"/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연면적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: 60,361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평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96173" y="6421285"/>
            <a:ext cx="155293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r"/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연면적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: 39,793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평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739875" y="6421285"/>
            <a:ext cx="155293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r"/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연면적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: 188,991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평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16639" y="6421285"/>
            <a:ext cx="1552934" cy="18466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 contourW="19050">
              <a:bevelT w="1270" h="12700"/>
              <a:bevelB w="12700" h="12700"/>
              <a:contourClr>
                <a:schemeClr val="tx1"/>
              </a:contourClr>
            </a:sp3d>
          </a:bodyPr>
          <a:lstStyle>
            <a:defPPr>
              <a:defRPr lang="ko-KR"/>
            </a:defPPr>
            <a:lvl1pPr indent="-342900" algn="ctr" defTabSz="1067745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tabLst>
                <a:tab pos="177800" algn="l"/>
                <a:tab pos="803275" algn="l"/>
              </a:tabLst>
              <a:defRPr kumimoji="1" sz="1200" b="0" spc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 marL="533872" defTabSz="1067745">
              <a:defRPr sz="2100"/>
            </a:lvl2pPr>
            <a:lvl3pPr marL="1067745" defTabSz="1067745">
              <a:defRPr sz="2100"/>
            </a:lvl3pPr>
            <a:lvl4pPr marL="1601617" defTabSz="1067745">
              <a:defRPr sz="2100"/>
            </a:lvl4pPr>
            <a:lvl5pPr marL="2135490" defTabSz="1067745">
              <a:defRPr sz="2100"/>
            </a:lvl5pPr>
            <a:lvl6pPr marL="2669362" defTabSz="1067745">
              <a:defRPr sz="2100"/>
            </a:lvl6pPr>
            <a:lvl7pPr marL="3203235" defTabSz="1067745">
              <a:defRPr sz="2100"/>
            </a:lvl7pPr>
            <a:lvl8pPr marL="3737107" defTabSz="1067745">
              <a:defRPr sz="2100"/>
            </a:lvl8pPr>
            <a:lvl9pPr marL="4270980" defTabSz="1067745">
              <a:defRPr sz="2100"/>
            </a:lvl9pPr>
          </a:lstStyle>
          <a:p>
            <a:pPr algn="r"/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연면적 </a:t>
            </a:r>
            <a:r>
              <a:rPr lang="en-US" altLang="ko-KR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: 5,727 </a:t>
            </a:r>
            <a:r>
              <a:rPr lang="ko-KR" altLang="en-US" dirty="0"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평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57BA8A6E-8CDF-444C-BB9F-D80C5833D770}"/>
              </a:ext>
            </a:extLst>
          </p:cNvPr>
          <p:cNvSpPr/>
          <p:nvPr/>
        </p:nvSpPr>
        <p:spPr>
          <a:xfrm>
            <a:off x="3231275" y="6090859"/>
            <a:ext cx="56555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9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동양</a:t>
            </a:r>
            <a:endParaRPr kumimoji="0" lang="en-US" altLang="ko-KR" sz="11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10429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최대규모</a:t>
            </a:r>
          </a:p>
        </p:txBody>
      </p:sp>
      <p:sp>
        <p:nvSpPr>
          <p:cNvPr id="70" name="포인트가 10개인 별 69"/>
          <p:cNvSpPr/>
          <p:nvPr/>
        </p:nvSpPr>
        <p:spPr>
          <a:xfrm>
            <a:off x="7123205" y="5326694"/>
            <a:ext cx="628593" cy="628593"/>
          </a:xfrm>
          <a:prstGeom prst="star10">
            <a:avLst/>
          </a:prstGeom>
          <a:solidFill>
            <a:srgbClr val="EA8D1C"/>
          </a:solidFill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defTabSz="1038462" latinLnBrk="0"/>
            <a:endParaRPr lang="ko-KR" altLang="en-US" sz="1400" kern="0" dirty="0">
              <a:ln>
                <a:solidFill>
                  <a:srgbClr val="EA8D1C">
                    <a:alpha val="0"/>
                  </a:srgbClr>
                </a:solidFill>
              </a:ln>
              <a:solidFill>
                <a:prstClr val="black"/>
              </a:solidFill>
              <a:latin typeface="윤고딕 520"/>
              <a:ea typeface="윤고딕 52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7BA8A6E-8CDF-444C-BB9F-D80C5833D770}"/>
              </a:ext>
            </a:extLst>
          </p:cNvPr>
          <p:cNvSpPr/>
          <p:nvPr/>
        </p:nvSpPr>
        <p:spPr>
          <a:xfrm>
            <a:off x="7154119" y="5467651"/>
            <a:ext cx="56555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29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국내</a:t>
            </a:r>
            <a:endParaRPr kumimoji="0" lang="en-US" altLang="ko-KR" sz="11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marL="0" marR="0" lvl="0" indent="0" algn="ctr" defTabSz="10429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/>
              </a:buClr>
              <a:buSzPct val="80000"/>
              <a:buFontTx/>
              <a:buNone/>
              <a:tabLst/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1</a:t>
            </a:r>
            <a:r>
              <a:rPr lang="ko-KR" altLang="en-US" sz="1100" dirty="0" err="1">
                <a:solidFill>
                  <a:prstClr val="white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호점</a:t>
            </a:r>
            <a:endParaRPr kumimoji="0" lang="ko-KR" altLang="en-US" sz="1100" b="0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24BB791-794B-41BD-A3D7-00CFC0D5CD7D}"/>
              </a:ext>
            </a:extLst>
          </p:cNvPr>
          <p:cNvSpPr txBox="1"/>
          <p:nvPr/>
        </p:nvSpPr>
        <p:spPr>
          <a:xfrm>
            <a:off x="3168361" y="1267126"/>
            <a:ext cx="14459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r" defTabSz="1042978" latinLnBrk="0">
              <a:defRPr/>
            </a:pPr>
            <a:r>
              <a:rPr lang="ko-KR" altLang="en-US" sz="2400" kern="0" dirty="0">
                <a:ln>
                  <a:solidFill>
                    <a:srgbClr val="2384C6">
                      <a:alpha val="0"/>
                    </a:srgbClr>
                  </a:solidFill>
                </a:ln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김 대 림 </a:t>
            </a: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소장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06C38C-791F-4069-86F0-EF92229A8F13}"/>
              </a:ext>
            </a:extLst>
          </p:cNvPr>
          <p:cNvSpPr txBox="1"/>
          <p:nvPr/>
        </p:nvSpPr>
        <p:spPr>
          <a:xfrm>
            <a:off x="3130533" y="2214440"/>
            <a:ext cx="129362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총 경력 </a:t>
            </a:r>
            <a:r>
              <a:rPr kumimoji="0" lang="en-US" altLang="ko-KR" sz="28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rgbClr val="EE3023"/>
                </a:solidFill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00</a:t>
            </a: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년</a:t>
            </a:r>
            <a:endParaRPr kumimoji="0" lang="en-US" altLang="ko-KR" sz="1600" b="0" i="0" u="none" strike="noStrike" kern="0" cap="none" normalizeH="0" baseline="0" noProof="0" dirty="0">
              <a:ln>
                <a:solidFill>
                  <a:srgbClr val="2384C6">
                    <a:alpha val="0"/>
                  </a:srgbClr>
                </a:solidFill>
              </a:ln>
              <a:effectLst/>
              <a:uLnTx/>
              <a:uFillTx/>
              <a:latin typeface="Rix고딕_Pro Heavy" panose="02020603020101020101" pitchFamily="18" charset="-127"/>
              <a:ea typeface="Rix고딕_Pro Heavy" panose="02020603020101020101" pitchFamily="18" charset="-127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 flipH="1">
            <a:off x="3130533" y="1720272"/>
            <a:ext cx="2259710" cy="0"/>
          </a:xfrm>
          <a:prstGeom prst="line">
            <a:avLst/>
          </a:prstGeom>
          <a:noFill/>
          <a:ln w="19050" cap="flat" cmpd="sng" algn="ctr">
            <a:solidFill>
              <a:srgbClr val="EE3023"/>
            </a:solidFill>
            <a:prstDash val="solid"/>
          </a:ln>
          <a:effectLst/>
        </p:spPr>
      </p:cxnSp>
      <p:sp>
        <p:nvSpPr>
          <p:cNvPr id="64" name="직사각형 63"/>
          <p:cNvSpPr/>
          <p:nvPr/>
        </p:nvSpPr>
        <p:spPr>
          <a:xfrm>
            <a:off x="3205262" y="2781423"/>
            <a:ext cx="1356523" cy="4431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defTabSz="1042978" latinLnBrk="0">
              <a:lnSpc>
                <a:spcPct val="120000"/>
              </a:lnSpc>
              <a:defRPr/>
            </a:pPr>
            <a:r>
              <a:rPr lang="ko-KR" altLang="en-US" sz="1200" kern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건축시공기술사</a:t>
            </a:r>
            <a:endParaRPr lang="en-US" altLang="ko-KR" sz="1200" kern="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lvl="0" defTabSz="1042978" latinLnBrk="0">
              <a:lnSpc>
                <a:spcPct val="120000"/>
              </a:lnSpc>
              <a:defRPr/>
            </a:pPr>
            <a:r>
              <a:rPr lang="ko-KR" altLang="en-US" sz="1200" kern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특급 </a:t>
            </a:r>
            <a:r>
              <a:rPr lang="ko-KR" altLang="en-US" sz="1200" kern="0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품질관리자</a:t>
            </a:r>
            <a:endParaRPr lang="en-US" altLang="ko-KR" sz="1200" kern="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553851" y="2778321"/>
            <a:ext cx="843810" cy="453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17" y="1008063"/>
            <a:ext cx="1874418" cy="2223295"/>
          </a:xfrm>
          <a:prstGeom prst="rect">
            <a:avLst/>
          </a:prstGeom>
        </p:spPr>
      </p:pic>
      <p:cxnSp>
        <p:nvCxnSpPr>
          <p:cNvPr id="68" name="직선 연결선 67"/>
          <p:cNvCxnSpPr/>
          <p:nvPr/>
        </p:nvCxnSpPr>
        <p:spPr>
          <a:xfrm flipH="1">
            <a:off x="717089" y="3261636"/>
            <a:ext cx="4673154" cy="0"/>
          </a:xfrm>
          <a:prstGeom prst="line">
            <a:avLst/>
          </a:prstGeom>
          <a:noFill/>
          <a:ln w="19050" cap="flat" cmpd="sng" algn="ctr">
            <a:solidFill>
              <a:srgbClr val="EE3023"/>
            </a:solidFill>
            <a:prstDash val="solid"/>
          </a:ln>
          <a:effectLst/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2FB0BBD-BAD9-438A-8CEF-908C8812BC8B}"/>
              </a:ext>
            </a:extLst>
          </p:cNvPr>
          <p:cNvSpPr txBox="1"/>
          <p:nvPr/>
        </p:nvSpPr>
        <p:spPr>
          <a:xfrm>
            <a:off x="3206955" y="1735856"/>
            <a:ext cx="15693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Dae</a:t>
            </a:r>
            <a:r>
              <a:rPr lang="en-US" altLang="ko-KR" sz="2000" kern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Rim</a:t>
            </a:r>
            <a:r>
              <a:rPr kumimoji="0" lang="en-US" altLang="ko-KR" sz="20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, Kim</a:t>
            </a:r>
            <a:endParaRPr kumimoji="0" lang="ko-KR" altLang="en-US" sz="2000" b="0" i="0" u="none" strike="noStrike" kern="0" cap="none" normalizeH="0" baseline="0" noProof="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1C788B-3428-46A6-9197-338C132E672E}"/>
              </a:ext>
            </a:extLst>
          </p:cNvPr>
          <p:cNvSpPr txBox="1"/>
          <p:nvPr/>
        </p:nvSpPr>
        <p:spPr>
          <a:xfrm>
            <a:off x="698294" y="3431109"/>
            <a:ext cx="4613621" cy="277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defTabSz="1042978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rgbClr val="EE3023"/>
                </a:solidFill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▶ </a:t>
            </a:r>
            <a:r>
              <a:rPr kumimoji="0" lang="ko-KR" altLang="en-US" sz="1600" b="0" i="0" u="none" strike="noStrike" kern="0" cap="none" normalizeH="0" baseline="0" noProof="0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rgbClr val="EE3023"/>
                </a:solidFill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주요이력</a:t>
            </a:r>
            <a:endParaRPr kumimoji="0" lang="en-US" altLang="ko-KR" sz="1600" b="0" i="0" u="none" strike="noStrike" kern="0" cap="none" normalizeH="0" baseline="0" noProof="0" dirty="0">
              <a:ln>
                <a:solidFill>
                  <a:srgbClr val="2384C6">
                    <a:alpha val="0"/>
                  </a:srgbClr>
                </a:solidFill>
              </a:ln>
              <a:uLnTx/>
              <a:uFillTx/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1C788B-3428-46A6-9197-338C132E672E}"/>
              </a:ext>
            </a:extLst>
          </p:cNvPr>
          <p:cNvSpPr txBox="1"/>
          <p:nvPr/>
        </p:nvSpPr>
        <p:spPr>
          <a:xfrm>
            <a:off x="3205132" y="3763430"/>
            <a:ext cx="2136482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defTabSz="1042978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effectLst/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</a:p>
        </p:txBody>
      </p:sp>
      <p:grpSp>
        <p:nvGrpSpPr>
          <p:cNvPr id="75" name="그룹 74"/>
          <p:cNvGrpSpPr/>
          <p:nvPr/>
        </p:nvGrpSpPr>
        <p:grpSpPr>
          <a:xfrm>
            <a:off x="3104772" y="4512008"/>
            <a:ext cx="2170602" cy="492443"/>
            <a:chOff x="1300606" y="5805074"/>
            <a:chExt cx="3993357" cy="90597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685875-CAD7-4EDE-9777-019662D47852}"/>
                </a:ext>
              </a:extLst>
            </p:cNvPr>
            <p:cNvSpPr txBox="1"/>
            <p:nvPr/>
          </p:nvSpPr>
          <p:spPr>
            <a:xfrm>
              <a:off x="1618154" y="5805074"/>
              <a:ext cx="3320727" cy="905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총 </a:t>
              </a:r>
              <a:r>
                <a:rPr kumimoji="0" lang="en-US" altLang="ko-KR" sz="3200" b="0" i="0" u="none" strike="noStrike" kern="0" cap="none" spc="-50" normalizeH="0" baseline="0" noProof="0" dirty="0">
                  <a:ln>
                    <a:noFill/>
                  </a:ln>
                  <a:solidFill>
                    <a:srgbClr val="EE3023"/>
                  </a:solidFill>
                  <a:effectLst/>
                  <a:uLnTx/>
                  <a:uFillTx/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00</a:t>
              </a:r>
              <a:r>
                <a:rPr kumimoji="0" lang="ko-KR" altLang="en-US" sz="1800" b="0" i="0" u="none" strike="noStrike" kern="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건 사업수행</a:t>
              </a:r>
              <a:endParaRPr kumimoji="0" lang="en-US" altLang="ko-KR" sz="18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  <p:grpSp>
          <p:nvGrpSpPr>
            <p:cNvPr id="77" name="그룹 76"/>
            <p:cNvGrpSpPr/>
            <p:nvPr/>
          </p:nvGrpSpPr>
          <p:grpSpPr>
            <a:xfrm>
              <a:off x="1300606" y="5887463"/>
              <a:ext cx="3993357" cy="787764"/>
              <a:chOff x="4022916" y="4895548"/>
              <a:chExt cx="2254147" cy="709058"/>
            </a:xfrm>
          </p:grpSpPr>
          <p:sp>
            <p:nvSpPr>
              <p:cNvPr id="78" name="왼쪽 대괄호 77"/>
              <p:cNvSpPr/>
              <p:nvPr/>
            </p:nvSpPr>
            <p:spPr>
              <a:xfrm>
                <a:off x="4022916" y="4895548"/>
                <a:ext cx="168416" cy="709058"/>
              </a:xfrm>
              <a:prstGeom prst="leftBracket">
                <a:avLst>
                  <a:gd name="adj" fmla="val 0"/>
                </a:avLst>
              </a:prstGeom>
              <a:ln w="76200">
                <a:solidFill>
                  <a:srgbClr val="57B7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79" name="왼쪽 대괄호 78"/>
              <p:cNvSpPr/>
              <p:nvPr/>
            </p:nvSpPr>
            <p:spPr>
              <a:xfrm flipH="1">
                <a:off x="6108647" y="4895548"/>
                <a:ext cx="168416" cy="709058"/>
              </a:xfrm>
              <a:prstGeom prst="leftBracket">
                <a:avLst>
                  <a:gd name="adj" fmla="val 0"/>
                </a:avLst>
              </a:prstGeom>
              <a:ln w="76200">
                <a:solidFill>
                  <a:srgbClr val="57B7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EB1C788B-3428-46A6-9197-338C132E672E}"/>
              </a:ext>
            </a:extLst>
          </p:cNvPr>
          <p:cNvSpPr txBox="1"/>
          <p:nvPr/>
        </p:nvSpPr>
        <p:spPr>
          <a:xfrm>
            <a:off x="5678009" y="3763430"/>
            <a:ext cx="2136482" cy="126085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defTabSz="1042978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effectLst/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</a:p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</a:p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24BB791-794B-41BD-A3D7-00CFC0D5CD7D}"/>
              </a:ext>
            </a:extLst>
          </p:cNvPr>
          <p:cNvSpPr txBox="1"/>
          <p:nvPr/>
        </p:nvSpPr>
        <p:spPr>
          <a:xfrm>
            <a:off x="8012542" y="1267126"/>
            <a:ext cx="14459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lvl="0" algn="r" defTabSz="1042978" latinLnBrk="0">
              <a:defRPr/>
            </a:pPr>
            <a:r>
              <a:rPr lang="ko-KR" altLang="en-US" sz="2400" kern="0" dirty="0">
                <a:ln>
                  <a:solidFill>
                    <a:srgbClr val="2384C6">
                      <a:alpha val="0"/>
                    </a:srgbClr>
                  </a:solidFill>
                </a:ln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김 대 림 </a:t>
            </a: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소장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006C38C-791F-4069-86F0-EF92229A8F13}"/>
              </a:ext>
            </a:extLst>
          </p:cNvPr>
          <p:cNvSpPr txBox="1"/>
          <p:nvPr/>
        </p:nvSpPr>
        <p:spPr>
          <a:xfrm>
            <a:off x="7974714" y="2214440"/>
            <a:ext cx="129362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총 경력 </a:t>
            </a:r>
            <a:r>
              <a:rPr kumimoji="0" lang="en-US" altLang="ko-KR" sz="28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rgbClr val="EE3023"/>
                </a:solidFill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00</a:t>
            </a: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rPr>
              <a:t>년</a:t>
            </a:r>
            <a:endParaRPr kumimoji="0" lang="en-US" altLang="ko-KR" sz="1600" b="0" i="0" u="none" strike="noStrike" kern="0" cap="none" normalizeH="0" baseline="0" noProof="0" dirty="0">
              <a:ln>
                <a:solidFill>
                  <a:srgbClr val="2384C6">
                    <a:alpha val="0"/>
                  </a:srgbClr>
                </a:solidFill>
              </a:ln>
              <a:effectLst/>
              <a:uLnTx/>
              <a:uFillTx/>
              <a:latin typeface="Rix고딕_Pro Heavy" panose="02020603020101020101" pitchFamily="18" charset="-127"/>
              <a:ea typeface="Rix고딕_Pro Heavy" panose="02020603020101020101" pitchFamily="18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H="1">
            <a:off x="7974714" y="1720272"/>
            <a:ext cx="2259710" cy="0"/>
          </a:xfrm>
          <a:prstGeom prst="line">
            <a:avLst/>
          </a:prstGeom>
          <a:noFill/>
          <a:ln w="19050" cap="flat" cmpd="sng" algn="ctr">
            <a:solidFill>
              <a:srgbClr val="EE3023"/>
            </a:solidFill>
            <a:prstDash val="solid"/>
          </a:ln>
          <a:effectLst/>
        </p:spPr>
      </p:cxnSp>
      <p:sp>
        <p:nvSpPr>
          <p:cNvPr id="84" name="직사각형 83"/>
          <p:cNvSpPr/>
          <p:nvPr/>
        </p:nvSpPr>
        <p:spPr>
          <a:xfrm>
            <a:off x="8049443" y="2781423"/>
            <a:ext cx="1356523" cy="44319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 defTabSz="1042978" latinLnBrk="0">
              <a:lnSpc>
                <a:spcPct val="120000"/>
              </a:lnSpc>
              <a:defRPr/>
            </a:pPr>
            <a:r>
              <a:rPr lang="ko-KR" altLang="en-US" sz="1200" kern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건축시공기술사</a:t>
            </a:r>
            <a:endParaRPr lang="en-US" altLang="ko-KR" sz="1200" kern="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pPr lvl="0" defTabSz="1042978" latinLnBrk="0">
              <a:lnSpc>
                <a:spcPct val="120000"/>
              </a:lnSpc>
              <a:defRPr/>
            </a:pPr>
            <a:r>
              <a:rPr lang="ko-KR" altLang="en-US" sz="1200" kern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특급 </a:t>
            </a:r>
            <a:r>
              <a:rPr lang="ko-KR" altLang="en-US" sz="1200" kern="0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Bold" panose="02020603020101020101" pitchFamily="18" charset="-127"/>
                <a:ea typeface="Rix고딕_Pro Bold" panose="02020603020101020101" pitchFamily="18" charset="-127"/>
              </a:rPr>
              <a:t>품질관리자</a:t>
            </a:r>
            <a:endParaRPr lang="en-US" altLang="ko-KR" sz="1200" kern="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9398032" y="2778321"/>
            <a:ext cx="843810" cy="4530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+mn-ea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198" y="1008063"/>
            <a:ext cx="1874418" cy="2223295"/>
          </a:xfrm>
          <a:prstGeom prst="rect">
            <a:avLst/>
          </a:prstGeom>
        </p:spPr>
      </p:pic>
      <p:cxnSp>
        <p:nvCxnSpPr>
          <p:cNvPr id="87" name="직선 연결선 86"/>
          <p:cNvCxnSpPr/>
          <p:nvPr/>
        </p:nvCxnSpPr>
        <p:spPr>
          <a:xfrm flipH="1">
            <a:off x="5561270" y="3261636"/>
            <a:ext cx="4673154" cy="0"/>
          </a:xfrm>
          <a:prstGeom prst="line">
            <a:avLst/>
          </a:prstGeom>
          <a:noFill/>
          <a:ln w="19050" cap="flat" cmpd="sng" algn="ctr">
            <a:solidFill>
              <a:srgbClr val="EE3023"/>
            </a:solidFill>
            <a:prstDash val="solid"/>
          </a:ln>
          <a:effectLst/>
        </p:spPr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2FB0BBD-BAD9-438A-8CEF-908C8812BC8B}"/>
              </a:ext>
            </a:extLst>
          </p:cNvPr>
          <p:cNvSpPr txBox="1"/>
          <p:nvPr/>
        </p:nvSpPr>
        <p:spPr>
          <a:xfrm>
            <a:off x="8051136" y="1735856"/>
            <a:ext cx="156933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algn="r" defTabSz="104297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kern="0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Dae</a:t>
            </a:r>
            <a:r>
              <a:rPr lang="en-US" altLang="ko-KR" sz="2000" kern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 Rim</a:t>
            </a:r>
            <a:r>
              <a:rPr kumimoji="0" lang="en-US" altLang="ko-KR" sz="20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, Kim</a:t>
            </a:r>
            <a:endParaRPr kumimoji="0" lang="ko-KR" altLang="en-US" sz="2000" b="0" i="0" u="none" strike="noStrike" kern="0" cap="none" normalizeH="0" baseline="0" noProof="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B1C788B-3428-46A6-9197-338C132E672E}"/>
              </a:ext>
            </a:extLst>
          </p:cNvPr>
          <p:cNvSpPr txBox="1"/>
          <p:nvPr/>
        </p:nvSpPr>
        <p:spPr>
          <a:xfrm>
            <a:off x="5542475" y="3431109"/>
            <a:ext cx="4613621" cy="2775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 marL="0" marR="0" lvl="0" indent="0" defTabSz="1042978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normalizeH="0" baseline="0" noProof="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rgbClr val="EE3023"/>
                </a:solidFill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▶ </a:t>
            </a:r>
            <a:r>
              <a:rPr kumimoji="0" lang="ko-KR" altLang="en-US" sz="1600" b="0" i="0" u="none" strike="noStrike" kern="0" cap="none" normalizeH="0" baseline="0" noProof="0" dirty="0" err="1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rgbClr val="EE3023"/>
                </a:solidFill>
                <a:uLnTx/>
                <a:uFillTx/>
                <a:latin typeface="Rix고딕_Pro ExtraBold" panose="02020603020101020101" pitchFamily="18" charset="-127"/>
                <a:ea typeface="Rix고딕_Pro ExtraBold" panose="02020603020101020101" pitchFamily="18" charset="-127"/>
              </a:rPr>
              <a:t>주요이력</a:t>
            </a:r>
            <a:endParaRPr kumimoji="0" lang="en-US" altLang="ko-KR" sz="1600" b="0" i="0" u="none" strike="noStrike" kern="0" cap="none" normalizeH="0" baseline="0" noProof="0" dirty="0">
              <a:ln>
                <a:solidFill>
                  <a:srgbClr val="2384C6">
                    <a:alpha val="0"/>
                  </a:srgbClr>
                </a:solidFill>
              </a:ln>
              <a:uLnTx/>
              <a:uFillTx/>
              <a:latin typeface="Rix고딕_Pro ExtraBold" panose="02020603020101020101" pitchFamily="18" charset="-127"/>
              <a:ea typeface="Rix고딕_Pro ExtraBold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B1C788B-3428-46A6-9197-338C132E672E}"/>
              </a:ext>
            </a:extLst>
          </p:cNvPr>
          <p:cNvSpPr txBox="1"/>
          <p:nvPr/>
        </p:nvSpPr>
        <p:spPr>
          <a:xfrm>
            <a:off x="8049313" y="3763430"/>
            <a:ext cx="2136482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R="0" lvl="0" indent="0" defTabSz="1042978"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kern="0" cap="none" normalizeH="0" baseline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</a:lstStyle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  <a:endParaRPr lang="en-US" altLang="ko-KR" sz="1400" dirty="0">
              <a:ln>
                <a:solidFill>
                  <a:srgbClr val="2384C6">
                    <a:alpha val="0"/>
                  </a:srgbClr>
                </a:solidFill>
              </a:ln>
              <a:solidFill>
                <a:schemeClr val="tx1"/>
              </a:solidFill>
              <a:effectLst/>
              <a:latin typeface="Rix고딕_Pro Bold" panose="02020603020101020101" pitchFamily="18" charset="-127"/>
              <a:ea typeface="Rix고딕_Pro Bold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년</a:t>
            </a:r>
            <a:r>
              <a:rPr lang="en-US" altLang="ko-KR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	0000</a:t>
            </a:r>
            <a:r>
              <a:rPr lang="ko-KR" altLang="en-US" sz="1400" dirty="0">
                <a:ln>
                  <a:solidFill>
                    <a:srgbClr val="2384C6">
                      <a:alpha val="0"/>
                    </a:srgbClr>
                  </a:solidFill>
                </a:ln>
                <a:solidFill>
                  <a:schemeClr val="tx1"/>
                </a:solidFill>
                <a:effectLst/>
                <a:latin typeface="Rix고딕_Pro Bold" panose="02020603020101020101" pitchFamily="18" charset="-127"/>
                <a:ea typeface="Rix고딕_Pro Bold" panose="02020603020101020101" pitchFamily="18" charset="-127"/>
              </a:rPr>
              <a:t>물류센터</a:t>
            </a:r>
          </a:p>
        </p:txBody>
      </p:sp>
      <p:grpSp>
        <p:nvGrpSpPr>
          <p:cNvPr id="94" name="그룹 93"/>
          <p:cNvGrpSpPr/>
          <p:nvPr/>
        </p:nvGrpSpPr>
        <p:grpSpPr>
          <a:xfrm>
            <a:off x="7948953" y="4512008"/>
            <a:ext cx="2170602" cy="492443"/>
            <a:chOff x="1300606" y="5805074"/>
            <a:chExt cx="3993357" cy="905971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D685875-CAD7-4EDE-9777-019662D47852}"/>
                </a:ext>
              </a:extLst>
            </p:cNvPr>
            <p:cNvSpPr txBox="1"/>
            <p:nvPr/>
          </p:nvSpPr>
          <p:spPr>
            <a:xfrm>
              <a:off x="1618154" y="5805074"/>
              <a:ext cx="3320727" cy="9059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</a:sp3d>
            </a:bodyPr>
            <a:lstStyle/>
            <a:p>
              <a:pPr marL="0" marR="0" lvl="0" indent="0" algn="r" defTabSz="10429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총 </a:t>
              </a:r>
              <a:r>
                <a:rPr kumimoji="0" lang="en-US" altLang="ko-KR" sz="3200" b="0" i="0" u="none" strike="noStrike" kern="0" cap="none" spc="-50" normalizeH="0" baseline="0" noProof="0" dirty="0">
                  <a:ln>
                    <a:noFill/>
                  </a:ln>
                  <a:solidFill>
                    <a:srgbClr val="EE3023"/>
                  </a:solidFill>
                  <a:effectLst/>
                  <a:uLnTx/>
                  <a:uFillTx/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00</a:t>
              </a:r>
              <a:r>
                <a:rPr kumimoji="0" lang="ko-KR" altLang="en-US" sz="1800" b="0" i="0" u="none" strike="noStrike" kern="0" cap="none" spc="-50" normalizeH="0" baseline="0" noProof="0" dirty="0">
                  <a:ln>
                    <a:noFill/>
                  </a:ln>
                  <a:effectLst/>
                  <a:uLnTx/>
                  <a:uFillTx/>
                  <a:latin typeface="Rix고딕_Pro Heavy" panose="02020603020101020101" pitchFamily="18" charset="-127"/>
                  <a:ea typeface="Rix고딕_Pro Heavy" panose="02020603020101020101" pitchFamily="18" charset="-127"/>
                </a:rPr>
                <a:t>건 사업수행</a:t>
              </a:r>
              <a:endParaRPr kumimoji="0" lang="en-US" altLang="ko-KR" sz="1800" b="0" i="0" u="none" strike="noStrike" kern="0" cap="none" spc="-50" normalizeH="0" baseline="0" noProof="0" dirty="0">
                <a:ln>
                  <a:noFill/>
                </a:ln>
                <a:effectLst/>
                <a:uLnTx/>
                <a:uFillTx/>
                <a:latin typeface="Rix고딕_Pro Heavy" panose="02020603020101020101" pitchFamily="18" charset="-127"/>
                <a:ea typeface="Rix고딕_Pro Heavy" panose="02020603020101020101" pitchFamily="18" charset="-127"/>
              </a:endParaRPr>
            </a:p>
          </p:txBody>
        </p:sp>
        <p:grpSp>
          <p:nvGrpSpPr>
            <p:cNvPr id="96" name="그룹 95"/>
            <p:cNvGrpSpPr/>
            <p:nvPr/>
          </p:nvGrpSpPr>
          <p:grpSpPr>
            <a:xfrm>
              <a:off x="1300606" y="5887463"/>
              <a:ext cx="3993357" cy="787764"/>
              <a:chOff x="4022916" y="4895548"/>
              <a:chExt cx="2254147" cy="709058"/>
            </a:xfrm>
          </p:grpSpPr>
          <p:sp>
            <p:nvSpPr>
              <p:cNvPr id="97" name="왼쪽 대괄호 96"/>
              <p:cNvSpPr/>
              <p:nvPr/>
            </p:nvSpPr>
            <p:spPr>
              <a:xfrm>
                <a:off x="4022916" y="4895548"/>
                <a:ext cx="168416" cy="709058"/>
              </a:xfrm>
              <a:prstGeom prst="leftBracket">
                <a:avLst>
                  <a:gd name="adj" fmla="val 0"/>
                </a:avLst>
              </a:prstGeom>
              <a:ln w="76200">
                <a:solidFill>
                  <a:srgbClr val="57B7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sp>
            <p:nvSpPr>
              <p:cNvPr id="98" name="왼쪽 대괄호 97"/>
              <p:cNvSpPr/>
              <p:nvPr/>
            </p:nvSpPr>
            <p:spPr>
              <a:xfrm flipH="1">
                <a:off x="6108647" y="4895548"/>
                <a:ext cx="168416" cy="709058"/>
              </a:xfrm>
              <a:prstGeom prst="leftBracket">
                <a:avLst>
                  <a:gd name="adj" fmla="val 0"/>
                </a:avLst>
              </a:prstGeom>
              <a:ln w="76200">
                <a:solidFill>
                  <a:srgbClr val="57B7E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성공적 사업수행 </a:t>
            </a:r>
            <a:r>
              <a:rPr lang="ko-KR" altLang="en-US" dirty="0" err="1"/>
              <a:t>현장대리인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62192"/>
      </p:ext>
    </p:extLst>
  </p:cSld>
  <p:clrMapOvr>
    <a:masterClrMapping/>
  </p:clrMapOvr>
</p:sld>
</file>

<file path=ppt/theme/theme1.xml><?xml version="1.0" encoding="utf-8"?>
<a:theme xmlns:a="http://schemas.openxmlformats.org/drawingml/2006/main" name="4_Office 테마">
  <a:themeElements>
    <a:clrScheme name="사용자 지정 6">
      <a:dk1>
        <a:sysClr val="windowText" lastClr="000000"/>
      </a:dk1>
      <a:lt1>
        <a:sysClr val="window" lastClr="FFFFFF"/>
      </a:lt1>
      <a:dk2>
        <a:srgbClr val="001A57"/>
      </a:dk2>
      <a:lt2>
        <a:srgbClr val="015699"/>
      </a:lt2>
      <a:accent1>
        <a:srgbClr val="568BCD"/>
      </a:accent1>
      <a:accent2>
        <a:srgbClr val="6A8BC0"/>
      </a:accent2>
      <a:accent3>
        <a:srgbClr val="4EB0B9"/>
      </a:accent3>
      <a:accent4>
        <a:srgbClr val="999999"/>
      </a:accent4>
      <a:accent5>
        <a:srgbClr val="4BACC6"/>
      </a:accent5>
      <a:accent6>
        <a:srgbClr val="F09029"/>
      </a:accent6>
      <a:hlink>
        <a:srgbClr val="0000FF"/>
      </a:hlink>
      <a:folHlink>
        <a:srgbClr val="800080"/>
      </a:folHlink>
    </a:clrScheme>
    <a:fontScheme name="사용자 지정 4">
      <a:majorFont>
        <a:latin typeface="-윤고딕340"/>
        <a:ea typeface="-윤고딕340"/>
        <a:cs typeface=""/>
      </a:majorFont>
      <a:minorFont>
        <a:latin typeface="-윤고딕320"/>
        <a:ea typeface="-윤고딕32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 sz="1200" dirty="0">
            <a:latin typeface="+mn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6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>
        <a:spAutoFit/>
        <a:scene3d>
          <a:camera prst="orthographicFront"/>
          <a:lightRig rig="threePt" dir="t"/>
        </a:scene3d>
        <a:sp3d>
          <a:bevelT w="1270" h="1270"/>
        </a:sp3d>
      </a:bodyPr>
      <a:lstStyle>
        <a:defPPr>
          <a:defRPr sz="1400" spc="-50" dirty="0">
            <a:solidFill>
              <a:schemeClr val="tx1">
                <a:lumMod val="50000"/>
                <a:lumOff val="50000"/>
              </a:schemeClr>
            </a:solidFill>
            <a:latin typeface="Yoon 윤고딕 530_TT" pitchFamily="18" charset="-127"/>
            <a:ea typeface="Yoon 윤고딕 530_TT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14582</TotalTime>
  <Words>4243</Words>
  <Application>Microsoft Office PowerPoint</Application>
  <PresentationFormat>사용자 지정</PresentationFormat>
  <Paragraphs>1421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7" baseType="lpstr">
      <vt:lpstr>DIN-Bold</vt:lpstr>
      <vt:lpstr>Rix고딕_Pro Black</vt:lpstr>
      <vt:lpstr>Rix고딕_Pro Bold</vt:lpstr>
      <vt:lpstr>Rix고딕_Pro ExtraBold</vt:lpstr>
      <vt:lpstr>Rix고딕_Pro Heavy</vt:lpstr>
      <vt:lpstr>Rix고딕_Pro Medium</vt:lpstr>
      <vt:lpstr>Rix고딕_Pro Regular</vt:lpstr>
      <vt:lpstr>Rix고딕_Pro SemiBold</vt:lpstr>
      <vt:lpstr>Rix고딕_Pro Thin</vt:lpstr>
      <vt:lpstr>Rix모던고딕 B</vt:lpstr>
      <vt:lpstr>Rix모던고딕 EB</vt:lpstr>
      <vt:lpstr>Rix모던고딕 M</vt:lpstr>
      <vt:lpstr>나눔스퀘어 Bold</vt:lpstr>
      <vt:lpstr>옥션고딕 M</vt:lpstr>
      <vt:lpstr>윤고딕 520</vt:lpstr>
      <vt:lpstr>-윤고딕320</vt:lpstr>
      <vt:lpstr>-윤고딕330</vt:lpstr>
      <vt:lpstr>-윤고딕340</vt:lpstr>
      <vt:lpstr>Arial</vt:lpstr>
      <vt:lpstr>4_Office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성공적 사업수행 현장대리인</vt:lpstr>
      <vt:lpstr>성공적 사업수행 현장대리인</vt:lpstr>
      <vt:lpstr>최적의 공사조직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7</dc:title>
  <dc:creator>pc88</dc:creator>
  <cp:lastModifiedBy>k2026</cp:lastModifiedBy>
  <cp:revision>1305</cp:revision>
  <cp:lastPrinted>2020-09-11T07:05:07Z</cp:lastPrinted>
  <dcterms:created xsi:type="dcterms:W3CDTF">2013-05-17T01:43:25Z</dcterms:created>
  <dcterms:modified xsi:type="dcterms:W3CDTF">2020-09-13T01:21:10Z</dcterms:modified>
</cp:coreProperties>
</file>